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256" r:id="rId4"/>
    <p:sldId id="257" r:id="rId5"/>
    <p:sldId id="260" r:id="rId6"/>
    <p:sldId id="261" r:id="rId7"/>
    <p:sldId id="263" r:id="rId8"/>
    <p:sldId id="258" r:id="rId9"/>
    <p:sldId id="259" r:id="rId10"/>
    <p:sldId id="266" r:id="rId11"/>
    <p:sldId id="267" r:id="rId12"/>
    <p:sldId id="268" r:id="rId13"/>
    <p:sldId id="270" r:id="rId14"/>
    <p:sldId id="271" r:id="rId15"/>
    <p:sldId id="272" r:id="rId16"/>
    <p:sldId id="273" r:id="rId17"/>
    <p:sldId id="276" r:id="rId18"/>
    <p:sldId id="277" r:id="rId19"/>
    <p:sldId id="278" r:id="rId20"/>
    <p:sldId id="280" r:id="rId21"/>
    <p:sldId id="281" r:id="rId22"/>
    <p:sldId id="282" r:id="rId23"/>
    <p:sldId id="283" r:id="rId24"/>
    <p:sldId id="285" r:id="rId25"/>
    <p:sldId id="287" r:id="rId26"/>
    <p:sldId id="288" r:id="rId27"/>
    <p:sldId id="289" r:id="rId28"/>
    <p:sldId id="291" r:id="rId29"/>
    <p:sldId id="293" r:id="rId30"/>
    <p:sldId id="295" r:id="rId31"/>
    <p:sldId id="296" r:id="rId32"/>
    <p:sldId id="297" r:id="rId33"/>
    <p:sldId id="299" r:id="rId34"/>
    <p:sldId id="301" r:id="rId35"/>
    <p:sldId id="302" r:id="rId36"/>
    <p:sldId id="303" r:id="rId37"/>
    <p:sldId id="305" r:id="rId38"/>
    <p:sldId id="300" r:id="rId39"/>
    <p:sldId id="308" r:id="rId40"/>
    <p:sldId id="309" r:id="rId41"/>
    <p:sldId id="317" r:id="rId42"/>
    <p:sldId id="310" r:id="rId43"/>
    <p:sldId id="312" r:id="rId44"/>
    <p:sldId id="313" r:id="rId45"/>
    <p:sldId id="318" r:id="rId46"/>
    <p:sldId id="316" r:id="rId47"/>
    <p:sldId id="314" r:id="rId48"/>
    <p:sldId id="321" r:id="rId49"/>
    <p:sldId id="324" r:id="rId50"/>
    <p:sldId id="323" r:id="rId51"/>
    <p:sldId id="326" r:id="rId52"/>
    <p:sldId id="327" r:id="rId53"/>
    <p:sldId id="328" r:id="rId54"/>
    <p:sldId id="31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E42F18C-1D96-4F70-B346-B632DF110826}" type="datetimeFigureOut">
              <a:rPr lang="en-US" smtClean="0"/>
              <a:pPr/>
              <a:t>8/6/2018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00B509B-B87E-4B36-916D-C20416BF74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42F18C-1D96-4F70-B346-B632DF110826}"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42F18C-1D96-4F70-B346-B632DF110826}" type="datetimeFigureOut">
              <a:rPr lang="en-US" smtClean="0"/>
              <a:pPr/>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42F18C-1D96-4F70-B346-B632DF110826}" type="datetimeFigureOut">
              <a:rPr lang="en-US" smtClean="0"/>
              <a:pPr/>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2F18C-1D96-4F70-B346-B632DF110826}" type="datetimeFigureOut">
              <a:rPr lang="en-US" smtClean="0"/>
              <a:pPr/>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2F18C-1D96-4F70-B346-B632DF110826}"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42F18C-1D96-4F70-B346-B632DF110826}"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FE42F18C-1D96-4F70-B346-B632DF110826}" type="datetimeFigureOut">
              <a:rPr lang="en-US" smtClean="0"/>
              <a:pPr/>
              <a:t>8/6/2018</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00B509B-B87E-4B36-916D-C20416BF747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42F18C-1D96-4F70-B346-B632DF110826}"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E42F18C-1D96-4F70-B346-B632DF110826}" type="datetimeFigureOut">
              <a:rPr lang="en-US" smtClean="0"/>
              <a:pPr/>
              <a:t>8/6/2018</a:t>
            </a:fld>
            <a:endParaRPr lang="en-US"/>
          </a:p>
        </p:txBody>
      </p:sp>
      <p:sp>
        <p:nvSpPr>
          <p:cNvPr id="27" name="Slide Number Placeholder 26"/>
          <p:cNvSpPr>
            <a:spLocks noGrp="1"/>
          </p:cNvSpPr>
          <p:nvPr>
            <p:ph type="sldNum" sz="quarter" idx="11"/>
          </p:nvPr>
        </p:nvSpPr>
        <p:spPr/>
        <p:txBody>
          <a:bodyPr rtlCol="0"/>
          <a:lstStyle/>
          <a:p>
            <a:fld id="{700B509B-B87E-4B36-916D-C20416BF747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E42F18C-1D96-4F70-B346-B632DF110826}" type="datetimeFigureOut">
              <a:rPr lang="en-US" smtClean="0"/>
              <a:pPr/>
              <a:t>8/6/2018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00B509B-B87E-4B36-916D-C20416BF747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2F18C-1D96-4F70-B346-B632DF110826}" type="datetimeFigureOut">
              <a:rPr lang="en-US" smtClean="0"/>
              <a:pPr/>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42F18C-1D96-4F70-B346-B632DF110826}"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42F18C-1D96-4F70-B346-B632DF110826}"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42F18C-1D96-4F70-B346-B632DF110826}" type="datetimeFigureOut">
              <a:rPr lang="en-US" smtClean="0"/>
              <a:pPr/>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42F18C-1D96-4F70-B346-B632DF110826}"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FE42F18C-1D96-4F70-B346-B632DF110826}" type="datetimeFigureOut">
              <a:rPr lang="en-US" smtClean="0"/>
              <a:pPr/>
              <a:t>8/6/2018</a:t>
            </a:fld>
            <a:endParaRPr lang="en-US"/>
          </a:p>
        </p:txBody>
      </p:sp>
      <p:sp>
        <p:nvSpPr>
          <p:cNvPr id="27" name="Slide Number Placeholder 26"/>
          <p:cNvSpPr>
            <a:spLocks noGrp="1"/>
          </p:cNvSpPr>
          <p:nvPr>
            <p:ph type="sldNum" sz="quarter" idx="11"/>
          </p:nvPr>
        </p:nvSpPr>
        <p:spPr/>
        <p:txBody>
          <a:bodyPr rtlCol="0"/>
          <a:lstStyle/>
          <a:p>
            <a:fld id="{700B509B-B87E-4B36-916D-C20416BF747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FE42F18C-1D96-4F70-B346-B632DF110826}" type="datetimeFigureOut">
              <a:rPr lang="en-US" smtClean="0"/>
              <a:pPr/>
              <a:t>8/6/2018</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700B509B-B87E-4B36-916D-C20416BF74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42F18C-1D96-4F70-B346-B632DF110826}" type="datetimeFigureOut">
              <a:rPr lang="en-US" smtClean="0"/>
              <a:pPr/>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E42F18C-1D96-4F70-B346-B632DF110826}"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E42F18C-1D96-4F70-B346-B632DF110826}" type="datetimeFigureOut">
              <a:rPr lang="en-US" smtClean="0"/>
              <a:pPr/>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B509B-B87E-4B36-916D-C20416BF747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E42F18C-1D96-4F70-B346-B632DF110826}" type="datetimeFigureOut">
              <a:rPr lang="en-US" smtClean="0"/>
              <a:pPr/>
              <a:t>8/6/2018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00B509B-B87E-4B36-916D-C20416BF74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42F18C-1D96-4F70-B346-B632DF110826}" type="datetimeFigureOut">
              <a:rPr lang="en-US" smtClean="0"/>
              <a:pPr/>
              <a:t>8/6/2018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B509B-B87E-4B36-916D-C20416BF74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E42F18C-1D96-4F70-B346-B632DF110826}" type="datetimeFigureOut">
              <a:rPr lang="en-US" smtClean="0"/>
              <a:pPr/>
              <a:t>8/6/2018</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00B509B-B87E-4B36-916D-C20416BF74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229600" cy="2609850"/>
          </a:xfrm>
        </p:spPr>
        <p:txBody>
          <a:bodyPr>
            <a:normAutofit fontScale="90000"/>
          </a:bodyPr>
          <a:lstStyle/>
          <a:p>
            <a:pPr algn="ctr"/>
            <a:r>
              <a:rPr lang="en-US" b="1" dirty="0" smtClean="0">
                <a:latin typeface="Aharoni" pitchFamily="2" charset="-79"/>
                <a:cs typeface="Aharoni" pitchFamily="2" charset="-79"/>
              </a:rPr>
              <a:t>HUKUM KETENAGAKERJAAN NASIONAL REPUBLIK INDONESIA</a:t>
            </a:r>
            <a:br>
              <a:rPr lang="en-US" b="1" dirty="0" smtClean="0">
                <a:latin typeface="Aharoni" pitchFamily="2" charset="-79"/>
                <a:cs typeface="Aharoni" pitchFamily="2" charset="-79"/>
              </a:rPr>
            </a:br>
            <a:r>
              <a:rPr lang="en-US" b="1" dirty="0" smtClean="0">
                <a:latin typeface="Aharoni" pitchFamily="2" charset="-79"/>
                <a:cs typeface="Aharoni" pitchFamily="2" charset="-79"/>
              </a:rPr>
              <a:t>PASCA </a:t>
            </a:r>
            <a:r>
              <a:rPr lang="en-US" b="1" i="1" dirty="0" smtClean="0">
                <a:latin typeface="Aharoni" pitchFamily="2" charset="-79"/>
                <a:cs typeface="Aharoni" pitchFamily="2" charset="-79"/>
              </a:rPr>
              <a:t>JUDICIAL REVIEW</a:t>
            </a:r>
            <a:r>
              <a:rPr lang="en-US" b="1" dirty="0" smtClean="0">
                <a:latin typeface="Aharoni" pitchFamily="2" charset="-79"/>
                <a:cs typeface="Aharoni" pitchFamily="2" charset="-79"/>
              </a:rPr>
              <a:t> MAHKAMAH KONSTITUSI RI</a:t>
            </a:r>
            <a:endParaRPr lang="en-US" b="1" i="1" dirty="0">
              <a:latin typeface="Aharoni" pitchFamily="2" charset="-79"/>
              <a:cs typeface="Aharoni" pitchFamily="2" charset="-79"/>
            </a:endParaRPr>
          </a:p>
        </p:txBody>
      </p:sp>
      <p:sp>
        <p:nvSpPr>
          <p:cNvPr id="3" name="Subtitle 2"/>
          <p:cNvSpPr>
            <a:spLocks noGrp="1"/>
          </p:cNvSpPr>
          <p:nvPr>
            <p:ph type="subTitle" idx="1"/>
          </p:nvPr>
        </p:nvSpPr>
        <p:spPr>
          <a:xfrm>
            <a:off x="685800" y="4800600"/>
            <a:ext cx="7772400" cy="1219200"/>
          </a:xfrm>
        </p:spPr>
        <p:txBody>
          <a:bodyPr>
            <a:normAutofit lnSpcReduction="10000"/>
          </a:bodyPr>
          <a:lstStyle/>
          <a:p>
            <a:pPr algn="ctr"/>
            <a:r>
              <a:rPr lang="en-US" sz="1600" b="1" dirty="0" smtClean="0">
                <a:solidFill>
                  <a:schemeClr val="tx1"/>
                </a:solidFill>
                <a:latin typeface="Aharoni" pitchFamily="2" charset="-79"/>
                <a:cs typeface="Aharoni" pitchFamily="2" charset="-79"/>
              </a:rPr>
              <a:t>OLEH :</a:t>
            </a:r>
          </a:p>
          <a:p>
            <a:pPr algn="ctr"/>
            <a:r>
              <a:rPr lang="en-US" sz="2000" b="1" dirty="0" smtClean="0">
                <a:solidFill>
                  <a:schemeClr val="tx1"/>
                </a:solidFill>
                <a:latin typeface="Aharoni" pitchFamily="2" charset="-79"/>
                <a:cs typeface="Aharoni" pitchFamily="2" charset="-79"/>
              </a:rPr>
              <a:t>RIRIN BIDASARI, SH, </a:t>
            </a:r>
            <a:r>
              <a:rPr lang="en-US" sz="2000" b="1" dirty="0" err="1" smtClean="0">
                <a:solidFill>
                  <a:schemeClr val="tx1"/>
                </a:solidFill>
                <a:latin typeface="Aharoni" pitchFamily="2" charset="-79"/>
                <a:cs typeface="Aharoni" pitchFamily="2" charset="-79"/>
              </a:rPr>
              <a:t>M.Hum</a:t>
            </a:r>
            <a:endParaRPr lang="en-US" sz="2000" b="1" dirty="0" smtClean="0">
              <a:solidFill>
                <a:schemeClr val="tx1"/>
              </a:solidFill>
              <a:latin typeface="Aharoni" pitchFamily="2" charset="-79"/>
              <a:cs typeface="Aharoni" pitchFamily="2" charset="-79"/>
            </a:endParaRPr>
          </a:p>
          <a:p>
            <a:pPr algn="ctr"/>
            <a:r>
              <a:rPr lang="en-US" sz="1600" b="1" dirty="0" smtClean="0">
                <a:solidFill>
                  <a:schemeClr val="tx1"/>
                </a:solidFill>
                <a:latin typeface="Aharoni" pitchFamily="2" charset="-79"/>
                <a:cs typeface="Aharoni" pitchFamily="2" charset="-79"/>
              </a:rPr>
              <a:t>KEPALA SEKSI PENGUPAHAN DAN JAMINAN SOSIAL</a:t>
            </a:r>
          </a:p>
          <a:p>
            <a:pPr algn="ctr"/>
            <a:r>
              <a:rPr lang="en-US" sz="1600" b="1" dirty="0" smtClean="0">
                <a:solidFill>
                  <a:schemeClr val="tx1"/>
                </a:solidFill>
                <a:latin typeface="Aharoni" pitchFamily="2" charset="-79"/>
                <a:cs typeface="Aharoni" pitchFamily="2" charset="-79"/>
              </a:rPr>
              <a:t>DISNAKERTRANS PROVINSI SUMATERA UTARA</a:t>
            </a:r>
            <a:endParaRPr lang="en-US" sz="1600" b="1" dirty="0">
              <a:solidFill>
                <a:schemeClr val="tx1"/>
              </a:solidFill>
              <a:latin typeface="Aharoni" pitchFamily="2" charset="-79"/>
              <a:cs typeface="Aharoni"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09600" y="914400"/>
            <a:ext cx="7867650"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1">
            <a:schemeClr val="dk1"/>
          </a:lnRef>
          <a:fillRef idx="2">
            <a:schemeClr val="dk1"/>
          </a:fillRef>
          <a:effectRef idx="1">
            <a:schemeClr val="dk1"/>
          </a:effectRef>
          <a:fontRef idx="minor">
            <a:schemeClr val="dk1"/>
          </a:fontRef>
        </p:style>
        <p:txBody>
          <a:bodyPr>
            <a:noAutofit/>
          </a:bodyPr>
          <a:lstStyle/>
          <a:p>
            <a:r>
              <a:rPr lang="en-US" sz="3200" dirty="0" smtClean="0">
                <a:latin typeface="Aharoni" pitchFamily="2" charset="-79"/>
                <a:cs typeface="Aharoni" pitchFamily="2" charset="-79"/>
              </a:rPr>
              <a:t>DALAM PUTUSAN TERSEBUT MAHKAMAH MENGEMUKAKAN :</a:t>
            </a:r>
            <a:endParaRPr lang="en-US" sz="3200" dirty="0">
              <a:latin typeface="Aharoni" pitchFamily="2" charset="-79"/>
              <a:cs typeface="Aharoni" pitchFamily="2" charset="-79"/>
            </a:endParaRPr>
          </a:p>
        </p:txBody>
      </p:sp>
      <p:sp>
        <p:nvSpPr>
          <p:cNvPr id="3" name="Content Placeholder 2"/>
          <p:cNvSpPr>
            <a:spLocks noGrp="1"/>
          </p:cNvSpPr>
          <p:nvPr>
            <p:ph idx="1"/>
          </p:nvPr>
        </p:nvSpPr>
        <p:spPr>
          <a:xfrm>
            <a:off x="457200" y="1554162"/>
            <a:ext cx="8229600" cy="5105400"/>
          </a:xfrm>
        </p:spPr>
        <p:style>
          <a:lnRef idx="2">
            <a:schemeClr val="dk1"/>
          </a:lnRef>
          <a:fillRef idx="1">
            <a:schemeClr val="lt1"/>
          </a:fillRef>
          <a:effectRef idx="0">
            <a:schemeClr val="dk1"/>
          </a:effectRef>
          <a:fontRef idx="minor">
            <a:schemeClr val="dk1"/>
          </a:fontRef>
        </p:style>
        <p:txBody>
          <a:bodyPr>
            <a:noAutofit/>
          </a:bodyPr>
          <a:lstStyle/>
          <a:p>
            <a:pPr algn="just"/>
            <a:r>
              <a:rPr lang="en-US" sz="2800" dirty="0" smtClean="0">
                <a:latin typeface="Aharoni" pitchFamily="2" charset="-79"/>
                <a:cs typeface="Aharoni" pitchFamily="2" charset="-79"/>
              </a:rPr>
              <a:t>BAHWA PASAL 28D AYAT (1) DAN AYAT (2) UUD 1945 TELAH MENENTUKAN: </a:t>
            </a:r>
          </a:p>
          <a:p>
            <a:pPr lvl="1" algn="just"/>
            <a:r>
              <a:rPr lang="en-US" dirty="0" smtClean="0">
                <a:latin typeface="Aharoni" pitchFamily="2" charset="-79"/>
                <a:cs typeface="Aharoni" pitchFamily="2" charset="-79"/>
              </a:rPr>
              <a:t>“</a:t>
            </a:r>
            <a:r>
              <a:rPr lang="en-US" i="1" dirty="0" smtClean="0">
                <a:latin typeface="Aharoni" pitchFamily="2" charset="-79"/>
                <a:cs typeface="Aharoni" pitchFamily="2" charset="-79"/>
              </a:rPr>
              <a:t>(1) SETIAP ORANG BERHAK ATAS PENGAKUAN, </a:t>
            </a:r>
            <a:r>
              <a:rPr lang="en-US" i="1" dirty="0" smtClean="0">
                <a:solidFill>
                  <a:srgbClr val="C00000"/>
                </a:solidFill>
                <a:latin typeface="Aharoni" pitchFamily="2" charset="-79"/>
                <a:cs typeface="Aharoni" pitchFamily="2" charset="-79"/>
              </a:rPr>
              <a:t>JAMINAN, PERLINDUNGAN, DAN </a:t>
            </a:r>
            <a:r>
              <a:rPr lang="en-US" b="1" i="1" dirty="0" smtClean="0">
                <a:solidFill>
                  <a:srgbClr val="C00000"/>
                </a:solidFill>
                <a:latin typeface="Aharoni" pitchFamily="2" charset="-79"/>
                <a:cs typeface="Aharoni" pitchFamily="2" charset="-79"/>
              </a:rPr>
              <a:t>KEPASTIAN </a:t>
            </a:r>
            <a:r>
              <a:rPr lang="nn-NO" b="1" i="1" dirty="0" smtClean="0">
                <a:solidFill>
                  <a:srgbClr val="C00000"/>
                </a:solidFill>
                <a:latin typeface="Aharoni" pitchFamily="2" charset="-79"/>
                <a:cs typeface="Aharoni" pitchFamily="2" charset="-79"/>
              </a:rPr>
              <a:t>HU</a:t>
            </a:r>
            <a:r>
              <a:rPr lang="nn-NO" b="1" i="1" dirty="0" smtClean="0">
                <a:latin typeface="Aharoni" pitchFamily="2" charset="-79"/>
                <a:cs typeface="Aharoni" pitchFamily="2" charset="-79"/>
              </a:rPr>
              <a:t>KUM YANG ADIL SERTA PERLAKUAN YANG SAMA DI HADAPAN HUKUM; </a:t>
            </a:r>
          </a:p>
          <a:p>
            <a:pPr lvl="1" algn="just"/>
            <a:r>
              <a:rPr lang="en-US" i="1" dirty="0" smtClean="0">
                <a:latin typeface="Aharoni" pitchFamily="2" charset="-79"/>
                <a:cs typeface="Aharoni" pitchFamily="2" charset="-79"/>
              </a:rPr>
              <a:t>(2) SETIAP ORANG </a:t>
            </a:r>
            <a:r>
              <a:rPr lang="en-US" i="1" dirty="0" smtClean="0">
                <a:solidFill>
                  <a:srgbClr val="C00000"/>
                </a:solidFill>
                <a:latin typeface="Aharoni" pitchFamily="2" charset="-79"/>
                <a:cs typeface="Aharoni" pitchFamily="2" charset="-79"/>
              </a:rPr>
              <a:t>BERHAK UNTUK BEKERJA SERTA </a:t>
            </a:r>
            <a:r>
              <a:rPr lang="en-US" b="1" i="1" dirty="0" smtClean="0">
                <a:solidFill>
                  <a:srgbClr val="C00000"/>
                </a:solidFill>
                <a:latin typeface="Aharoni" pitchFamily="2" charset="-79"/>
                <a:cs typeface="Aharoni" pitchFamily="2" charset="-79"/>
              </a:rPr>
              <a:t>MENDAPAT IMBALAN DAN PERLAKUAN YANG ADIL DAN LAYAK </a:t>
            </a:r>
            <a:r>
              <a:rPr lang="en-US" b="1" i="1" dirty="0" smtClean="0">
                <a:latin typeface="Aharoni" pitchFamily="2" charset="-79"/>
                <a:cs typeface="Aharoni" pitchFamily="2" charset="-79"/>
              </a:rPr>
              <a:t>DALAM HUBUNGAN KERJA;”</a:t>
            </a:r>
            <a:endParaRPr lang="nl-NL"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style>
          <a:lnRef idx="2">
            <a:schemeClr val="dk1"/>
          </a:lnRef>
          <a:fillRef idx="1">
            <a:schemeClr val="lt1"/>
          </a:fillRef>
          <a:effectRef idx="0">
            <a:schemeClr val="dk1"/>
          </a:effectRef>
          <a:fontRef idx="minor">
            <a:schemeClr val="dk1"/>
          </a:fontRef>
        </p:style>
        <p:txBody>
          <a:bodyPr>
            <a:noAutofit/>
          </a:bodyPr>
          <a:lstStyle/>
          <a:p>
            <a:pPr algn="just"/>
            <a:r>
              <a:rPr lang="nl-NL" sz="1800" dirty="0" smtClean="0">
                <a:latin typeface="Aharoni" pitchFamily="2" charset="-79"/>
                <a:cs typeface="Aharoni" pitchFamily="2" charset="-79"/>
              </a:rPr>
              <a:t>BERDASARKAN KETENTUAN PASAL 28D AYAT (1) DAN AYAT (2) UUD 1945 TERSEBUT, </a:t>
            </a:r>
            <a:r>
              <a:rPr lang="en-US" sz="1800" dirty="0" smtClean="0">
                <a:latin typeface="Aharoni" pitchFamily="2" charset="-79"/>
                <a:cs typeface="Aharoni" pitchFamily="2" charset="-79"/>
              </a:rPr>
              <a:t>MENURUT MAHKAMAH, PERLU ADA PENAFSIRAN YANG PASTI TERKAIT FRASA “</a:t>
            </a:r>
            <a:r>
              <a:rPr lang="en-US" sz="1800" b="1" dirty="0" smtClean="0">
                <a:latin typeface="Aharoni" pitchFamily="2" charset="-79"/>
                <a:cs typeface="Aharoni" pitchFamily="2" charset="-79"/>
              </a:rPr>
              <a:t>BELUM DITETAPKAN” DALAM PASAL 155 AYAT (2) UU 13/2003, AGAR TERDAPAT KEPASTIAN HUKUM </a:t>
            </a:r>
            <a:r>
              <a:rPr lang="en-US" sz="1800" dirty="0" smtClean="0">
                <a:latin typeface="Aharoni" pitchFamily="2" charset="-79"/>
                <a:cs typeface="Aharoni" pitchFamily="2" charset="-79"/>
              </a:rPr>
              <a:t>YANG ADIL DALAM PELAKSANAAN DARI FRASA “</a:t>
            </a:r>
            <a:r>
              <a:rPr lang="en-US" sz="1800" b="1" dirty="0" smtClean="0">
                <a:latin typeface="Aharoni" pitchFamily="2" charset="-79"/>
                <a:cs typeface="Aharoni" pitchFamily="2" charset="-79"/>
              </a:rPr>
              <a:t>BELUM DITETAPKAN” </a:t>
            </a:r>
            <a:r>
              <a:rPr lang="en-US" sz="1800" b="1" i="1" dirty="0" smtClean="0">
                <a:latin typeface="Aharoni" pitchFamily="2" charset="-79"/>
                <a:cs typeface="Aharoni" pitchFamily="2" charset="-79"/>
              </a:rPr>
              <a:t>A QUO, SEHINGGA PARA </a:t>
            </a:r>
            <a:r>
              <a:rPr lang="en-US" sz="1800" dirty="0" smtClean="0">
                <a:latin typeface="Aharoni" pitchFamily="2" charset="-79"/>
                <a:cs typeface="Aharoni" pitchFamily="2" charset="-79"/>
              </a:rPr>
              <a:t>PIHAK DAPAT MEMPEROLEH JAMINAN DAN KEPASTIAN HUKUM TERHADAP PEROLEHAN HAK-HAK MEREKA DALAM HAL TERJADINYA PERSELISIHAN HUBUNGAN INDUSTRIAL. MENURUT MAHKAMAH,  </a:t>
            </a:r>
            <a:r>
              <a:rPr lang="en-US" sz="1800" i="1" dirty="0" smtClean="0">
                <a:solidFill>
                  <a:srgbClr val="C00000"/>
                </a:solidFill>
                <a:latin typeface="Aharoni" pitchFamily="2" charset="-79"/>
                <a:cs typeface="Aharoni" pitchFamily="2" charset="-79"/>
              </a:rPr>
              <a:t>FRASA “</a:t>
            </a:r>
            <a:r>
              <a:rPr lang="en-US" sz="1800" b="1" i="1" dirty="0" smtClean="0">
                <a:solidFill>
                  <a:srgbClr val="C00000"/>
                </a:solidFill>
                <a:latin typeface="Aharoni" pitchFamily="2" charset="-79"/>
                <a:cs typeface="Aharoni" pitchFamily="2" charset="-79"/>
              </a:rPr>
              <a:t>BELUM DITETAPKAN” DALAM PASAL 155 AYAT (2) UU 13/2003 HARUS </a:t>
            </a:r>
            <a:r>
              <a:rPr lang="en-US" sz="1800" i="1" dirty="0" smtClean="0">
                <a:solidFill>
                  <a:srgbClr val="C00000"/>
                </a:solidFill>
                <a:latin typeface="Aharoni" pitchFamily="2" charset="-79"/>
                <a:cs typeface="Aharoni" pitchFamily="2" charset="-79"/>
              </a:rPr>
              <a:t>DIMAKNAI </a:t>
            </a:r>
            <a:r>
              <a:rPr lang="en-US" sz="1800" i="1" u="sng" dirty="0" smtClean="0">
                <a:solidFill>
                  <a:srgbClr val="C00000"/>
                </a:solidFill>
                <a:latin typeface="Aharoni" pitchFamily="2" charset="-79"/>
                <a:cs typeface="Aharoni" pitchFamily="2" charset="-79"/>
              </a:rPr>
              <a:t>PUTUSAN PENGADILAN YANG MEMPEROLEH KEKUATAN HUKUM TETAP</a:t>
            </a:r>
            <a:r>
              <a:rPr lang="en-US" sz="1800" i="1" dirty="0" smtClean="0">
                <a:solidFill>
                  <a:srgbClr val="C00000"/>
                </a:solidFill>
                <a:latin typeface="Aharoni" pitchFamily="2" charset="-79"/>
                <a:cs typeface="Aharoni" pitchFamily="2" charset="-79"/>
              </a:rPr>
              <a:t> </a:t>
            </a:r>
            <a:r>
              <a:rPr lang="en-US" sz="1800" dirty="0" smtClean="0">
                <a:latin typeface="Aharoni" pitchFamily="2" charset="-79"/>
                <a:cs typeface="Aharoni" pitchFamily="2" charset="-79"/>
              </a:rPr>
              <a:t>KARENA PUTUSAN PENGADILAN HUBUNGAN INDUSTRIAL ADA YANG DAPAT LANGSUNG MEMPEROLEH KEKUATAN HUKUM TETAP PADA </a:t>
            </a:r>
            <a:r>
              <a:rPr lang="en-US" sz="1800" dirty="0" smtClean="0">
                <a:solidFill>
                  <a:srgbClr val="0070C0"/>
                </a:solidFill>
                <a:latin typeface="Aharoni" pitchFamily="2" charset="-79"/>
                <a:cs typeface="Aharoni" pitchFamily="2" charset="-79"/>
              </a:rPr>
              <a:t>TINGKAT PERTAMA OLEH PENGADILAN HUBUNGAN INDUSTRIAL, </a:t>
            </a:r>
            <a:r>
              <a:rPr lang="fi-FI" sz="1800" dirty="0" smtClean="0">
                <a:solidFill>
                  <a:srgbClr val="0070C0"/>
                </a:solidFill>
                <a:latin typeface="Aharoni" pitchFamily="2" charset="-79"/>
                <a:cs typeface="Aharoni" pitchFamily="2" charset="-79"/>
              </a:rPr>
              <a:t>YAITU PUTUSAN MENGENAI PERSELISIHAN KEPENTINGAN, PUTUSAN MENGENAI PERSELISIHAN ANTAR SERIKAT PEKERJA/SERIKAT BURUH DALAM SATU PERUSAHAAN</a:t>
            </a:r>
            <a:r>
              <a:rPr lang="fi-FI" sz="1800" dirty="0" smtClean="0">
                <a:latin typeface="Aharoni" pitchFamily="2" charset="-79"/>
                <a:cs typeface="Aharoni" pitchFamily="2" charset="-79"/>
              </a:rPr>
              <a:t>, SERTA </a:t>
            </a:r>
            <a:r>
              <a:rPr lang="fi-FI" sz="1800" dirty="0" smtClean="0">
                <a:solidFill>
                  <a:srgbClr val="0070C0"/>
                </a:solidFill>
                <a:latin typeface="Aharoni" pitchFamily="2" charset="-79"/>
                <a:cs typeface="Aharoni" pitchFamily="2" charset="-79"/>
              </a:rPr>
              <a:t>PUTUSAN </a:t>
            </a:r>
            <a:r>
              <a:rPr lang="en-US" sz="1800" dirty="0" smtClean="0">
                <a:solidFill>
                  <a:srgbClr val="0070C0"/>
                </a:solidFill>
                <a:latin typeface="Aharoni" pitchFamily="2" charset="-79"/>
                <a:cs typeface="Aharoni" pitchFamily="2" charset="-79"/>
              </a:rPr>
              <a:t>MENGENAI PERSELISIHAN HAK DAN PHK YANG TIDAK DIMOHONKAN KASASI</a:t>
            </a:r>
            <a:r>
              <a:rPr lang="en-US" sz="1800" dirty="0" smtClean="0">
                <a:latin typeface="Aharoni" pitchFamily="2" charset="-79"/>
                <a:cs typeface="Aharoni" pitchFamily="2" charset="-79"/>
              </a:rPr>
              <a:t>. ADAPUN </a:t>
            </a:r>
            <a:r>
              <a:rPr lang="fi-FI" sz="1800" dirty="0" smtClean="0">
                <a:solidFill>
                  <a:srgbClr val="C00000"/>
                </a:solidFill>
                <a:latin typeface="Aharoni" pitchFamily="2" charset="-79"/>
                <a:cs typeface="Aharoni" pitchFamily="2" charset="-79"/>
              </a:rPr>
              <a:t>PUTUSAN MENGENAI PERSELISIHAN HAK DAN PHK YANG DIMOHONKAN KASASI HARUS </a:t>
            </a:r>
            <a:r>
              <a:rPr lang="en-US" sz="1800" dirty="0" smtClean="0">
                <a:solidFill>
                  <a:srgbClr val="C00000"/>
                </a:solidFill>
                <a:latin typeface="Aharoni" pitchFamily="2" charset="-79"/>
                <a:cs typeface="Aharoni" pitchFamily="2" charset="-79"/>
              </a:rPr>
              <a:t>MENUNGGU PUTUSAN KASASI DARI MAHKAMAH AGUNG TERLEBIH DAHULU BARU MEMPEROLEH KEKUATAN HUKUM TETAP</a:t>
            </a:r>
            <a:r>
              <a:rPr lang="en-US" sz="1800" dirty="0" smtClean="0">
                <a:latin typeface="Aharoni" pitchFamily="2" charset="-79"/>
                <a:cs typeface="Aharoni" pitchFamily="2" charset="-79"/>
              </a:rPr>
              <a:t>;</a:t>
            </a:r>
          </a:p>
          <a:p>
            <a:pPr algn="just"/>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8"/>
            <a:ext cx="7848600" cy="5364162"/>
          </a:xfrm>
        </p:spPr>
        <p:style>
          <a:lnRef idx="2">
            <a:schemeClr val="dk1"/>
          </a:lnRef>
          <a:fillRef idx="1">
            <a:schemeClr val="lt1"/>
          </a:fillRef>
          <a:effectRef idx="0">
            <a:schemeClr val="dk1"/>
          </a:effectRef>
          <a:fontRef idx="minor">
            <a:schemeClr val="dk1"/>
          </a:fontRef>
        </p:style>
        <p:txBody>
          <a:bodyPr>
            <a:noAutofit/>
          </a:bodyPr>
          <a:lstStyle/>
          <a:p>
            <a:r>
              <a:rPr lang="en-US" sz="2800" dirty="0" smtClean="0">
                <a:latin typeface="Aharoni" pitchFamily="2" charset="-79"/>
                <a:cs typeface="Aharoni" pitchFamily="2" charset="-79"/>
              </a:rPr>
              <a:t/>
            </a:r>
            <a:br>
              <a:rPr lang="en-US" sz="2800" dirty="0" smtClean="0">
                <a:latin typeface="Aharoni" pitchFamily="2" charset="-79"/>
                <a:cs typeface="Aharoni" pitchFamily="2" charset="-79"/>
              </a:rPr>
            </a:br>
            <a:r>
              <a:rPr lang="en-US" sz="2800" dirty="0" smtClean="0">
                <a:latin typeface="Aharoni" pitchFamily="2" charset="-79"/>
                <a:cs typeface="Aharoni" pitchFamily="2" charset="-79"/>
              </a:rPr>
              <a:t> </a:t>
            </a:r>
            <a:r>
              <a:rPr lang="en-US" sz="2800" b="1" dirty="0" smtClean="0">
                <a:latin typeface="Aharoni" pitchFamily="2" charset="-79"/>
                <a:cs typeface="Aharoni" pitchFamily="2" charset="-79"/>
              </a:rPr>
              <a:t>PUTUSAN MAHKAMAH KONSTITUSI RI</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NOMOR 027/PUU-IX/2011</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TANGGAL 05 JANUARI 2012</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TENTANG</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
            </a:r>
            <a:br>
              <a:rPr lang="en-US" sz="2800" b="1" dirty="0" smtClean="0">
                <a:latin typeface="Aharoni" pitchFamily="2" charset="-79"/>
                <a:cs typeface="Aharoni" pitchFamily="2" charset="-79"/>
              </a:rPr>
            </a:br>
            <a:r>
              <a:rPr lang="en-US" sz="2800" dirty="0" smtClean="0">
                <a:latin typeface="Aharoni" pitchFamily="2" charset="-79"/>
                <a:cs typeface="Aharoni" pitchFamily="2" charset="-79"/>
              </a:rPr>
              <a:t> FRASA “…PERJANJIAN KERJA WAKTU TERTENTU” DALAM PASAL 65 AYAT (7) DAN FRASA “…PERJANJIAN KERJA UNTUK WAKTU TERTENTU” DALAM PASAL 66 AYAT (2) HURUF (b) UNDANG-UNDANG NOMOR 13 TAHUN 2003 TENTANG KETENAGAKERJAAN</a:t>
            </a:r>
            <a:r>
              <a:rPr lang="nl-NL" sz="2800" dirty="0" smtClean="0">
                <a:latin typeface="Aharoni" pitchFamily="2" charset="-79"/>
                <a:cs typeface="Aharoni" pitchFamily="2" charset="-79"/>
              </a:rPr>
              <a:t> </a:t>
            </a:r>
            <a:r>
              <a:rPr lang="en-US" sz="2800" b="1" dirty="0" smtClean="0">
                <a:latin typeface="Aharoni" pitchFamily="2" charset="-79"/>
                <a:cs typeface="Aharoni" pitchFamily="2" charset="-79"/>
              </a:rPr>
              <a:t/>
            </a:r>
            <a:br>
              <a:rPr lang="en-US" sz="2800" b="1" dirty="0" smtClean="0">
                <a:latin typeface="Aharoni" pitchFamily="2" charset="-79"/>
                <a:cs typeface="Aharoni" pitchFamily="2" charset="-79"/>
              </a:rPr>
            </a:br>
            <a:endParaRPr lang="en-US" sz="28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3733800"/>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smtClean="0">
                <a:latin typeface="Aharoni" pitchFamily="2" charset="-79"/>
                <a:cs typeface="Aharoni" pitchFamily="2" charset="-79"/>
              </a:rPr>
              <a:t>PUTUSAN MAHKAMAH KONSTITUSI INI TERKAIT DENGAN PERUBAHAN APLIKASI PADA KETENTUAN:</a:t>
            </a:r>
          </a:p>
          <a:p>
            <a:pPr lvl="1" algn="just"/>
            <a:r>
              <a:rPr lang="en-US" dirty="0" smtClean="0">
                <a:latin typeface="Aharoni" pitchFamily="2" charset="-79"/>
                <a:cs typeface="Aharoni" pitchFamily="2" charset="-79"/>
              </a:rPr>
              <a:t>PASAL </a:t>
            </a:r>
            <a:r>
              <a:rPr lang="en-US" dirty="0" err="1">
                <a:latin typeface="Aharoni" pitchFamily="2" charset="-79"/>
                <a:cs typeface="Aharoni" pitchFamily="2" charset="-79"/>
              </a:rPr>
              <a:t>PASAL</a:t>
            </a:r>
            <a:r>
              <a:rPr lang="en-US" dirty="0">
                <a:latin typeface="Aharoni" pitchFamily="2" charset="-79"/>
                <a:cs typeface="Aharoni" pitchFamily="2" charset="-79"/>
              </a:rPr>
              <a:t> 65 AYAT (7) </a:t>
            </a:r>
            <a:r>
              <a:rPr lang="en-US" dirty="0" err="1" smtClean="0">
                <a:latin typeface="Aharoni" pitchFamily="2" charset="-79"/>
                <a:cs typeface="Aharoni" pitchFamily="2" charset="-79"/>
              </a:rPr>
              <a:t>jo</a:t>
            </a:r>
            <a:r>
              <a:rPr lang="en-US" dirty="0" smtClean="0">
                <a:latin typeface="Aharoni" pitchFamily="2" charset="-79"/>
                <a:cs typeface="Aharoni" pitchFamily="2" charset="-79"/>
              </a:rPr>
              <a:t>. </a:t>
            </a:r>
            <a:r>
              <a:rPr lang="en-US" dirty="0">
                <a:latin typeface="Aharoni" pitchFamily="2" charset="-79"/>
                <a:cs typeface="Aharoni" pitchFamily="2" charset="-79"/>
              </a:rPr>
              <a:t>PASAL 66 AYAT (2) HURUF (b) </a:t>
            </a:r>
            <a:r>
              <a:rPr lang="en-US" dirty="0" smtClean="0">
                <a:latin typeface="Aharoni" pitchFamily="2" charset="-79"/>
                <a:cs typeface="Aharoni" pitchFamily="2" charset="-79"/>
              </a:rPr>
              <a:t>UNDANG – UNDANG NO. 13 TAHUN 2003 TENTANG KETENAGAKERJAAN.</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14363" y="609600"/>
            <a:ext cx="7915275" cy="17097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3" cstate="print"/>
          <a:srcRect/>
          <a:stretch>
            <a:fillRect/>
          </a:stretch>
        </p:blipFill>
        <p:spPr bwMode="auto">
          <a:xfrm>
            <a:off x="609600" y="2743200"/>
            <a:ext cx="7924800" cy="3495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1">
            <a:schemeClr val="dk1"/>
          </a:lnRef>
          <a:fillRef idx="2">
            <a:schemeClr val="dk1"/>
          </a:fillRef>
          <a:effectRef idx="1">
            <a:schemeClr val="dk1"/>
          </a:effectRef>
          <a:fontRef idx="minor">
            <a:schemeClr val="dk1"/>
          </a:fontRef>
        </p:style>
        <p:txBody>
          <a:bodyPr>
            <a:noAutofit/>
          </a:bodyPr>
          <a:lstStyle/>
          <a:p>
            <a:r>
              <a:rPr lang="en-US" sz="3200" dirty="0" smtClean="0">
                <a:latin typeface="Aharoni" pitchFamily="2" charset="-79"/>
                <a:cs typeface="Aharoni" pitchFamily="2" charset="-79"/>
              </a:rPr>
              <a:t>DALAM PUTUSAN TERSEBUT MAHKAMAH MENGEMUKAKAN :</a:t>
            </a:r>
            <a:endParaRPr lang="en-US" sz="3200" dirty="0">
              <a:latin typeface="Aharoni" pitchFamily="2" charset="-79"/>
              <a:cs typeface="Aharoni" pitchFamily="2" charset="-79"/>
            </a:endParaRPr>
          </a:p>
        </p:txBody>
      </p:sp>
      <p:sp>
        <p:nvSpPr>
          <p:cNvPr id="3" name="Content Placeholder 2"/>
          <p:cNvSpPr>
            <a:spLocks noGrp="1"/>
          </p:cNvSpPr>
          <p:nvPr>
            <p:ph idx="1"/>
          </p:nvPr>
        </p:nvSpPr>
        <p:spPr>
          <a:xfrm>
            <a:off x="457200" y="1554162"/>
            <a:ext cx="8229600" cy="5105400"/>
          </a:xfrm>
        </p:spPr>
        <p:style>
          <a:lnRef idx="2">
            <a:schemeClr val="dk1"/>
          </a:lnRef>
          <a:fillRef idx="1">
            <a:schemeClr val="lt1"/>
          </a:fillRef>
          <a:effectRef idx="0">
            <a:schemeClr val="dk1"/>
          </a:effectRef>
          <a:fontRef idx="minor">
            <a:schemeClr val="dk1"/>
          </a:fontRef>
        </p:style>
        <p:txBody>
          <a:bodyPr>
            <a:noAutofit/>
          </a:bodyPr>
          <a:lstStyle/>
          <a:p>
            <a:pPr algn="just"/>
            <a:r>
              <a:rPr lang="en-US" sz="1800" b="1" dirty="0" smtClean="0">
                <a:latin typeface="Aharoni" pitchFamily="2" charset="-79"/>
                <a:cs typeface="Aharoni" pitchFamily="2" charset="-79"/>
              </a:rPr>
              <a:t>MENURUT MAHKAMAH, </a:t>
            </a:r>
            <a:r>
              <a:rPr lang="en-US" sz="1800" b="1" dirty="0" smtClean="0">
                <a:solidFill>
                  <a:srgbClr val="C00000"/>
                </a:solidFill>
                <a:latin typeface="Aharoni" pitchFamily="2" charset="-79"/>
                <a:cs typeface="Aharoni" pitchFamily="2" charset="-79"/>
              </a:rPr>
              <a:t>PEKERJA/BURUH YANG MELAKSANAKAN PEKERJAAN DALAM PERUSAHAAN </a:t>
            </a:r>
            <a:r>
              <a:rPr lang="en-US" sz="1800" b="1" i="1" dirty="0" smtClean="0">
                <a:solidFill>
                  <a:srgbClr val="C00000"/>
                </a:solidFill>
                <a:latin typeface="Aharoni" pitchFamily="2" charset="-79"/>
                <a:cs typeface="Aharoni" pitchFamily="2" charset="-79"/>
              </a:rPr>
              <a:t>OUTSORCING TIDAK BOLEH KEHILANGAN HAK-HAKNYA YANG DILINDUNGI </a:t>
            </a:r>
            <a:r>
              <a:rPr lang="en-US" sz="1800" b="1" dirty="0" smtClean="0">
                <a:solidFill>
                  <a:srgbClr val="C00000"/>
                </a:solidFill>
                <a:latin typeface="Aharoni" pitchFamily="2" charset="-79"/>
                <a:cs typeface="Aharoni" pitchFamily="2" charset="-79"/>
              </a:rPr>
              <a:t>OLEH KONSTITUSI.</a:t>
            </a:r>
            <a:r>
              <a:rPr lang="en-US" sz="1800" b="1" dirty="0" smtClean="0">
                <a:latin typeface="Aharoni" pitchFamily="2" charset="-79"/>
                <a:cs typeface="Aharoni" pitchFamily="2" charset="-79"/>
              </a:rPr>
              <a:t> UNTUK ITU, MAHKAMAH HARUS MEMASTIKAN BAHWA HUBUNGAN KERJA ANTARA PEKERJA/BURUH DENGAN PERUSAHAAN </a:t>
            </a:r>
            <a:r>
              <a:rPr lang="en-US" sz="1800" b="1" i="1" dirty="0" smtClean="0">
                <a:latin typeface="Aharoni" pitchFamily="2" charset="-79"/>
                <a:cs typeface="Aharoni" pitchFamily="2" charset="-79"/>
              </a:rPr>
              <a:t>OUTSOURCING YANG MELAKSANAKAN </a:t>
            </a:r>
            <a:r>
              <a:rPr lang="en-US" sz="1800" b="1" dirty="0" smtClean="0">
                <a:latin typeface="Aharoni" pitchFamily="2" charset="-79"/>
                <a:cs typeface="Aharoni" pitchFamily="2" charset="-79"/>
              </a:rPr>
              <a:t>PEKERJAAN </a:t>
            </a:r>
            <a:r>
              <a:rPr lang="en-US" sz="1800" b="1" i="1" dirty="0" smtClean="0">
                <a:latin typeface="Aharoni" pitchFamily="2" charset="-79"/>
                <a:cs typeface="Aharoni" pitchFamily="2" charset="-79"/>
              </a:rPr>
              <a:t>OUTSOURCING DILAKSANAKAN DENGAN </a:t>
            </a:r>
            <a:r>
              <a:rPr lang="en-US" sz="1800" b="1" i="1" dirty="0" smtClean="0">
                <a:solidFill>
                  <a:srgbClr val="C00000"/>
                </a:solidFill>
                <a:latin typeface="Aharoni" pitchFamily="2" charset="-79"/>
                <a:cs typeface="Aharoni" pitchFamily="2" charset="-79"/>
              </a:rPr>
              <a:t>TETAP MENJAMIN PERLINDUNGAN ATAS </a:t>
            </a:r>
            <a:r>
              <a:rPr lang="en-US" sz="1800" b="1" dirty="0" smtClean="0">
                <a:solidFill>
                  <a:srgbClr val="C00000"/>
                </a:solidFill>
                <a:latin typeface="Aharoni" pitchFamily="2" charset="-79"/>
                <a:cs typeface="Aharoni" pitchFamily="2" charset="-79"/>
              </a:rPr>
              <a:t>HAK-HAK PEKERJA/BURUH</a:t>
            </a:r>
            <a:r>
              <a:rPr lang="en-US" sz="1800" b="1" dirty="0" smtClean="0">
                <a:latin typeface="Aharoni" pitchFamily="2" charset="-79"/>
                <a:cs typeface="Aharoni" pitchFamily="2" charset="-79"/>
              </a:rPr>
              <a:t>, DAN PENGGUNAAN MODEL </a:t>
            </a:r>
            <a:r>
              <a:rPr lang="en-US" sz="1800" b="1" i="1" dirty="0" smtClean="0">
                <a:latin typeface="Aharoni" pitchFamily="2" charset="-79"/>
                <a:cs typeface="Aharoni" pitchFamily="2" charset="-79"/>
              </a:rPr>
              <a:t>OUTSOURCING TIDAK DISALAHGUNAKAN </a:t>
            </a:r>
            <a:r>
              <a:rPr lang="fi-FI" sz="1800" b="1" dirty="0" smtClean="0">
                <a:latin typeface="Aharoni" pitchFamily="2" charset="-79"/>
                <a:cs typeface="Aharoni" pitchFamily="2" charset="-79"/>
              </a:rPr>
              <a:t>OLEH PERUSAHAAN HANYA UNTUK KEPENTINGAN DAN KEUNTUNGAN PERUSAHAAN TANPA </a:t>
            </a:r>
            <a:r>
              <a:rPr lang="en-US" sz="1800" b="1" dirty="0" smtClean="0">
                <a:latin typeface="Aharoni" pitchFamily="2" charset="-79"/>
                <a:cs typeface="Aharoni" pitchFamily="2" charset="-79"/>
              </a:rPr>
              <a:t>MEMPERHATIKAN, BAHKAN MENGORBANKAN, HAK-HAK PEKERJA/BURUH. JAMINAN DAN PERLINDUNGAN DEMIKIAN TIDAK DAPAT DILAKSANAKAN DENGAN BAIK HANYA MELALUI PERJANJIAN KERJA YANG MENGIKAT ANTARA PERUSAHAAN DENGAN PEKERJA/BURUH </a:t>
            </a:r>
            <a:r>
              <a:rPr lang="sv-SE" sz="1800" b="1" dirty="0" smtClean="0">
                <a:latin typeface="Aharoni" pitchFamily="2" charset="-79"/>
                <a:cs typeface="Aharoni" pitchFamily="2" charset="-79"/>
              </a:rPr>
              <a:t>BERDASARKAN PKWT, KARENA POSISI PEKERJA/BURUH BERADA DALAM POSISI TAWAR YANG </a:t>
            </a:r>
            <a:r>
              <a:rPr lang="en-US" sz="1800" b="1" dirty="0" smtClean="0">
                <a:latin typeface="Aharoni" pitchFamily="2" charset="-79"/>
                <a:cs typeface="Aharoni" pitchFamily="2" charset="-79"/>
              </a:rPr>
              <a:t>LEMAH, AKIBAT BANYAKNYA PENCARI KERJA ATAU </a:t>
            </a:r>
            <a:r>
              <a:rPr lang="en-US" sz="1800" b="1" i="1" dirty="0" smtClean="0">
                <a:latin typeface="Aharoni" pitchFamily="2" charset="-79"/>
                <a:cs typeface="Aharoni" pitchFamily="2" charset="-79"/>
              </a:rPr>
              <a:t>OVERSUPPLY TENAGA KERJA</a:t>
            </a:r>
            <a:endParaRPr lang="nl-NL" sz="1800" b="1" dirty="0" smtClean="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019800"/>
          </a:xfrm>
        </p:spPr>
        <p:style>
          <a:lnRef idx="2">
            <a:schemeClr val="dk1"/>
          </a:lnRef>
          <a:fillRef idx="1">
            <a:schemeClr val="lt1"/>
          </a:fillRef>
          <a:effectRef idx="0">
            <a:schemeClr val="dk1"/>
          </a:effectRef>
          <a:fontRef idx="minor">
            <a:schemeClr val="dk1"/>
          </a:fontRef>
        </p:style>
        <p:txBody>
          <a:bodyPr>
            <a:noAutofit/>
          </a:bodyPr>
          <a:lstStyle/>
          <a:p>
            <a:pPr algn="just"/>
            <a:r>
              <a:rPr lang="en-US" sz="1800" b="1" dirty="0" smtClean="0">
                <a:latin typeface="Aharoni" pitchFamily="2" charset="-79"/>
                <a:cs typeface="Aharoni" pitchFamily="2" charset="-79"/>
              </a:rPr>
              <a:t>BERDASARKAN PERTIMBANGAN TERSEBUT, UNTUK MENGHINDARI PERUSAHAAN MELAKUKAN EKSPLOITASI PEKERJA/BURUH HANYA UNTUK KEPENTINGAN KEUNTUNGAN BISNIS TANPA MEMPERHATIKAN JAMINAN DAN PERLINDUNGAN ATAS HAK-HAK PEKERJA/BURUH UNTUK MENDAPATKAN PEKERJAAN DAN UPAH YANG LAYAK, DAN UNTUK MEMINIMALISASI HILANGNYA HAK-HAK KONSTITUSIONAL PARA PEKERJA </a:t>
            </a:r>
            <a:r>
              <a:rPr lang="en-US" sz="1800" b="1" i="1" dirty="0" smtClean="0">
                <a:latin typeface="Aharoni" pitchFamily="2" charset="-79"/>
                <a:cs typeface="Aharoni" pitchFamily="2" charset="-79"/>
              </a:rPr>
              <a:t>OUTSOURCING, MAHKAMAH PERLU </a:t>
            </a:r>
            <a:r>
              <a:rPr lang="en-US" sz="1800" b="1" dirty="0" smtClean="0">
                <a:latin typeface="Aharoni" pitchFamily="2" charset="-79"/>
                <a:cs typeface="Aharoni" pitchFamily="2" charset="-79"/>
              </a:rPr>
              <a:t>MENENTUKAN PERLINDUNGAN DAN JAMINAN HAK BAGI PEKERJA/BURUH. </a:t>
            </a:r>
          </a:p>
          <a:p>
            <a:pPr algn="just"/>
            <a:r>
              <a:rPr lang="en-US" sz="1800" b="1" dirty="0" smtClean="0">
                <a:latin typeface="Aharoni" pitchFamily="2" charset="-79"/>
                <a:cs typeface="Aharoni" pitchFamily="2" charset="-79"/>
              </a:rPr>
              <a:t>DALAM HAL INI </a:t>
            </a:r>
            <a:r>
              <a:rPr lang="sv-SE" sz="1800" b="1" dirty="0" smtClean="0">
                <a:solidFill>
                  <a:srgbClr val="C00000"/>
                </a:solidFill>
                <a:latin typeface="Aharoni" pitchFamily="2" charset="-79"/>
                <a:cs typeface="Aharoni" pitchFamily="2" charset="-79"/>
              </a:rPr>
              <a:t>ADA DUA MODEL YANG DAPAT DILAKSANAKAN UNTUK MELINDUNGI HAK-HAK </a:t>
            </a:r>
            <a:r>
              <a:rPr lang="en-US" sz="1800" b="1" dirty="0" smtClean="0">
                <a:solidFill>
                  <a:srgbClr val="C00000"/>
                </a:solidFill>
                <a:latin typeface="Aharoni" pitchFamily="2" charset="-79"/>
                <a:cs typeface="Aharoni" pitchFamily="2" charset="-79"/>
              </a:rPr>
              <a:t>PEKERJA/BURUH</a:t>
            </a:r>
            <a:r>
              <a:rPr lang="en-US" sz="1800" b="1" dirty="0" smtClean="0">
                <a:latin typeface="Aharoni" pitchFamily="2" charset="-79"/>
                <a:cs typeface="Aharoni" pitchFamily="2" charset="-79"/>
              </a:rPr>
              <a:t>. </a:t>
            </a:r>
          </a:p>
          <a:p>
            <a:pPr lvl="1" algn="just"/>
            <a:r>
              <a:rPr lang="en-US" sz="1800" b="1" i="1" dirty="0" smtClean="0">
                <a:solidFill>
                  <a:srgbClr val="0070C0"/>
                </a:solidFill>
                <a:latin typeface="Aharoni" pitchFamily="2" charset="-79"/>
                <a:cs typeface="Aharoni" pitchFamily="2" charset="-79"/>
              </a:rPr>
              <a:t>PERTAMA</a:t>
            </a:r>
            <a:r>
              <a:rPr lang="en-US" sz="1800" b="1" i="1" dirty="0" smtClean="0">
                <a:latin typeface="Aharoni" pitchFamily="2" charset="-79"/>
                <a:cs typeface="Aharoni" pitchFamily="2" charset="-79"/>
              </a:rPr>
              <a:t>, DENGAN MENSYARATKAN </a:t>
            </a:r>
            <a:r>
              <a:rPr lang="en-US" sz="1800" b="1" i="1" dirty="0" smtClean="0">
                <a:solidFill>
                  <a:srgbClr val="00B050"/>
                </a:solidFill>
                <a:latin typeface="Aharoni" pitchFamily="2" charset="-79"/>
                <a:cs typeface="Aharoni" pitchFamily="2" charset="-79"/>
              </a:rPr>
              <a:t>AGAR PERJANJIAN KERJA ANTARA </a:t>
            </a:r>
            <a:r>
              <a:rPr lang="en-US" sz="1800" b="1" dirty="0" smtClean="0">
                <a:solidFill>
                  <a:srgbClr val="00B050"/>
                </a:solidFill>
                <a:latin typeface="Aharoni" pitchFamily="2" charset="-79"/>
                <a:cs typeface="Aharoni" pitchFamily="2" charset="-79"/>
              </a:rPr>
              <a:t>PEKERJA/BURUH DENGAN PERUSAHAAN </a:t>
            </a:r>
            <a:r>
              <a:rPr lang="en-US" sz="1800" b="1" dirty="0" smtClean="0">
                <a:latin typeface="Aharoni" pitchFamily="2" charset="-79"/>
                <a:cs typeface="Aharoni" pitchFamily="2" charset="-79"/>
              </a:rPr>
              <a:t>YANG MELAKSANAKAN PEKERJAAN </a:t>
            </a:r>
            <a:r>
              <a:rPr lang="en-US" sz="1800" b="1" i="1" dirty="0" smtClean="0">
                <a:latin typeface="Aharoni" pitchFamily="2" charset="-79"/>
                <a:cs typeface="Aharoni" pitchFamily="2" charset="-79"/>
              </a:rPr>
              <a:t>OUTSOURCING </a:t>
            </a:r>
            <a:r>
              <a:rPr lang="en-US" sz="1800" b="1" dirty="0" smtClean="0">
                <a:latin typeface="Aharoni" pitchFamily="2" charset="-79"/>
                <a:cs typeface="Aharoni" pitchFamily="2" charset="-79"/>
              </a:rPr>
              <a:t>TIDAK BERBENTUK PKWT, MELAINKAN </a:t>
            </a:r>
            <a:r>
              <a:rPr lang="en-US" sz="1800" b="1" dirty="0" smtClean="0">
                <a:solidFill>
                  <a:srgbClr val="C00000"/>
                </a:solidFill>
                <a:latin typeface="Aharoni" pitchFamily="2" charset="-79"/>
                <a:cs typeface="Aharoni" pitchFamily="2" charset="-79"/>
              </a:rPr>
              <a:t>BERBENTUK “PERJANJIAN KERJA WAKTU TIDAK TERTENTU”. </a:t>
            </a:r>
          </a:p>
          <a:p>
            <a:pPr lvl="1" algn="just"/>
            <a:r>
              <a:rPr lang="en-US" sz="1800" b="1" i="1" dirty="0" smtClean="0">
                <a:solidFill>
                  <a:srgbClr val="0070C0"/>
                </a:solidFill>
                <a:latin typeface="Aharoni" pitchFamily="2" charset="-79"/>
                <a:cs typeface="Aharoni" pitchFamily="2" charset="-79"/>
              </a:rPr>
              <a:t>KEDUA</a:t>
            </a:r>
            <a:r>
              <a:rPr lang="en-US" sz="1800" b="1" i="1" dirty="0" smtClean="0">
                <a:latin typeface="Aharoni" pitchFamily="2" charset="-79"/>
                <a:cs typeface="Aharoni" pitchFamily="2" charset="-79"/>
              </a:rPr>
              <a:t>, MENERAPKAN </a:t>
            </a:r>
            <a:r>
              <a:rPr lang="en-US" sz="1800" b="1" i="1" dirty="0" smtClean="0">
                <a:solidFill>
                  <a:srgbClr val="00B050"/>
                </a:solidFill>
                <a:latin typeface="Aharoni" pitchFamily="2" charset="-79"/>
                <a:cs typeface="Aharoni" pitchFamily="2" charset="-79"/>
              </a:rPr>
              <a:t>PRINSIP PENGALIHAN TINDAKAN PERLINDUNGAN BAGI </a:t>
            </a:r>
            <a:r>
              <a:rPr lang="en-US" sz="1800" b="1" dirty="0" smtClean="0">
                <a:solidFill>
                  <a:srgbClr val="00B050"/>
                </a:solidFill>
                <a:latin typeface="Aharoni" pitchFamily="2" charset="-79"/>
                <a:cs typeface="Aharoni" pitchFamily="2" charset="-79"/>
              </a:rPr>
              <a:t>PEKERJA/BURUH </a:t>
            </a:r>
            <a:r>
              <a:rPr lang="en-US" sz="1800" b="1" dirty="0" smtClean="0">
                <a:solidFill>
                  <a:srgbClr val="C00000"/>
                </a:solidFill>
                <a:latin typeface="Aharoni" pitchFamily="2" charset="-79"/>
                <a:cs typeface="Aharoni" pitchFamily="2" charset="-79"/>
              </a:rPr>
              <a:t>(</a:t>
            </a:r>
            <a:r>
              <a:rPr lang="en-US" sz="1800" b="1" i="1" dirty="0" smtClean="0">
                <a:solidFill>
                  <a:srgbClr val="C00000"/>
                </a:solidFill>
                <a:latin typeface="Aharoni" pitchFamily="2" charset="-79"/>
                <a:cs typeface="Aharoni" pitchFamily="2" charset="-79"/>
              </a:rPr>
              <a:t>TRANSFER OF UNDERTAKING PROTECTION OF EMPLOYMENT ATAU TUPE)</a:t>
            </a:r>
            <a:r>
              <a:rPr lang="en-US" sz="1800" b="1" i="1" dirty="0" smtClean="0">
                <a:solidFill>
                  <a:srgbClr val="00B050"/>
                </a:solidFill>
                <a:latin typeface="Aharoni" pitchFamily="2" charset="-79"/>
                <a:cs typeface="Aharoni" pitchFamily="2" charset="-79"/>
              </a:rPr>
              <a:t> </a:t>
            </a:r>
            <a:r>
              <a:rPr lang="en-US" sz="1800" b="1" dirty="0" smtClean="0">
                <a:latin typeface="Aharoni" pitchFamily="2" charset="-79"/>
                <a:cs typeface="Aharoni" pitchFamily="2" charset="-79"/>
              </a:rPr>
              <a:t>YANG BEKERJA PADA PERUSAHAAN YANG MELAKSANAKAN PEKERJAAN </a:t>
            </a:r>
            <a:r>
              <a:rPr lang="en-US" sz="1800" b="1" i="1" dirty="0" smtClean="0">
                <a:latin typeface="Aharoni" pitchFamily="2" charset="-79"/>
                <a:cs typeface="Aharoni" pitchFamily="2" charset="-79"/>
              </a:rPr>
              <a:t>OUTSOURCING.</a:t>
            </a:r>
            <a:endParaRPr lang="en-US" sz="1800" b="1"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8"/>
            <a:ext cx="7848600" cy="5364162"/>
          </a:xfrm>
        </p:spPr>
        <p:style>
          <a:lnRef idx="2">
            <a:schemeClr val="dk1"/>
          </a:lnRef>
          <a:fillRef idx="1">
            <a:schemeClr val="lt1"/>
          </a:fillRef>
          <a:effectRef idx="0">
            <a:schemeClr val="dk1"/>
          </a:effectRef>
          <a:fontRef idx="minor">
            <a:schemeClr val="dk1"/>
          </a:fontRef>
        </p:style>
        <p:txBody>
          <a:bodyPr>
            <a:noAutofit/>
          </a:bodyPr>
          <a:lstStyle/>
          <a:p>
            <a:r>
              <a:rPr lang="en-US" sz="3200" dirty="0" smtClean="0">
                <a:latin typeface="Aharoni" pitchFamily="2" charset="-79"/>
                <a:cs typeface="Aharoni" pitchFamily="2" charset="-79"/>
              </a:rPr>
              <a:t/>
            </a:r>
            <a:br>
              <a:rPr lang="en-US" sz="3200" dirty="0" smtClean="0">
                <a:latin typeface="Aharoni" pitchFamily="2" charset="-79"/>
                <a:cs typeface="Aharoni" pitchFamily="2" charset="-79"/>
              </a:rPr>
            </a:br>
            <a:r>
              <a:rPr lang="en-US" sz="3200" dirty="0" smtClean="0">
                <a:latin typeface="Aharoni" pitchFamily="2" charset="-79"/>
                <a:cs typeface="Aharoni" pitchFamily="2" charset="-79"/>
              </a:rPr>
              <a:t> </a:t>
            </a:r>
            <a:r>
              <a:rPr lang="en-US" sz="3200" b="1" dirty="0" smtClean="0">
                <a:latin typeface="Aharoni" pitchFamily="2" charset="-79"/>
                <a:cs typeface="Aharoni" pitchFamily="2" charset="-79"/>
              </a:rPr>
              <a:t>PUTUSAN MAHKAMAH KONSTITUSI RI</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NOMOR 019/PUU-IX/2011</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TANGGAL 13 JUNI 2012</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TENTANG</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r>
              <a:rPr lang="en-US" sz="3200" dirty="0" smtClean="0">
                <a:latin typeface="Aharoni" pitchFamily="2" charset="-79"/>
                <a:cs typeface="Aharoni" pitchFamily="2" charset="-79"/>
              </a:rPr>
              <a:t> PEMAKNAAN PERUSAHAAN TUTUP DALAM  PASAL 164 AYAT (3) UNDANG-UNDANG NOMOR 13 TAHUN 2003TENTANG KETENAGAKERJAAN </a:t>
            </a: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endParaRPr lang="en-US" sz="32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3733800"/>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smtClean="0">
                <a:latin typeface="Aharoni" pitchFamily="2" charset="-79"/>
                <a:cs typeface="Aharoni" pitchFamily="2" charset="-79"/>
              </a:rPr>
              <a:t>PUTUSAN MAHKAMAH KONSTITUSI INI TERKAIT DENGAN PERUBAHAN APLIKASI PADA KETENTUAN:</a:t>
            </a:r>
          </a:p>
          <a:p>
            <a:pPr lvl="1" algn="just"/>
            <a:r>
              <a:rPr lang="en-US" dirty="0" smtClean="0">
                <a:latin typeface="Aharoni" pitchFamily="2" charset="-79"/>
                <a:cs typeface="Aharoni" pitchFamily="2" charset="-79"/>
              </a:rPr>
              <a:t>PASAL 164 ANGKA (3) UNDANG – UNDANG NO. 13 TAHUN 2003 TENTANG KETENAGAKERJAAN.</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20000" cy="5364162"/>
          </a:xfrm>
        </p:spPr>
        <p:style>
          <a:lnRef idx="2">
            <a:schemeClr val="dk1"/>
          </a:lnRef>
          <a:fillRef idx="1">
            <a:schemeClr val="lt1"/>
          </a:fillRef>
          <a:effectRef idx="0">
            <a:schemeClr val="dk1"/>
          </a:effectRef>
          <a:fontRef idx="minor">
            <a:schemeClr val="dk1"/>
          </a:fontRef>
        </p:style>
        <p:txBody>
          <a:bodyPr>
            <a:noAutofit/>
          </a:bodyPr>
          <a:lstStyle/>
          <a:p>
            <a:r>
              <a:rPr lang="en-US" sz="4000" dirty="0">
                <a:latin typeface="Aharoni" pitchFamily="2" charset="-79"/>
                <a:cs typeface="Aharoni" pitchFamily="2" charset="-79"/>
              </a:rPr>
              <a:t/>
            </a:r>
            <a:br>
              <a:rPr lang="en-US" sz="4000" dirty="0">
                <a:latin typeface="Aharoni" pitchFamily="2" charset="-79"/>
                <a:cs typeface="Aharoni" pitchFamily="2" charset="-79"/>
              </a:rPr>
            </a:br>
            <a:r>
              <a:rPr lang="en-US" sz="4000" dirty="0">
                <a:latin typeface="Aharoni" pitchFamily="2" charset="-79"/>
                <a:cs typeface="Aharoni" pitchFamily="2" charset="-79"/>
              </a:rPr>
              <a:t> </a:t>
            </a:r>
            <a:r>
              <a:rPr lang="en-US" sz="4000" b="1" dirty="0" smtClean="0">
                <a:latin typeface="Aharoni" pitchFamily="2" charset="-79"/>
                <a:cs typeface="Aharoni" pitchFamily="2" charset="-79"/>
              </a:rPr>
              <a:t>PUTUSAN MAHKAMAH KONSTITUSI RI</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NOMOR 012/PUUI/2003 </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TANGGAL 28 OKTOBER 2004</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TENTANG</a:t>
            </a:r>
            <a:br>
              <a:rPr lang="en-US" sz="4000" b="1" dirty="0" smtClean="0">
                <a:latin typeface="Aharoni" pitchFamily="2" charset="-79"/>
                <a:cs typeface="Aharoni" pitchFamily="2" charset="-79"/>
              </a:rPr>
            </a:br>
            <a:r>
              <a:rPr lang="en-US" sz="4000" b="1" dirty="0" smtClean="0">
                <a:latin typeface="Aharoni" pitchFamily="2" charset="-79"/>
                <a:cs typeface="Aharoni" pitchFamily="2" charset="-79"/>
              </a:rPr>
              <a:t>PEMBATASAN </a:t>
            </a:r>
            <a:r>
              <a:rPr lang="en-US" sz="4000" b="1" dirty="0">
                <a:latin typeface="Aharoni" pitchFamily="2" charset="-79"/>
                <a:cs typeface="Aharoni" pitchFamily="2" charset="-79"/>
              </a:rPr>
              <a:t>BERSERIKAT, PEMBORONGAN PEKERJAAN, DAN PHK TANPA PPHI </a:t>
            </a:r>
            <a:br>
              <a:rPr lang="en-US" sz="4000" b="1" dirty="0">
                <a:latin typeface="Aharoni" pitchFamily="2" charset="-79"/>
                <a:cs typeface="Aharoni" pitchFamily="2" charset="-79"/>
              </a:rPr>
            </a:br>
            <a:endParaRPr lang="en-US" sz="40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604838" y="457200"/>
            <a:ext cx="7934325"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dk1"/>
          </a:lnRef>
          <a:fillRef idx="2">
            <a:schemeClr val="dk1"/>
          </a:fillRef>
          <a:effectRef idx="1">
            <a:schemeClr val="dk1"/>
          </a:effectRef>
          <a:fontRef idx="minor">
            <a:schemeClr val="dk1"/>
          </a:fontRef>
        </p:style>
        <p:txBody>
          <a:bodyPr>
            <a:noAutofit/>
          </a:bodyPr>
          <a:lstStyle/>
          <a:p>
            <a:r>
              <a:rPr lang="en-US" sz="3200" dirty="0" smtClean="0">
                <a:latin typeface="Aharoni" pitchFamily="2" charset="-79"/>
                <a:cs typeface="Aharoni" pitchFamily="2" charset="-79"/>
              </a:rPr>
              <a:t>DALAM PUTUSAN TERSEBUT MAHKAMAH MENGEMUKAKAN :</a:t>
            </a:r>
            <a:endParaRPr lang="en-US" sz="3200" dirty="0">
              <a:latin typeface="Aharoni" pitchFamily="2" charset="-79"/>
              <a:cs typeface="Aharoni" pitchFamily="2" charset="-79"/>
            </a:endParaRPr>
          </a:p>
        </p:txBody>
      </p:sp>
      <p:sp>
        <p:nvSpPr>
          <p:cNvPr id="3" name="Content Placeholder 2"/>
          <p:cNvSpPr>
            <a:spLocks noGrp="1"/>
          </p:cNvSpPr>
          <p:nvPr>
            <p:ph idx="1"/>
          </p:nvPr>
        </p:nvSpPr>
        <p:spPr>
          <a:xfrm>
            <a:off x="457200" y="1477962"/>
            <a:ext cx="8229600" cy="5303838"/>
          </a:xfrm>
        </p:spPr>
        <p:style>
          <a:lnRef idx="2">
            <a:schemeClr val="dk1"/>
          </a:lnRef>
          <a:fillRef idx="1">
            <a:schemeClr val="lt1"/>
          </a:fillRef>
          <a:effectRef idx="0">
            <a:schemeClr val="dk1"/>
          </a:effectRef>
          <a:fontRef idx="minor">
            <a:schemeClr val="dk1"/>
          </a:fontRef>
        </p:style>
        <p:txBody>
          <a:bodyPr>
            <a:noAutofit/>
          </a:bodyPr>
          <a:lstStyle/>
          <a:p>
            <a:pPr algn="just"/>
            <a:r>
              <a:rPr lang="en-US" sz="1800" b="1" dirty="0" smtClean="0">
                <a:latin typeface="Aharoni" pitchFamily="2" charset="-79"/>
                <a:cs typeface="Aharoni" pitchFamily="2" charset="-79"/>
              </a:rPr>
              <a:t>MENIMBANG BAHWA PHK MERUPAKAN PILIHAN TERAKHIR SEBAGAI UPAYA UNTUK MELAKUKAN EFISIENSI PERUSAHAAN SETELAH SEBELUMNYA DILAKUKAN UPAYA-UPAYA</a:t>
            </a:r>
            <a:r>
              <a:rPr lang="en-US" sz="1800" b="1" dirty="0">
                <a:latin typeface="Aharoni" pitchFamily="2" charset="-79"/>
                <a:cs typeface="Aharoni" pitchFamily="2" charset="-79"/>
              </a:rPr>
              <a:t> </a:t>
            </a:r>
            <a:r>
              <a:rPr lang="en-US" sz="1800" b="1" dirty="0" smtClean="0">
                <a:latin typeface="Aharoni" pitchFamily="2" charset="-79"/>
                <a:cs typeface="Aharoni" pitchFamily="2" charset="-79"/>
              </a:rPr>
              <a:t>YANG LAIN DALAM RANGKA EFISIENSI TERSEBUT. BERDASARKAN HAL TERSEBUT, </a:t>
            </a:r>
            <a:r>
              <a:rPr lang="en-US" sz="1800" b="1" dirty="0" smtClean="0">
                <a:solidFill>
                  <a:srgbClr val="0070C0"/>
                </a:solidFill>
                <a:latin typeface="Aharoni" pitchFamily="2" charset="-79"/>
                <a:cs typeface="Aharoni" pitchFamily="2" charset="-79"/>
              </a:rPr>
              <a:t>MENURUT MAHKAMAH, PERUSAHAAN TIDAK DAPAT MELAKUKAN PHK SEBELUM MENEMPUH UPAYA-UPAYA SEBAGAI BERIKUT</a:t>
            </a:r>
            <a:r>
              <a:rPr lang="en-US" sz="1800" b="1" dirty="0" smtClean="0">
                <a:latin typeface="Aharoni" pitchFamily="2" charset="-79"/>
                <a:cs typeface="Aharoni" pitchFamily="2" charset="-79"/>
              </a:rPr>
              <a:t>: (A) </a:t>
            </a:r>
            <a:r>
              <a:rPr lang="en-US" sz="1800" b="1" dirty="0" smtClean="0">
                <a:solidFill>
                  <a:schemeClr val="accent6">
                    <a:lumMod val="75000"/>
                  </a:schemeClr>
                </a:solidFill>
                <a:latin typeface="Aharoni" pitchFamily="2" charset="-79"/>
                <a:cs typeface="Aharoni" pitchFamily="2" charset="-79"/>
              </a:rPr>
              <a:t>MENGURANGI UPAH DAN FASILITAS PEKERJA TINGKAT ATAS, MISALNYA TINGKAT MANAJER DAN DIREKTUR</a:t>
            </a:r>
            <a:r>
              <a:rPr lang="en-US" sz="1800" b="1" dirty="0" smtClean="0">
                <a:latin typeface="Aharoni" pitchFamily="2" charset="-79"/>
                <a:cs typeface="Aharoni" pitchFamily="2" charset="-79"/>
              </a:rPr>
              <a:t>; (B) </a:t>
            </a:r>
            <a:r>
              <a:rPr lang="en-US" sz="1800" b="1" dirty="0" smtClean="0">
                <a:solidFill>
                  <a:schemeClr val="accent3">
                    <a:lumMod val="75000"/>
                  </a:schemeClr>
                </a:solidFill>
                <a:latin typeface="Aharoni" pitchFamily="2" charset="-79"/>
                <a:cs typeface="Aharoni" pitchFamily="2" charset="-79"/>
              </a:rPr>
              <a:t>MENGURANGI </a:t>
            </a:r>
            <a:r>
              <a:rPr lang="en-US" sz="1800" b="1" i="1" dirty="0" smtClean="0">
                <a:solidFill>
                  <a:schemeClr val="accent3">
                    <a:lumMod val="75000"/>
                  </a:schemeClr>
                </a:solidFill>
                <a:latin typeface="Aharoni" pitchFamily="2" charset="-79"/>
                <a:cs typeface="Aharoni" pitchFamily="2" charset="-79"/>
              </a:rPr>
              <a:t>SHIFT</a:t>
            </a:r>
            <a:r>
              <a:rPr lang="en-US" sz="1800" b="1" i="1" dirty="0" smtClean="0">
                <a:latin typeface="Aharoni" pitchFamily="2" charset="-79"/>
                <a:cs typeface="Aharoni" pitchFamily="2" charset="-79"/>
              </a:rPr>
              <a:t>; (C) </a:t>
            </a:r>
            <a:r>
              <a:rPr lang="en-US" sz="1800" b="1" i="1" dirty="0" smtClean="0">
                <a:solidFill>
                  <a:schemeClr val="tx2">
                    <a:lumMod val="60000"/>
                    <a:lumOff val="40000"/>
                  </a:schemeClr>
                </a:solidFill>
                <a:latin typeface="Aharoni" pitchFamily="2" charset="-79"/>
                <a:cs typeface="Aharoni" pitchFamily="2" charset="-79"/>
              </a:rPr>
              <a:t>MEMBATASI/MENGHAPUSKAN KERJA LEMBUR</a:t>
            </a:r>
            <a:r>
              <a:rPr lang="en-US" sz="1800" b="1" i="1" dirty="0" smtClean="0">
                <a:latin typeface="Aharoni" pitchFamily="2" charset="-79"/>
                <a:cs typeface="Aharoni" pitchFamily="2" charset="-79"/>
              </a:rPr>
              <a:t>; (D) </a:t>
            </a:r>
            <a:r>
              <a:rPr lang="en-US" sz="1800" b="1" i="1" dirty="0" smtClean="0">
                <a:solidFill>
                  <a:schemeClr val="accent6">
                    <a:lumMod val="75000"/>
                  </a:schemeClr>
                </a:solidFill>
                <a:latin typeface="Aharoni" pitchFamily="2" charset="-79"/>
                <a:cs typeface="Aharoni" pitchFamily="2" charset="-79"/>
              </a:rPr>
              <a:t>MENGURANGI JAM KERJA</a:t>
            </a:r>
            <a:r>
              <a:rPr lang="en-US" sz="1800" b="1" i="1" dirty="0" smtClean="0">
                <a:latin typeface="Aharoni" pitchFamily="2" charset="-79"/>
                <a:cs typeface="Aharoni" pitchFamily="2" charset="-79"/>
              </a:rPr>
              <a:t>; </a:t>
            </a:r>
            <a:r>
              <a:rPr lang="en-US" sz="1800" b="1" dirty="0" smtClean="0">
                <a:latin typeface="Aharoni" pitchFamily="2" charset="-79"/>
                <a:cs typeface="Aharoni" pitchFamily="2" charset="-79"/>
              </a:rPr>
              <a:t>(E) </a:t>
            </a:r>
            <a:r>
              <a:rPr lang="en-US" sz="1800" b="1" dirty="0" smtClean="0">
                <a:solidFill>
                  <a:srgbClr val="7030A0"/>
                </a:solidFill>
                <a:latin typeface="Aharoni" pitchFamily="2" charset="-79"/>
                <a:cs typeface="Aharoni" pitchFamily="2" charset="-79"/>
              </a:rPr>
              <a:t>MENGURANGI HARI KERJA</a:t>
            </a:r>
            <a:r>
              <a:rPr lang="en-US" sz="1800" b="1" dirty="0" smtClean="0">
                <a:latin typeface="Aharoni" pitchFamily="2" charset="-79"/>
                <a:cs typeface="Aharoni" pitchFamily="2" charset="-79"/>
              </a:rPr>
              <a:t>; (F) </a:t>
            </a:r>
            <a:r>
              <a:rPr lang="en-US" sz="1800" b="1" dirty="0" smtClean="0">
                <a:solidFill>
                  <a:srgbClr val="00B050"/>
                </a:solidFill>
                <a:latin typeface="Aharoni" pitchFamily="2" charset="-79"/>
                <a:cs typeface="Aharoni" pitchFamily="2" charset="-79"/>
              </a:rPr>
              <a:t>MELIBURKAN ATAU MERUMAHKAN PEKERJA/BURUH </a:t>
            </a:r>
            <a:r>
              <a:rPr lang="nn-NO" sz="1800" b="1" dirty="0" smtClean="0">
                <a:solidFill>
                  <a:srgbClr val="00B050"/>
                </a:solidFill>
                <a:latin typeface="Aharoni" pitchFamily="2" charset="-79"/>
                <a:cs typeface="Aharoni" pitchFamily="2" charset="-79"/>
              </a:rPr>
              <a:t>SECARA BERGILIR UNTUK SEMENTARA WAKTU</a:t>
            </a:r>
            <a:r>
              <a:rPr lang="nn-NO" sz="1800" b="1" dirty="0" smtClean="0">
                <a:latin typeface="Aharoni" pitchFamily="2" charset="-79"/>
                <a:cs typeface="Aharoni" pitchFamily="2" charset="-79"/>
              </a:rPr>
              <a:t>; (G) </a:t>
            </a:r>
            <a:r>
              <a:rPr lang="nn-NO" sz="1800" b="1" dirty="0" smtClean="0">
                <a:solidFill>
                  <a:schemeClr val="accent6">
                    <a:lumMod val="75000"/>
                  </a:schemeClr>
                </a:solidFill>
                <a:latin typeface="Aharoni" pitchFamily="2" charset="-79"/>
                <a:cs typeface="Aharoni" pitchFamily="2" charset="-79"/>
              </a:rPr>
              <a:t>TIDAK MEMPERPANJANG KONTRAK </a:t>
            </a:r>
            <a:r>
              <a:rPr lang="en-US" sz="1800" b="1" dirty="0" smtClean="0">
                <a:solidFill>
                  <a:schemeClr val="accent6">
                    <a:lumMod val="75000"/>
                  </a:schemeClr>
                </a:solidFill>
                <a:latin typeface="Aharoni" pitchFamily="2" charset="-79"/>
                <a:cs typeface="Aharoni" pitchFamily="2" charset="-79"/>
              </a:rPr>
              <a:t>BAGI PEKERJA YANG SUDAH HABIS MASA KONTRAKNYA</a:t>
            </a:r>
            <a:r>
              <a:rPr lang="en-US" sz="1800" b="1" dirty="0" smtClean="0">
                <a:latin typeface="Aharoni" pitchFamily="2" charset="-79"/>
                <a:cs typeface="Aharoni" pitchFamily="2" charset="-79"/>
              </a:rPr>
              <a:t>; (H) </a:t>
            </a:r>
            <a:r>
              <a:rPr lang="en-US" sz="1800" b="1" dirty="0" smtClean="0">
                <a:solidFill>
                  <a:srgbClr val="00B0F0"/>
                </a:solidFill>
                <a:latin typeface="Aharoni" pitchFamily="2" charset="-79"/>
                <a:cs typeface="Aharoni" pitchFamily="2" charset="-79"/>
              </a:rPr>
              <a:t>MEMBERIKAN PENSIUN BAGI YANG SUDAH MEMENUHI SYARAT</a:t>
            </a:r>
            <a:r>
              <a:rPr lang="en-US" sz="1800" b="1" dirty="0" smtClean="0">
                <a:latin typeface="Aharoni" pitchFamily="2" charset="-79"/>
                <a:cs typeface="Aharoni" pitchFamily="2" charset="-79"/>
              </a:rPr>
              <a:t>. </a:t>
            </a:r>
            <a:r>
              <a:rPr lang="en-US" sz="1800" b="1" dirty="0" smtClean="0">
                <a:solidFill>
                  <a:srgbClr val="C00000"/>
                </a:solidFill>
                <a:latin typeface="Aharoni" pitchFamily="2" charset="-79"/>
                <a:cs typeface="Aharoni" pitchFamily="2" charset="-79"/>
              </a:rPr>
              <a:t>KARENA PADA HAKIKATNYA TENAGA KERJA HARUS </a:t>
            </a:r>
            <a:r>
              <a:rPr lang="fi-FI" sz="1800" b="1" dirty="0" smtClean="0">
                <a:solidFill>
                  <a:srgbClr val="C00000"/>
                </a:solidFill>
                <a:latin typeface="Aharoni" pitchFamily="2" charset="-79"/>
                <a:cs typeface="Aharoni" pitchFamily="2" charset="-79"/>
              </a:rPr>
              <a:t>DIPANDANG SEBAGAI SALAH SATU ASET PERUSAHAAN</a:t>
            </a:r>
            <a:r>
              <a:rPr lang="fi-FI" sz="1800" b="1" dirty="0" smtClean="0">
                <a:latin typeface="Aharoni" pitchFamily="2" charset="-79"/>
                <a:cs typeface="Aharoni" pitchFamily="2" charset="-79"/>
              </a:rPr>
              <a:t>, MAKA </a:t>
            </a:r>
            <a:r>
              <a:rPr lang="fi-FI" sz="1800" b="1" i="1" u="sng" dirty="0" smtClean="0">
                <a:solidFill>
                  <a:schemeClr val="accent1">
                    <a:lumMod val="50000"/>
                  </a:schemeClr>
                </a:solidFill>
                <a:latin typeface="Aharoni" pitchFamily="2" charset="-79"/>
                <a:cs typeface="Aharoni" pitchFamily="2" charset="-79"/>
              </a:rPr>
              <a:t>EFISIENSI SAJA TANPA </a:t>
            </a:r>
            <a:r>
              <a:rPr lang="en-US" sz="1800" b="1" i="1" u="sng" dirty="0" smtClean="0">
                <a:solidFill>
                  <a:schemeClr val="accent1">
                    <a:lumMod val="50000"/>
                  </a:schemeClr>
                </a:solidFill>
                <a:latin typeface="Aharoni" pitchFamily="2" charset="-79"/>
                <a:cs typeface="Aharoni" pitchFamily="2" charset="-79"/>
              </a:rPr>
              <a:t>PENUTUPAN PERUSAHAAN DALAM PENGERTIAN SEBAGAIMANA TELAH DIPERTIMBANGKAN DALAM PARAGRAF [3.21] </a:t>
            </a:r>
            <a:r>
              <a:rPr lang="en-US" sz="1800" b="1" i="1" u="sng" dirty="0" smtClean="0">
                <a:solidFill>
                  <a:srgbClr val="C00000"/>
                </a:solidFill>
                <a:latin typeface="Aharoni" pitchFamily="2" charset="-79"/>
                <a:cs typeface="Aharoni" pitchFamily="2" charset="-79"/>
              </a:rPr>
              <a:t>TIDAK DAPAT DIJADIKAN ALASAN UNTUK MELAKUKAN PHK</a:t>
            </a:r>
            <a:r>
              <a:rPr lang="en-US" sz="1800" b="1" dirty="0" smtClean="0">
                <a:solidFill>
                  <a:srgbClr val="C00000"/>
                </a:solidFill>
                <a:latin typeface="Aharoni" pitchFamily="2" charset="-79"/>
                <a:cs typeface="Aharoni" pitchFamily="2" charset="-79"/>
              </a:rPr>
              <a:t>;</a:t>
            </a:r>
            <a:endParaRPr lang="nl-NL" sz="1800" b="1" dirty="0" smtClean="0">
              <a:solidFill>
                <a:srgbClr val="C00000"/>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style>
          <a:lnRef idx="2">
            <a:schemeClr val="dk1"/>
          </a:lnRef>
          <a:fillRef idx="1">
            <a:schemeClr val="lt1"/>
          </a:fillRef>
          <a:effectRef idx="0">
            <a:schemeClr val="dk1"/>
          </a:effectRef>
          <a:fontRef idx="minor">
            <a:schemeClr val="dk1"/>
          </a:fontRef>
        </p:style>
        <p:txBody>
          <a:bodyPr>
            <a:noAutofit/>
          </a:bodyPr>
          <a:lstStyle/>
          <a:p>
            <a:pPr algn="just"/>
            <a:r>
              <a:rPr lang="en-US" sz="2400" dirty="0" smtClean="0">
                <a:latin typeface="Aharoni" pitchFamily="2" charset="-79"/>
                <a:cs typeface="Aharoni" pitchFamily="2" charset="-79"/>
              </a:rPr>
              <a:t>MENIMBANG BAHWA DENGAN DEMIKIAN, MAHKAMAH PERLU MENGHILANGKAN KETIDAKPASTIAN HUKUM YANG TERKANDUNG DALAM NORMA PASAL 164 AYAT (3) UU 13/2003 GUNA MENEGAKKAN KEADILAN DENGAN MENENTUKAN BAHWA FRASA </a:t>
            </a:r>
            <a:r>
              <a:rPr lang="en-US" sz="2400" i="1" dirty="0" smtClean="0">
                <a:latin typeface="Aharoni" pitchFamily="2" charset="-79"/>
                <a:cs typeface="Aharoni" pitchFamily="2" charset="-79"/>
              </a:rPr>
              <a:t>“PERUSAHAAN TUTUP” DALAM PASAL 164 AYAT (3) UU 13/2003 TETAP KONSTITUTIONAL </a:t>
            </a:r>
            <a:r>
              <a:rPr lang="fi-FI" sz="2400" dirty="0" smtClean="0">
                <a:latin typeface="Aharoni" pitchFamily="2" charset="-79"/>
                <a:cs typeface="Aharoni" pitchFamily="2" charset="-79"/>
              </a:rPr>
              <a:t>SEPANJANG </a:t>
            </a:r>
            <a:r>
              <a:rPr lang="fi-FI" sz="2400" dirty="0" smtClean="0">
                <a:solidFill>
                  <a:srgbClr val="C00000"/>
                </a:solidFill>
                <a:latin typeface="Aharoni" pitchFamily="2" charset="-79"/>
                <a:cs typeface="Aharoni" pitchFamily="2" charset="-79"/>
              </a:rPr>
              <a:t>DIMAKNAI “</a:t>
            </a:r>
            <a:r>
              <a:rPr lang="fi-FI" sz="2400" b="1" i="1" dirty="0" smtClean="0">
                <a:solidFill>
                  <a:srgbClr val="C00000"/>
                </a:solidFill>
                <a:latin typeface="Aharoni" pitchFamily="2" charset="-79"/>
                <a:cs typeface="Aharoni" pitchFamily="2" charset="-79"/>
              </a:rPr>
              <a:t>PERUSAHAAN TUTUP PERMANEN ATAU PERUSAHAAN TUTUP TIDAK </a:t>
            </a:r>
            <a:r>
              <a:rPr lang="en-US" sz="2400" b="1" i="1" dirty="0" smtClean="0">
                <a:solidFill>
                  <a:srgbClr val="C00000"/>
                </a:solidFill>
                <a:latin typeface="Aharoni" pitchFamily="2" charset="-79"/>
                <a:cs typeface="Aharoni" pitchFamily="2" charset="-79"/>
              </a:rPr>
              <a:t>UNTUK SEMENTARA WAKTU”. DENGAN KATA LAIN FRASA “PERUSAHAAN TUTUP” TERSEBUT </a:t>
            </a:r>
            <a:r>
              <a:rPr lang="en-US" sz="2400" dirty="0" smtClean="0">
                <a:latin typeface="Aharoni" pitchFamily="2" charset="-79"/>
                <a:cs typeface="Aharoni" pitchFamily="2" charset="-79"/>
              </a:rPr>
              <a:t>ADALAH BERTENTANGAN DENGAN UUD 1945 SEPANJANG TIDAK DIMAKNAI “</a:t>
            </a:r>
            <a:r>
              <a:rPr lang="en-US" sz="2400" i="1" dirty="0" smtClean="0">
                <a:latin typeface="Aharoni" pitchFamily="2" charset="-79"/>
                <a:cs typeface="Aharoni" pitchFamily="2" charset="-79"/>
              </a:rPr>
              <a:t>PERUSAHAAN TUTUP PERMANEN ATAU PERUSAHAAN TUTUP TIDAK UNTUK SEMENTARA WAKTU”</a:t>
            </a:r>
            <a:endParaRPr lang="en-US" sz="24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8"/>
            <a:ext cx="7848600" cy="5364162"/>
          </a:xfrm>
        </p:spPr>
        <p:style>
          <a:lnRef idx="2">
            <a:schemeClr val="dk1"/>
          </a:lnRef>
          <a:fillRef idx="1">
            <a:schemeClr val="lt1"/>
          </a:fillRef>
          <a:effectRef idx="0">
            <a:schemeClr val="dk1"/>
          </a:effectRef>
          <a:fontRef idx="minor">
            <a:schemeClr val="dk1"/>
          </a:fontRef>
        </p:style>
        <p:txBody>
          <a:bodyPr>
            <a:noAutofit/>
          </a:bodyPr>
          <a:lstStyle/>
          <a:p>
            <a:r>
              <a:rPr lang="en-US" sz="3200" dirty="0" smtClean="0">
                <a:latin typeface="Aharoni" pitchFamily="2" charset="-79"/>
                <a:cs typeface="Aharoni" pitchFamily="2" charset="-79"/>
              </a:rPr>
              <a:t/>
            </a:r>
            <a:br>
              <a:rPr lang="en-US" sz="3200" dirty="0" smtClean="0">
                <a:latin typeface="Aharoni" pitchFamily="2" charset="-79"/>
                <a:cs typeface="Aharoni" pitchFamily="2" charset="-79"/>
              </a:rPr>
            </a:br>
            <a:r>
              <a:rPr lang="en-US" sz="3200" dirty="0" smtClean="0">
                <a:latin typeface="Aharoni" pitchFamily="2" charset="-79"/>
                <a:cs typeface="Aharoni" pitchFamily="2" charset="-79"/>
              </a:rPr>
              <a:t> </a:t>
            </a:r>
            <a:r>
              <a:rPr lang="en-US" sz="3200" b="1" dirty="0" smtClean="0">
                <a:latin typeface="Aharoni" pitchFamily="2" charset="-79"/>
                <a:cs typeface="Aharoni" pitchFamily="2" charset="-79"/>
              </a:rPr>
              <a:t>PUTUSAN MAHKAMAH KONSTITUSI RI</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NOMOR 058/PUU-IX/2011</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TANGGAL 09 JULI 2012</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TENTANG</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r>
              <a:rPr lang="en-US" sz="3200" dirty="0" smtClean="0">
                <a:latin typeface="Aharoni" pitchFamily="2" charset="-79"/>
                <a:cs typeface="Aharoni" pitchFamily="2" charset="-79"/>
              </a:rPr>
              <a:t> PASAL 169 AYAT (1) HURUF (c) UNDANG-UNDANG NOMOR 13 TAHUN 2003 TENTANG KETENAGAKERJAAN </a:t>
            </a: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endParaRPr lang="en-US" sz="3200" dirty="0">
              <a:latin typeface="Aharoni" pitchFamily="2" charset="-79"/>
              <a:cs typeface="Aharoni" pitchFamily="2" charset="-79"/>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3733800"/>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smtClean="0">
                <a:latin typeface="Aharoni" pitchFamily="2" charset="-79"/>
                <a:cs typeface="Aharoni" pitchFamily="2" charset="-79"/>
              </a:rPr>
              <a:t>PUTUSAN MAHKAMAH KONSTITUSI INI TERKAIT DENGAN PERUBAHAN APLIKASI PADA KETENTUAN:</a:t>
            </a:r>
          </a:p>
          <a:p>
            <a:pPr lvl="1" algn="just"/>
            <a:r>
              <a:rPr lang="en-US" dirty="0" smtClean="0">
                <a:latin typeface="Aharoni" pitchFamily="2" charset="-79"/>
                <a:cs typeface="Aharoni" pitchFamily="2" charset="-79"/>
              </a:rPr>
              <a:t>PASAL 169 ANGKA (1) HURUF (C) UNDANG – UNDANG NO. 13 TAHUN 2003 TENTANG KETENAGAKERJAAN.</a:t>
            </a:r>
            <a:endParaRPr lang="en-US" dirty="0">
              <a:latin typeface="Aharoni" pitchFamily="2" charset="-79"/>
              <a:cs typeface="Aharoni" pitchFamily="2" charset="-79"/>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952500" y="457201"/>
            <a:ext cx="7239000" cy="5791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dk1"/>
          </a:lnRef>
          <a:fillRef idx="2">
            <a:schemeClr val="dk1"/>
          </a:fillRef>
          <a:effectRef idx="1">
            <a:schemeClr val="dk1"/>
          </a:effectRef>
          <a:fontRef idx="minor">
            <a:schemeClr val="dk1"/>
          </a:fontRef>
        </p:style>
        <p:txBody>
          <a:bodyPr>
            <a:noAutofit/>
          </a:bodyPr>
          <a:lstStyle/>
          <a:p>
            <a:r>
              <a:rPr lang="en-US" sz="3200" dirty="0" smtClean="0">
                <a:latin typeface="Aharoni" pitchFamily="2" charset="-79"/>
                <a:cs typeface="Aharoni" pitchFamily="2" charset="-79"/>
              </a:rPr>
              <a:t>DALAM PUTUSAN TERSEBUT MAHKAMAH MENGEMUKAKAN :</a:t>
            </a:r>
            <a:endParaRPr lang="en-US" sz="3200" dirty="0">
              <a:latin typeface="Aharoni" pitchFamily="2" charset="-79"/>
              <a:cs typeface="Aharoni" pitchFamily="2" charset="-79"/>
            </a:endParaRPr>
          </a:p>
        </p:txBody>
      </p:sp>
      <p:sp>
        <p:nvSpPr>
          <p:cNvPr id="3" name="Content Placeholder 2"/>
          <p:cNvSpPr>
            <a:spLocks noGrp="1"/>
          </p:cNvSpPr>
          <p:nvPr>
            <p:ph idx="1"/>
          </p:nvPr>
        </p:nvSpPr>
        <p:spPr>
          <a:xfrm>
            <a:off x="457200" y="1477962"/>
            <a:ext cx="8229600" cy="5227638"/>
          </a:xfrm>
        </p:spPr>
        <p:style>
          <a:lnRef idx="2">
            <a:schemeClr val="dk1"/>
          </a:lnRef>
          <a:fillRef idx="1">
            <a:schemeClr val="lt1"/>
          </a:fillRef>
          <a:effectRef idx="0">
            <a:schemeClr val="dk1"/>
          </a:effectRef>
          <a:fontRef idx="minor">
            <a:schemeClr val="dk1"/>
          </a:fontRef>
        </p:style>
        <p:txBody>
          <a:bodyPr>
            <a:noAutofit/>
          </a:bodyPr>
          <a:lstStyle/>
          <a:p>
            <a:pPr algn="just"/>
            <a:r>
              <a:rPr lang="en-US" sz="2800" dirty="0" smtClean="0">
                <a:latin typeface="Aharoni" pitchFamily="2" charset="-79"/>
                <a:cs typeface="Aharoni" pitchFamily="2" charset="-79"/>
              </a:rPr>
              <a:t>BAHWA ISU KONSTITUSIONAL DALAM PERMOHONAN </a:t>
            </a:r>
            <a:r>
              <a:rPr lang="en-US" sz="2800" i="1" dirty="0" smtClean="0">
                <a:latin typeface="Aharoni" pitchFamily="2" charset="-79"/>
                <a:cs typeface="Aharoni" pitchFamily="2" charset="-79"/>
              </a:rPr>
              <a:t>A QUO ADALAH </a:t>
            </a:r>
            <a:r>
              <a:rPr lang="en-US" sz="2800" dirty="0" smtClean="0">
                <a:latin typeface="Aharoni" pitchFamily="2" charset="-79"/>
                <a:cs typeface="Aharoni" pitchFamily="2" charset="-79"/>
              </a:rPr>
              <a:t>APAKAH PASAL 169 AYAT (1) HURUF C UU 13/2003 MENGANDUNG KETIDAKPASTIAN HUKUM YANG MENCIDERAI HAK-HAK KONSTITUSIONAL PEKERJA UNTUK MENDAPATKAN KEPASTIAN HUKUM YANG ADIL DAN MENDAPATKAN IMBALAN SERTA PERLAKUAN YANG ADIL DAN LAYAK DALAM HUBUNGAN KERJA SEBAGAIMANA TERCANTUM DALAM PASAL 28D AYAT (1) DAN AYAT (2) UUD 1945?</a:t>
            </a:r>
            <a:endParaRPr lang="nl-NL" sz="2800" b="1" dirty="0" smtClean="0">
              <a:latin typeface="Aharoni" pitchFamily="2" charset="-79"/>
              <a:cs typeface="Aharoni" pitchFamily="2" charset="-79"/>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style>
          <a:lnRef idx="2">
            <a:schemeClr val="dk1"/>
          </a:lnRef>
          <a:fillRef idx="1">
            <a:schemeClr val="lt1"/>
          </a:fillRef>
          <a:effectRef idx="0">
            <a:schemeClr val="dk1"/>
          </a:effectRef>
          <a:fontRef idx="minor">
            <a:schemeClr val="dk1"/>
          </a:fontRef>
        </p:style>
        <p:txBody>
          <a:bodyPr>
            <a:noAutofit/>
          </a:bodyPr>
          <a:lstStyle/>
          <a:p>
            <a:pPr algn="just"/>
            <a:r>
              <a:rPr lang="en-US" sz="1700" dirty="0" smtClean="0">
                <a:latin typeface="Aharoni" pitchFamily="2" charset="-79"/>
                <a:cs typeface="Aharoni" pitchFamily="2" charset="-79"/>
              </a:rPr>
              <a:t>MENIMBANG BAHWA MENURUT MAHKAMAH, </a:t>
            </a:r>
            <a:r>
              <a:rPr lang="en-US" sz="1700" dirty="0" smtClean="0">
                <a:solidFill>
                  <a:srgbClr val="C00000"/>
                </a:solidFill>
                <a:latin typeface="Aharoni" pitchFamily="2" charset="-79"/>
                <a:cs typeface="Aharoni" pitchFamily="2" charset="-79"/>
              </a:rPr>
              <a:t>MEMBAYAR UPAH PEKERJA </a:t>
            </a:r>
            <a:r>
              <a:rPr lang="sv-SE" sz="1700" dirty="0" smtClean="0">
                <a:solidFill>
                  <a:srgbClr val="C00000"/>
                </a:solidFill>
                <a:latin typeface="Aharoni" pitchFamily="2" charset="-79"/>
                <a:cs typeface="Aharoni" pitchFamily="2" charset="-79"/>
              </a:rPr>
              <a:t>MERUPAKAN KEWAJIBAN HUKUM BAGI PENGUSAHA</a:t>
            </a:r>
            <a:r>
              <a:rPr lang="sv-SE" sz="1700" dirty="0" smtClean="0">
                <a:latin typeface="Aharoni" pitchFamily="2" charset="-79"/>
                <a:cs typeface="Aharoni" pitchFamily="2" charset="-79"/>
              </a:rPr>
              <a:t>. UPAH MERUPAKAN BALASAN ATAS </a:t>
            </a:r>
            <a:r>
              <a:rPr lang="en-US" sz="1700" dirty="0" smtClean="0">
                <a:latin typeface="Aharoni" pitchFamily="2" charset="-79"/>
                <a:cs typeface="Aharoni" pitchFamily="2" charset="-79"/>
              </a:rPr>
              <a:t>PRESTASI PEKERJA/BURUH YANG DIBERIKAN OLEH PENGUSAHA YANG SECARA SEIMBANG MERUPAKAN KEWAJIBAN PENGUSAHA UNTUK MEMBAYARNYA. </a:t>
            </a:r>
            <a:r>
              <a:rPr lang="en-US" sz="1700" dirty="0" smtClean="0">
                <a:solidFill>
                  <a:srgbClr val="C00000"/>
                </a:solidFill>
                <a:latin typeface="Aharoni" pitchFamily="2" charset="-79"/>
                <a:cs typeface="Aharoni" pitchFamily="2" charset="-79"/>
              </a:rPr>
              <a:t>KELALAIAN PENGUSAHA MEMBAYAR UPAH PEKERJA/BURUH DAPAT MENIMBULKAN HAK BAGI PEKERJA/BURUH UNTUK MENUNTUT PENGUSAHA MEMENUHI KEWAJIBANNYA, DAN JIKA TIDAK, PEKERJA/BURUH DAPAT MEMINTA PHK </a:t>
            </a:r>
            <a:r>
              <a:rPr lang="en-US" sz="1700" dirty="0" smtClean="0">
                <a:latin typeface="Aharoni" pitchFamily="2" charset="-79"/>
                <a:cs typeface="Aharoni" pitchFamily="2" charset="-79"/>
              </a:rPr>
              <a:t>SEBAGAIMANA DIATUR PASAL </a:t>
            </a:r>
            <a:r>
              <a:rPr lang="en-US" sz="1700" i="1" dirty="0" smtClean="0">
                <a:latin typeface="Aharoni" pitchFamily="2" charset="-79"/>
                <a:cs typeface="Aharoni" pitchFamily="2" charset="-79"/>
              </a:rPr>
              <a:t>A QUO. </a:t>
            </a:r>
            <a:r>
              <a:rPr lang="en-US" sz="1700" i="1" u="sng" dirty="0" smtClean="0">
                <a:latin typeface="Aharoni" pitchFamily="2" charset="-79"/>
                <a:cs typeface="Aharoni" pitchFamily="2" charset="-79"/>
              </a:rPr>
              <a:t>TIDAK MEMBAYAR UPAH PEKERJA TIGA </a:t>
            </a:r>
            <a:r>
              <a:rPr lang="en-US" sz="1700" u="sng" dirty="0" smtClean="0">
                <a:latin typeface="Aharoni" pitchFamily="2" charset="-79"/>
                <a:cs typeface="Aharoni" pitchFamily="2" charset="-79"/>
              </a:rPr>
              <a:t>BULAN BERTURUT-TURUT ADALAH PELANGGARAN SERIUS ATAS HAK-HAK PEKERJA/BURUH YANG BERIMPLIKASI LUAS BAGI KEHIDUPAN SESEORANG PEKERJA TERUTAMA HAK KONSTITUSIONALNYA </a:t>
            </a:r>
            <a:r>
              <a:rPr lang="en-US" sz="1700" dirty="0" smtClean="0">
                <a:latin typeface="Aharoni" pitchFamily="2" charset="-79"/>
                <a:cs typeface="Aharoni" pitchFamily="2" charset="-79"/>
              </a:rPr>
              <a:t>UNTUK MENDAPATKAN IMBALAN DAN PERLAKUAN YANG ADIL DAN WAJAR </a:t>
            </a:r>
            <a:r>
              <a:rPr lang="da-DK" sz="1700" dirty="0" smtClean="0">
                <a:latin typeface="Aharoni" pitchFamily="2" charset="-79"/>
                <a:cs typeface="Aharoni" pitchFamily="2" charset="-79"/>
              </a:rPr>
              <a:t>DALAM HUBUNGAN KERJA [</a:t>
            </a:r>
            <a:r>
              <a:rPr lang="da-DK" sz="1700" i="1" dirty="0" smtClean="0">
                <a:latin typeface="Aharoni" pitchFamily="2" charset="-79"/>
                <a:cs typeface="Aharoni" pitchFamily="2" charset="-79"/>
              </a:rPr>
              <a:t>VIDE PASAL 28D AYAT (2) UUD 1945]. UPAH BAGI PEKERJA </a:t>
            </a:r>
            <a:r>
              <a:rPr lang="en-US" sz="1700" dirty="0" smtClean="0">
                <a:latin typeface="Aharoni" pitchFamily="2" charset="-79"/>
                <a:cs typeface="Aharoni" pitchFamily="2" charset="-79"/>
              </a:rPr>
              <a:t>ADALAH PENOPANG BAGI KEHIDUPANNYA DAN KEHIDUPAN KELUARGANYA. </a:t>
            </a:r>
          </a:p>
          <a:p>
            <a:pPr algn="just"/>
            <a:r>
              <a:rPr lang="en-US" sz="1700" dirty="0" smtClean="0">
                <a:latin typeface="Aharoni" pitchFamily="2" charset="-79"/>
                <a:cs typeface="Aharoni" pitchFamily="2" charset="-79"/>
              </a:rPr>
              <a:t>MENURUT MAHKAMAH, </a:t>
            </a:r>
            <a:r>
              <a:rPr lang="en-US" sz="1700" dirty="0" smtClean="0">
                <a:solidFill>
                  <a:srgbClr val="C00000"/>
                </a:solidFill>
                <a:latin typeface="Aharoni" pitchFamily="2" charset="-79"/>
                <a:cs typeface="Aharoni" pitchFamily="2" charset="-79"/>
              </a:rPr>
              <a:t>DENGAN LEWATNYA WAKTU TIGA BULAN BERTURUT-TURUT PENGUSAHA TIDAK MEMBAYAR UPAH SECARA TEPAT WAKTU KEPADA PEKERJA, SUDAH CUKUP ALASAN MENURUT HUKUM BAGI PEKERJA UNTUK MEMINTA PHK</a:t>
            </a:r>
            <a:r>
              <a:rPr lang="en-US" sz="1700" dirty="0" smtClean="0">
                <a:latin typeface="Aharoni" pitchFamily="2" charset="-79"/>
                <a:cs typeface="Aharoni" pitchFamily="2" charset="-79"/>
              </a:rPr>
              <a:t>. </a:t>
            </a:r>
            <a:r>
              <a:rPr lang="en-US" sz="1700" dirty="0" smtClean="0">
                <a:solidFill>
                  <a:srgbClr val="0070C0"/>
                </a:solidFill>
                <a:latin typeface="Aharoni" pitchFamily="2" charset="-79"/>
                <a:cs typeface="Aharoni" pitchFamily="2" charset="-79"/>
              </a:rPr>
              <a:t>HAK INI TIDAK HAPUS KETIKA PENGUSAHA KEMBALI MEMBERI UPAH SECARA TEPAT WAKTU SETELAH PELANGGARAN TERSEBUT TERJADI</a:t>
            </a:r>
            <a:r>
              <a:rPr lang="en-US" sz="1700" dirty="0" smtClean="0">
                <a:latin typeface="Aharoni" pitchFamily="2" charset="-79"/>
                <a:cs typeface="Aharoni" pitchFamily="2" charset="-79"/>
              </a:rPr>
              <a:t>;</a:t>
            </a:r>
            <a:endParaRPr lang="en-US" sz="1700" dirty="0">
              <a:latin typeface="Aharoni" pitchFamily="2" charset="-79"/>
              <a:cs typeface="Aharoni" pitchFamily="2" charset="-79"/>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48600" cy="6019800"/>
          </a:xfrm>
        </p:spPr>
        <p:style>
          <a:lnRef idx="2">
            <a:schemeClr val="dk1"/>
          </a:lnRef>
          <a:fillRef idx="1">
            <a:schemeClr val="lt1"/>
          </a:fillRef>
          <a:effectRef idx="0">
            <a:schemeClr val="dk1"/>
          </a:effectRef>
          <a:fontRef idx="minor">
            <a:schemeClr val="dk1"/>
          </a:fontRef>
        </p:style>
        <p:txBody>
          <a:bodyPr>
            <a:noAutofit/>
          </a:bodyPr>
          <a:lstStyle/>
          <a:p>
            <a:r>
              <a:rPr lang="en-US" sz="3600" dirty="0" smtClean="0">
                <a:latin typeface="Aharoni" pitchFamily="2" charset="-79"/>
                <a:cs typeface="Aharoni" pitchFamily="2" charset="-79"/>
              </a:rPr>
              <a:t/>
            </a:r>
            <a:br>
              <a:rPr lang="en-US" sz="3600" dirty="0" smtClean="0">
                <a:latin typeface="Aharoni" pitchFamily="2" charset="-79"/>
                <a:cs typeface="Aharoni" pitchFamily="2" charset="-79"/>
              </a:rPr>
            </a:br>
            <a:r>
              <a:rPr lang="en-US" sz="3600" dirty="0" smtClean="0">
                <a:latin typeface="Aharoni" pitchFamily="2" charset="-79"/>
                <a:cs typeface="Aharoni" pitchFamily="2" charset="-79"/>
              </a:rPr>
              <a:t> </a:t>
            </a:r>
            <a:r>
              <a:rPr lang="en-US" sz="3600" b="1" dirty="0" smtClean="0">
                <a:latin typeface="Aharoni" pitchFamily="2" charset="-79"/>
                <a:cs typeface="Aharoni" pitchFamily="2" charset="-79"/>
              </a:rPr>
              <a:t>PUTUSAN MAHKAMAH KONSTITUSI RI</a:t>
            </a:r>
            <a:br>
              <a:rPr lang="en-US" sz="3600" b="1" dirty="0" smtClean="0">
                <a:latin typeface="Aharoni" pitchFamily="2" charset="-79"/>
                <a:cs typeface="Aharoni" pitchFamily="2" charset="-79"/>
              </a:rPr>
            </a:br>
            <a:r>
              <a:rPr lang="en-US" sz="3600" b="1" dirty="0" smtClean="0">
                <a:latin typeface="Aharoni" pitchFamily="2" charset="-79"/>
                <a:cs typeface="Aharoni" pitchFamily="2" charset="-79"/>
              </a:rPr>
              <a:t>NOMOR 100/PUU-X/2012</a:t>
            </a:r>
            <a:br>
              <a:rPr lang="en-US" sz="3600" b="1" dirty="0" smtClean="0">
                <a:latin typeface="Aharoni" pitchFamily="2" charset="-79"/>
                <a:cs typeface="Aharoni" pitchFamily="2" charset="-79"/>
              </a:rPr>
            </a:br>
            <a:r>
              <a:rPr lang="en-US" sz="3600" b="1" dirty="0" smtClean="0">
                <a:latin typeface="Aharoni" pitchFamily="2" charset="-79"/>
                <a:cs typeface="Aharoni" pitchFamily="2" charset="-79"/>
              </a:rPr>
              <a:t>TANGGAL 19 SEPTEMBER 2013</a:t>
            </a:r>
            <a:br>
              <a:rPr lang="en-US" sz="3600" b="1" dirty="0" smtClean="0">
                <a:latin typeface="Aharoni" pitchFamily="2" charset="-79"/>
                <a:cs typeface="Aharoni" pitchFamily="2" charset="-79"/>
              </a:rPr>
            </a:br>
            <a:r>
              <a:rPr lang="en-US" sz="3600" b="1" dirty="0" smtClean="0">
                <a:latin typeface="Aharoni" pitchFamily="2" charset="-79"/>
                <a:cs typeface="Aharoni" pitchFamily="2" charset="-79"/>
              </a:rPr>
              <a:t/>
            </a:r>
            <a:br>
              <a:rPr lang="en-US" sz="3600" b="1" dirty="0" smtClean="0">
                <a:latin typeface="Aharoni" pitchFamily="2" charset="-79"/>
                <a:cs typeface="Aharoni" pitchFamily="2" charset="-79"/>
              </a:rPr>
            </a:br>
            <a:r>
              <a:rPr lang="en-US" sz="3600" b="1" dirty="0" smtClean="0">
                <a:latin typeface="Aharoni" pitchFamily="2" charset="-79"/>
                <a:cs typeface="Aharoni" pitchFamily="2" charset="-79"/>
              </a:rPr>
              <a:t>TENTANG</a:t>
            </a:r>
            <a:br>
              <a:rPr lang="en-US" sz="3600" b="1" dirty="0" smtClean="0">
                <a:latin typeface="Aharoni" pitchFamily="2" charset="-79"/>
                <a:cs typeface="Aharoni" pitchFamily="2" charset="-79"/>
              </a:rPr>
            </a:br>
            <a:r>
              <a:rPr lang="en-US" sz="3600" b="1" dirty="0" smtClean="0">
                <a:latin typeface="Aharoni" pitchFamily="2" charset="-79"/>
                <a:cs typeface="Aharoni" pitchFamily="2" charset="-79"/>
              </a:rPr>
              <a:t/>
            </a:r>
            <a:br>
              <a:rPr lang="en-US" sz="3600" b="1" dirty="0" smtClean="0">
                <a:latin typeface="Aharoni" pitchFamily="2" charset="-79"/>
                <a:cs typeface="Aharoni" pitchFamily="2" charset="-79"/>
              </a:rPr>
            </a:br>
            <a:r>
              <a:rPr lang="en-US" sz="3600" dirty="0" smtClean="0">
                <a:latin typeface="Aharoni" pitchFamily="2" charset="-79"/>
                <a:cs typeface="Aharoni" pitchFamily="2" charset="-79"/>
              </a:rPr>
              <a:t>PASAL 96 UNDANG-UNDANG NOMOR 13 TAHUN 2003 TENTANG KETENAGAKERJAAN</a:t>
            </a:r>
            <a:endParaRPr lang="en-US" sz="3600" dirty="0">
              <a:latin typeface="Aharoni" pitchFamily="2" charset="-79"/>
              <a:cs typeface="Aharoni" pitchFamily="2" charset="-79"/>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3733800"/>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smtClean="0">
                <a:latin typeface="Aharoni" pitchFamily="2" charset="-79"/>
                <a:cs typeface="Aharoni" pitchFamily="2" charset="-79"/>
              </a:rPr>
              <a:t>PUTUSAN MAHKAMAH KONSTITUSI INI TERKAIT DENGAN PERUBAHAN APLIKASI PADA KETENTUAN:</a:t>
            </a:r>
          </a:p>
          <a:p>
            <a:pPr lvl="1" algn="just"/>
            <a:r>
              <a:rPr lang="en-US" dirty="0" smtClean="0">
                <a:latin typeface="Aharoni" pitchFamily="2" charset="-79"/>
                <a:cs typeface="Aharoni" pitchFamily="2" charset="-79"/>
              </a:rPr>
              <a:t>PASAL 96  UNDANG – UNDANG NO. 13 TAHUN 2003 TENTANG KETENAGAKERJAAN.</a:t>
            </a:r>
            <a:endParaRPr lang="en-US" dirty="0">
              <a:latin typeface="Aharoni" pitchFamily="2" charset="-79"/>
              <a:cs typeface="Aharoni" pitchFamily="2"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3733800"/>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smtClean="0">
                <a:latin typeface="Aharoni" pitchFamily="2" charset="-79"/>
                <a:cs typeface="Aharoni" pitchFamily="2" charset="-79"/>
              </a:rPr>
              <a:t>PUTUSAN MAHKAMAH KONSTITUSI INI TERKAIT DENGAN PERUBAHAN APLIKASI PADA KETENTUAN:</a:t>
            </a:r>
          </a:p>
          <a:p>
            <a:pPr lvl="1" algn="just"/>
            <a:r>
              <a:rPr lang="en-US" dirty="0" smtClean="0">
                <a:latin typeface="Aharoni" pitchFamily="2" charset="-79"/>
                <a:cs typeface="Aharoni" pitchFamily="2" charset="-79"/>
              </a:rPr>
              <a:t>PASAL 158, 159 DAN 186 (</a:t>
            </a:r>
            <a:r>
              <a:rPr lang="en-US" dirty="0" err="1" smtClean="0">
                <a:latin typeface="Aharoni" pitchFamily="2" charset="-79"/>
                <a:cs typeface="Aharoni" pitchFamily="2" charset="-79"/>
              </a:rPr>
              <a:t>terkait</a:t>
            </a:r>
            <a:r>
              <a:rPr lang="en-US" dirty="0" smtClean="0">
                <a:latin typeface="Aharoni" pitchFamily="2" charset="-79"/>
                <a:cs typeface="Aharoni" pitchFamily="2" charset="-79"/>
              </a:rPr>
              <a:t> </a:t>
            </a:r>
            <a:r>
              <a:rPr lang="en-US" dirty="0" err="1" smtClean="0">
                <a:latin typeface="Aharoni" pitchFamily="2" charset="-79"/>
                <a:cs typeface="Aharoni" pitchFamily="2" charset="-79"/>
              </a:rPr>
              <a:t>dengan</a:t>
            </a:r>
            <a:r>
              <a:rPr lang="en-US" dirty="0" smtClean="0">
                <a:latin typeface="Aharoni" pitchFamily="2" charset="-79"/>
                <a:cs typeface="Aharoni" pitchFamily="2" charset="-79"/>
              </a:rPr>
              <a:t> </a:t>
            </a:r>
            <a:r>
              <a:rPr lang="en-US" dirty="0" err="1" smtClean="0">
                <a:latin typeface="Aharoni" pitchFamily="2" charset="-79"/>
                <a:cs typeface="Aharoni" pitchFamily="2" charset="-79"/>
              </a:rPr>
              <a:t>Pasal</a:t>
            </a:r>
            <a:r>
              <a:rPr lang="en-US" dirty="0" smtClean="0">
                <a:latin typeface="Aharoni" pitchFamily="2" charset="-79"/>
                <a:cs typeface="Aharoni" pitchFamily="2" charset="-79"/>
              </a:rPr>
              <a:t> 137 </a:t>
            </a:r>
            <a:r>
              <a:rPr lang="en-US" dirty="0" err="1" smtClean="0">
                <a:latin typeface="Aharoni" pitchFamily="2" charset="-79"/>
                <a:cs typeface="Aharoni" pitchFamily="2" charset="-79"/>
              </a:rPr>
              <a:t>dan</a:t>
            </a:r>
            <a:r>
              <a:rPr lang="en-US" dirty="0" smtClean="0">
                <a:latin typeface="Aharoni" pitchFamily="2" charset="-79"/>
                <a:cs typeface="Aharoni" pitchFamily="2" charset="-79"/>
              </a:rPr>
              <a:t> 138) UNDANG – UNDANG NO. 13 TAHUN 2003 TENTANG KETENAGAKERJAAN.</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685800" y="1143000"/>
            <a:ext cx="76200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dk1"/>
          </a:lnRef>
          <a:fillRef idx="2">
            <a:schemeClr val="dk1"/>
          </a:fillRef>
          <a:effectRef idx="1">
            <a:schemeClr val="dk1"/>
          </a:effectRef>
          <a:fontRef idx="minor">
            <a:schemeClr val="dk1"/>
          </a:fontRef>
        </p:style>
        <p:txBody>
          <a:bodyPr>
            <a:noAutofit/>
          </a:bodyPr>
          <a:lstStyle/>
          <a:p>
            <a:r>
              <a:rPr lang="en-US" sz="3200" dirty="0" smtClean="0">
                <a:latin typeface="Aharoni" pitchFamily="2" charset="-79"/>
                <a:cs typeface="Aharoni" pitchFamily="2" charset="-79"/>
              </a:rPr>
              <a:t>DALAM PUTUSAN TERSEBUT MAHKAMAH MENGEMUKAKAN :</a:t>
            </a:r>
            <a:endParaRPr lang="en-US" sz="3200" dirty="0">
              <a:latin typeface="Aharoni" pitchFamily="2" charset="-79"/>
              <a:cs typeface="Aharoni" pitchFamily="2" charset="-79"/>
            </a:endParaRPr>
          </a:p>
        </p:txBody>
      </p:sp>
      <p:sp>
        <p:nvSpPr>
          <p:cNvPr id="3" name="Content Placeholder 2"/>
          <p:cNvSpPr>
            <a:spLocks noGrp="1"/>
          </p:cNvSpPr>
          <p:nvPr>
            <p:ph idx="1"/>
          </p:nvPr>
        </p:nvSpPr>
        <p:spPr>
          <a:xfrm>
            <a:off x="457200" y="1477962"/>
            <a:ext cx="8229600" cy="5227638"/>
          </a:xfrm>
        </p:spPr>
        <p:style>
          <a:lnRef idx="2">
            <a:schemeClr val="dk1"/>
          </a:lnRef>
          <a:fillRef idx="1">
            <a:schemeClr val="lt1"/>
          </a:fillRef>
          <a:effectRef idx="0">
            <a:schemeClr val="dk1"/>
          </a:effectRef>
          <a:fontRef idx="minor">
            <a:schemeClr val="dk1"/>
          </a:fontRef>
        </p:style>
        <p:txBody>
          <a:bodyPr>
            <a:noAutofit/>
          </a:bodyPr>
          <a:lstStyle/>
          <a:p>
            <a:pPr algn="just"/>
            <a:r>
              <a:rPr lang="en-US" sz="1900" b="1" dirty="0" smtClean="0">
                <a:latin typeface="Aharoni" pitchFamily="2" charset="-79"/>
                <a:cs typeface="Aharoni" pitchFamily="2" charset="-79"/>
              </a:rPr>
              <a:t>BAHWA UPAH DAN </a:t>
            </a:r>
            <a:r>
              <a:rPr lang="en-US" sz="1900" b="1" dirty="0" smtClean="0">
                <a:solidFill>
                  <a:srgbClr val="C00000"/>
                </a:solidFill>
                <a:latin typeface="Aharoni" pitchFamily="2" charset="-79"/>
                <a:cs typeface="Aharoni" pitchFamily="2" charset="-79"/>
              </a:rPr>
              <a:t>SEGALA PEMBAYARAN YANG TIMBUL DARI HUBUNGAN KERJA MERUPAKAN HAK BURUH YANG HARUS DILINDUNGI</a:t>
            </a:r>
            <a:r>
              <a:rPr lang="en-US" sz="1900" b="1" dirty="0" smtClean="0">
                <a:latin typeface="Aharoni" pitchFamily="2" charset="-79"/>
                <a:cs typeface="Aharoni" pitchFamily="2" charset="-79"/>
              </a:rPr>
              <a:t> SEPANJANG BURUH TIDAK MELAKUKAN PERBUATAN YANG MERUGIKAN PEMBERI KERJA. OLEH SEBAB ITU </a:t>
            </a:r>
            <a:r>
              <a:rPr lang="en-US" sz="1900" b="1" dirty="0" smtClean="0">
                <a:solidFill>
                  <a:srgbClr val="0070C0"/>
                </a:solidFill>
                <a:latin typeface="Aharoni" pitchFamily="2" charset="-79"/>
                <a:cs typeface="Aharoni" pitchFamily="2" charset="-79"/>
              </a:rPr>
              <a:t>UPAH DAN SEGALA PEMBAYARAN YANG TIMBUL DARI HUBUNGAN KERJA TIDAK DAPAT HAPUS KARENA ADANYA LEWAT WAKTU TERTENTU. OLEH KARENA APA YANG TELAH DIBERIKAN OLEH BURUH </a:t>
            </a:r>
            <a:r>
              <a:rPr lang="en-US" sz="1900" b="1" dirty="0" smtClean="0">
                <a:latin typeface="Aharoni" pitchFamily="2" charset="-79"/>
                <a:cs typeface="Aharoni" pitchFamily="2" charset="-79"/>
              </a:rPr>
              <a:t>SEBAGAI </a:t>
            </a:r>
            <a:r>
              <a:rPr lang="en-US" sz="1900" b="1" i="1" dirty="0" smtClean="0">
                <a:latin typeface="Aharoni" pitchFamily="2" charset="-79"/>
                <a:cs typeface="Aharoni" pitchFamily="2" charset="-79"/>
              </a:rPr>
              <a:t>PRESTATIE HARUS DIIMBANGI DENGAN UPAH DAN SEGALA PEMBAYARAN YANG TIMBUL DARI </a:t>
            </a:r>
            <a:r>
              <a:rPr lang="en-US" sz="1900" b="1" dirty="0" smtClean="0">
                <a:latin typeface="Aharoni" pitchFamily="2" charset="-79"/>
                <a:cs typeface="Aharoni" pitchFamily="2" charset="-79"/>
              </a:rPr>
              <a:t>HUBUNGAN KERJA SEBAGAI </a:t>
            </a:r>
            <a:r>
              <a:rPr lang="en-US" sz="1900" b="1" i="1" u="sng" dirty="0" smtClean="0">
                <a:solidFill>
                  <a:srgbClr val="00B050"/>
                </a:solidFill>
                <a:latin typeface="Aharoni" pitchFamily="2" charset="-79"/>
                <a:cs typeface="Aharoni" pitchFamily="2" charset="-79"/>
              </a:rPr>
              <a:t>TEGEN PRESTATIE. UPAH DAN SEGALA PEMBAYARAN YANG </a:t>
            </a:r>
            <a:r>
              <a:rPr lang="en-US" sz="1900" b="1" u="sng" dirty="0" smtClean="0">
                <a:solidFill>
                  <a:srgbClr val="00B050"/>
                </a:solidFill>
                <a:latin typeface="Aharoni" pitchFamily="2" charset="-79"/>
                <a:cs typeface="Aharoni" pitchFamily="2" charset="-79"/>
              </a:rPr>
              <a:t>TIMBUL DARI HUBUNGAN KERJA ADALAH MERUPAKAN HAK MILIK PRIBADI DAN TIDAK BOLEH DIAMBIL ALIH SECARA SEWENANG-WENANG OLEH SIAPAPUN, BAIK OLEH PERSEORANGAN MAUPUN MELALUI KETENTUAN PERATURAN PERUNDANG-UNDANGAN</a:t>
            </a:r>
            <a:r>
              <a:rPr lang="en-US" sz="1900" b="1" dirty="0" smtClean="0">
                <a:latin typeface="Aharoni" pitchFamily="2" charset="-79"/>
                <a:cs typeface="Aharoni" pitchFamily="2" charset="-79"/>
              </a:rPr>
              <a:t>. OLEH KARENANYA, MENURUT MAHKAMAH, </a:t>
            </a:r>
            <a:r>
              <a:rPr lang="en-US" sz="1900" b="1" dirty="0" smtClean="0">
                <a:solidFill>
                  <a:srgbClr val="C00000"/>
                </a:solidFill>
                <a:latin typeface="Aharoni" pitchFamily="2" charset="-79"/>
                <a:cs typeface="Aharoni" pitchFamily="2" charset="-79"/>
              </a:rPr>
              <a:t>PASAL 96 UU KETENAGAKERJAAN TERBUKTI BERTENTANGAN DENGAN </a:t>
            </a:r>
            <a:r>
              <a:rPr lang="es-ES" sz="1900" b="1" dirty="0" smtClean="0">
                <a:solidFill>
                  <a:srgbClr val="C00000"/>
                </a:solidFill>
                <a:latin typeface="Aharoni" pitchFamily="2" charset="-79"/>
                <a:cs typeface="Aharoni" pitchFamily="2" charset="-79"/>
              </a:rPr>
              <a:t>PASAL 28D AYAT (1) DAN AYAT (2) UUD 1945</a:t>
            </a:r>
            <a:endParaRPr lang="nl-NL" sz="1900" b="1" dirty="0" smtClean="0">
              <a:solidFill>
                <a:srgbClr val="C00000"/>
              </a:solidFill>
              <a:latin typeface="Aharoni" pitchFamily="2" charset="-79"/>
              <a:cs typeface="Aharoni" pitchFamily="2" charset="-79"/>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48600" cy="6019800"/>
          </a:xfrm>
        </p:spPr>
        <p:style>
          <a:lnRef idx="2">
            <a:schemeClr val="dk1"/>
          </a:lnRef>
          <a:fillRef idx="1">
            <a:schemeClr val="lt1"/>
          </a:fillRef>
          <a:effectRef idx="0">
            <a:schemeClr val="dk1"/>
          </a:effectRef>
          <a:fontRef idx="minor">
            <a:schemeClr val="dk1"/>
          </a:fontRef>
        </p:style>
        <p:txBody>
          <a:bodyPr>
            <a:noAutofit/>
          </a:bodyPr>
          <a:lstStyle/>
          <a:p>
            <a:r>
              <a:rPr lang="en-US" sz="3600" dirty="0" smtClean="0">
                <a:latin typeface="Aharoni" pitchFamily="2" charset="-79"/>
                <a:cs typeface="Aharoni" pitchFamily="2" charset="-79"/>
              </a:rPr>
              <a:t/>
            </a:r>
            <a:br>
              <a:rPr lang="en-US" sz="3600" dirty="0" smtClean="0">
                <a:latin typeface="Aharoni" pitchFamily="2" charset="-79"/>
                <a:cs typeface="Aharoni" pitchFamily="2" charset="-79"/>
              </a:rPr>
            </a:br>
            <a:r>
              <a:rPr lang="en-US" sz="3600" dirty="0" smtClean="0">
                <a:latin typeface="Aharoni" pitchFamily="2" charset="-79"/>
                <a:cs typeface="Aharoni" pitchFamily="2" charset="-79"/>
              </a:rPr>
              <a:t> </a:t>
            </a:r>
            <a:r>
              <a:rPr lang="en-US" sz="3600" b="1" dirty="0" smtClean="0">
                <a:latin typeface="Aharoni" pitchFamily="2" charset="-79"/>
                <a:cs typeface="Aharoni" pitchFamily="2" charset="-79"/>
              </a:rPr>
              <a:t>PUTUSAN MAHKAMAH KONSTITUSI RI</a:t>
            </a:r>
            <a:br>
              <a:rPr lang="en-US" sz="3600" b="1" dirty="0" smtClean="0">
                <a:latin typeface="Aharoni" pitchFamily="2" charset="-79"/>
                <a:cs typeface="Aharoni" pitchFamily="2" charset="-79"/>
              </a:rPr>
            </a:br>
            <a:r>
              <a:rPr lang="en-US" sz="3600" b="1" dirty="0" smtClean="0">
                <a:latin typeface="Aharoni" pitchFamily="2" charset="-79"/>
                <a:cs typeface="Aharoni" pitchFamily="2" charset="-79"/>
              </a:rPr>
              <a:t>NOMOR 67/PUU-XI/2013</a:t>
            </a:r>
            <a:br>
              <a:rPr lang="en-US" sz="3600" b="1" dirty="0" smtClean="0">
                <a:latin typeface="Aharoni" pitchFamily="2" charset="-79"/>
                <a:cs typeface="Aharoni" pitchFamily="2" charset="-79"/>
              </a:rPr>
            </a:br>
            <a:r>
              <a:rPr lang="en-US" sz="3600" b="1" dirty="0" smtClean="0">
                <a:latin typeface="Aharoni" pitchFamily="2" charset="-79"/>
                <a:cs typeface="Aharoni" pitchFamily="2" charset="-79"/>
              </a:rPr>
              <a:t>TANGGAL 30 JANUARI 2014</a:t>
            </a:r>
            <a:br>
              <a:rPr lang="en-US" sz="3600" b="1" dirty="0" smtClean="0">
                <a:latin typeface="Aharoni" pitchFamily="2" charset="-79"/>
                <a:cs typeface="Aharoni" pitchFamily="2" charset="-79"/>
              </a:rPr>
            </a:br>
            <a:r>
              <a:rPr lang="en-US" sz="3600" b="1" dirty="0" smtClean="0">
                <a:latin typeface="Aharoni" pitchFamily="2" charset="-79"/>
                <a:cs typeface="Aharoni" pitchFamily="2" charset="-79"/>
              </a:rPr>
              <a:t/>
            </a:r>
            <a:br>
              <a:rPr lang="en-US" sz="3600" b="1" dirty="0" smtClean="0">
                <a:latin typeface="Aharoni" pitchFamily="2" charset="-79"/>
                <a:cs typeface="Aharoni" pitchFamily="2" charset="-79"/>
              </a:rPr>
            </a:br>
            <a:r>
              <a:rPr lang="en-US" sz="3600" b="1" dirty="0" smtClean="0">
                <a:latin typeface="Aharoni" pitchFamily="2" charset="-79"/>
                <a:cs typeface="Aharoni" pitchFamily="2" charset="-79"/>
              </a:rPr>
              <a:t>TENTANG</a:t>
            </a:r>
            <a:br>
              <a:rPr lang="en-US" sz="3600" b="1" dirty="0" smtClean="0">
                <a:latin typeface="Aharoni" pitchFamily="2" charset="-79"/>
                <a:cs typeface="Aharoni" pitchFamily="2" charset="-79"/>
              </a:rPr>
            </a:br>
            <a:r>
              <a:rPr lang="en-US" sz="3600" b="1" dirty="0" smtClean="0">
                <a:latin typeface="Aharoni" pitchFamily="2" charset="-79"/>
                <a:cs typeface="Aharoni" pitchFamily="2" charset="-79"/>
              </a:rPr>
              <a:t/>
            </a:r>
            <a:br>
              <a:rPr lang="en-US" sz="3600" b="1" dirty="0" smtClean="0">
                <a:latin typeface="Aharoni" pitchFamily="2" charset="-79"/>
                <a:cs typeface="Aharoni" pitchFamily="2" charset="-79"/>
              </a:rPr>
            </a:br>
            <a:r>
              <a:rPr lang="en-US" sz="3600" dirty="0" smtClean="0">
                <a:latin typeface="Aharoni" pitchFamily="2" charset="-79"/>
                <a:cs typeface="Aharoni" pitchFamily="2" charset="-79"/>
              </a:rPr>
              <a:t>PASAL 95 ANGKA (4) UNDANG-UNDANG NOMOR 13 TAHUN 2003 TENTANG KETENAGAKERJAAN</a:t>
            </a:r>
            <a:endParaRPr lang="en-US" sz="3600" dirty="0">
              <a:latin typeface="Aharoni" pitchFamily="2" charset="-79"/>
              <a:cs typeface="Aharoni" pitchFamily="2" charset="-79"/>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3733800"/>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smtClean="0">
                <a:latin typeface="Aharoni" pitchFamily="2" charset="-79"/>
                <a:cs typeface="Aharoni" pitchFamily="2" charset="-79"/>
              </a:rPr>
              <a:t>PUTUSAN MAHKAMAH KONSTITUSI INI TERKAIT DENGAN PERUBAHAN APLIKASI PADA KETENTUAN:</a:t>
            </a:r>
          </a:p>
          <a:p>
            <a:pPr lvl="1" algn="just"/>
            <a:r>
              <a:rPr lang="en-US" dirty="0" smtClean="0">
                <a:latin typeface="Aharoni" pitchFamily="2" charset="-79"/>
                <a:cs typeface="Aharoni" pitchFamily="2" charset="-79"/>
              </a:rPr>
              <a:t>PASAL 95 ANGKA (4) UNDANG – UNDANG NO. 13 TAHUN 2003 TENTANG KETENAGAKERJAAN.</a:t>
            </a:r>
            <a:endParaRPr lang="en-US" dirty="0">
              <a:latin typeface="Aharoni" pitchFamily="2" charset="-79"/>
              <a:cs typeface="Aharoni" pitchFamily="2" charset="-79"/>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685800" y="457200"/>
            <a:ext cx="7772400" cy="594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dk1"/>
          </a:lnRef>
          <a:fillRef idx="2">
            <a:schemeClr val="dk1"/>
          </a:fillRef>
          <a:effectRef idx="1">
            <a:schemeClr val="dk1"/>
          </a:effectRef>
          <a:fontRef idx="minor">
            <a:schemeClr val="dk1"/>
          </a:fontRef>
        </p:style>
        <p:txBody>
          <a:bodyPr>
            <a:noAutofit/>
          </a:bodyPr>
          <a:lstStyle/>
          <a:p>
            <a:r>
              <a:rPr lang="en-US" sz="3200" dirty="0" smtClean="0">
                <a:latin typeface="Aharoni" pitchFamily="2" charset="-79"/>
                <a:cs typeface="Aharoni" pitchFamily="2" charset="-79"/>
              </a:rPr>
              <a:t>DALAM PUTUSAN TERSEBUT MAHKAMAH MENGEMUKAKAN :</a:t>
            </a:r>
            <a:endParaRPr lang="en-US" sz="3200" dirty="0">
              <a:latin typeface="Aharoni" pitchFamily="2" charset="-79"/>
              <a:cs typeface="Aharoni" pitchFamily="2" charset="-79"/>
            </a:endParaRPr>
          </a:p>
        </p:txBody>
      </p:sp>
      <p:pic>
        <p:nvPicPr>
          <p:cNvPr id="7" name="Picture 2"/>
          <p:cNvPicPr>
            <a:picLocks noChangeAspect="1" noChangeArrowheads="1"/>
          </p:cNvPicPr>
          <p:nvPr/>
        </p:nvPicPr>
        <p:blipFill>
          <a:blip r:embed="rId2" cstate="print"/>
          <a:srcRect l="17570" t="19792" r="24451" b="14583"/>
          <a:stretch>
            <a:fillRect/>
          </a:stretch>
        </p:blipFill>
        <p:spPr bwMode="auto">
          <a:xfrm>
            <a:off x="533400" y="1524000"/>
            <a:ext cx="81534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16092" t="18520" r="22381" b="15819"/>
          <a:stretch>
            <a:fillRect/>
          </a:stretch>
        </p:blipFill>
        <p:spPr bwMode="auto">
          <a:xfrm>
            <a:off x="381000" y="304800"/>
            <a:ext cx="8458200" cy="6324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848600" cy="5715000"/>
          </a:xfrm>
        </p:spPr>
        <p:style>
          <a:lnRef idx="2">
            <a:schemeClr val="dk1"/>
          </a:lnRef>
          <a:fillRef idx="1">
            <a:schemeClr val="lt1"/>
          </a:fillRef>
          <a:effectRef idx="0">
            <a:schemeClr val="dk1"/>
          </a:effectRef>
          <a:fontRef idx="minor">
            <a:schemeClr val="dk1"/>
          </a:fontRef>
        </p:style>
        <p:txBody>
          <a:bodyPr>
            <a:noAutofit/>
          </a:bodyPr>
          <a:lstStyle/>
          <a:p>
            <a:r>
              <a:rPr lang="en-US" sz="2800" b="1" dirty="0" smtClean="0">
                <a:latin typeface="Aharoni" pitchFamily="2" charset="-79"/>
                <a:cs typeface="Aharoni" pitchFamily="2" charset="-79"/>
              </a:rPr>
              <a:t>PUTUSAN MAHKAMAH KONSTITUSI RI</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NOMOR 72/PUU-XIII/2015</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TANGGAL 22 MARET 2016</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TENTANG</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FRASA “</a:t>
            </a:r>
            <a:r>
              <a:rPr lang="en-US" sz="2800" dirty="0" smtClean="0">
                <a:latin typeface="Aharoni" pitchFamily="2" charset="-79"/>
                <a:cs typeface="Aharoni" pitchFamily="2" charset="-79"/>
              </a:rPr>
              <a:t>TETAPI TIDAK WAJIB MEMBAYAR PEMENUHAN KETENTUAN UPAH MINIMUM YANG BERLAKU PADA WAKTU DIBERIKAN PENANGGUHAN” DALAM  </a:t>
            </a:r>
            <a:r>
              <a:rPr lang="en-US" sz="2800" b="1" dirty="0" smtClean="0">
                <a:latin typeface="Aharoni" pitchFamily="2" charset="-79"/>
                <a:cs typeface="Aharoni" pitchFamily="2" charset="-79"/>
              </a:rPr>
              <a:t>PENJELASAN PASAL 90 ANGKA (2) UU NO. 13 TAHUN 2003</a:t>
            </a:r>
            <a:endParaRPr lang="en-US" sz="2800" dirty="0">
              <a:latin typeface="Aharoni" pitchFamily="2" charset="-79"/>
              <a:cs typeface="Aharoni" pitchFamily="2" charset="-79"/>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3733800"/>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smtClean="0">
                <a:latin typeface="Aharoni" pitchFamily="2" charset="-79"/>
                <a:cs typeface="Aharoni" pitchFamily="2" charset="-79"/>
              </a:rPr>
              <a:t>PUTUSAN MAHKAMAH KONSTITUSI INI TERKAIT DENGAN PERUBAHAN APLIKASI PADA KETENTUAN:</a:t>
            </a:r>
          </a:p>
          <a:p>
            <a:pPr lvl="1" algn="just"/>
            <a:r>
              <a:rPr lang="en-US" dirty="0" smtClean="0">
                <a:latin typeface="Aharoni" pitchFamily="2" charset="-79"/>
                <a:cs typeface="Aharoni" pitchFamily="2" charset="-79"/>
              </a:rPr>
              <a:t>PENJELASAN PASAL 90 ANGKA (2) UNDANG – UNDANG NO. 13 TAHUN 2003 TENTANG KETENAGAKERJAAN.</a:t>
            </a:r>
            <a:endParaRPr lang="en-US" dirty="0">
              <a:latin typeface="Aharoni" pitchFamily="2" charset="-79"/>
              <a:cs typeface="Aharoni" pitchFamily="2" charset="-79"/>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733425" y="838200"/>
            <a:ext cx="7677150" cy="533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90575" y="152400"/>
            <a:ext cx="7562850" cy="18954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857250" y="1905000"/>
            <a:ext cx="74295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dk1"/>
          </a:lnRef>
          <a:fillRef idx="2">
            <a:schemeClr val="dk1"/>
          </a:fillRef>
          <a:effectRef idx="1">
            <a:schemeClr val="dk1"/>
          </a:effectRef>
          <a:fontRef idx="minor">
            <a:schemeClr val="dk1"/>
          </a:fontRef>
        </p:style>
        <p:txBody>
          <a:bodyPr>
            <a:noAutofit/>
          </a:bodyPr>
          <a:lstStyle/>
          <a:p>
            <a:r>
              <a:rPr lang="en-US" sz="3200" dirty="0" smtClean="0">
                <a:latin typeface="Aharoni" pitchFamily="2" charset="-79"/>
                <a:cs typeface="Aharoni" pitchFamily="2" charset="-79"/>
              </a:rPr>
              <a:t>DALAM PUTUSAN TERSEBUT MAHKAMAH MENGEMUKAKAN :</a:t>
            </a:r>
            <a:endParaRPr lang="en-US" sz="3200" dirty="0">
              <a:latin typeface="Aharoni" pitchFamily="2" charset="-79"/>
              <a:cs typeface="Aharoni" pitchFamily="2" charset="-79"/>
            </a:endParaRPr>
          </a:p>
        </p:txBody>
      </p:sp>
      <p:pic>
        <p:nvPicPr>
          <p:cNvPr id="11266" name="Picture 2"/>
          <p:cNvPicPr>
            <a:picLocks noChangeAspect="1" noChangeArrowheads="1"/>
          </p:cNvPicPr>
          <p:nvPr/>
        </p:nvPicPr>
        <p:blipFill>
          <a:blip r:embed="rId2" cstate="print"/>
          <a:srcRect l="27526" t="18750" r="37921" b="12500"/>
          <a:stretch>
            <a:fillRect/>
          </a:stretch>
        </p:blipFill>
        <p:spPr bwMode="auto">
          <a:xfrm>
            <a:off x="457200" y="1524000"/>
            <a:ext cx="8229600" cy="502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848600" cy="5715000"/>
          </a:xfrm>
        </p:spPr>
        <p:style>
          <a:lnRef idx="2">
            <a:schemeClr val="dk1"/>
          </a:lnRef>
          <a:fillRef idx="1">
            <a:schemeClr val="lt1"/>
          </a:fillRef>
          <a:effectRef idx="0">
            <a:schemeClr val="dk1"/>
          </a:effectRef>
          <a:fontRef idx="minor">
            <a:schemeClr val="dk1"/>
          </a:fontRef>
        </p:style>
        <p:txBody>
          <a:bodyPr>
            <a:noAutofit/>
          </a:bodyPr>
          <a:lstStyle/>
          <a:p>
            <a:r>
              <a:rPr lang="en-US" sz="3200" b="1" dirty="0" smtClean="0">
                <a:latin typeface="Aharoni" pitchFamily="2" charset="-79"/>
                <a:cs typeface="Aharoni" pitchFamily="2" charset="-79"/>
              </a:rPr>
              <a:t>PUTUSAN MAHKAMAH KONSTITUSI RI</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NOMOR 114/PUU-XIII/2015</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TANGGAL 29 SEPTEMBER 2016</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TENTANG</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FRASA KALIMAT “PASAL 159” DALAM PASAL 82 UNDANG-UNDANG NO. 2 TAHUN 2004 TENTANG PENYELESAIAN PERSELISIHAN HUBUNGAN INDUSTRIAL</a:t>
            </a:r>
            <a:endParaRPr lang="en-US" sz="3200" dirty="0">
              <a:latin typeface="Aharoni" pitchFamily="2" charset="-79"/>
              <a:cs typeface="Aharoni" pitchFamily="2" charset="-79"/>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3733800"/>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smtClean="0">
                <a:latin typeface="Aharoni" pitchFamily="2" charset="-79"/>
                <a:cs typeface="Aharoni" pitchFamily="2" charset="-79"/>
              </a:rPr>
              <a:t>PUTUSAN MAHKAMAH KONSTITUSI INI TERKAIT DENGAN PERUBAHAN APLIKASI PADA KETENTUAN:</a:t>
            </a:r>
          </a:p>
          <a:p>
            <a:pPr lvl="1" algn="just"/>
            <a:r>
              <a:rPr lang="en-US" dirty="0" smtClean="0">
                <a:latin typeface="Aharoni" pitchFamily="2" charset="-79"/>
                <a:cs typeface="Aharoni" pitchFamily="2" charset="-79"/>
              </a:rPr>
              <a:t>PASAL 82 UNDANG – UNDANG NO. 2 TAHUN 2004 TENTANG PENYELESAIAN PERSELISIHAN HUBUNGAN INDUSTRIAL</a:t>
            </a:r>
            <a:endParaRPr lang="en-US" dirty="0">
              <a:latin typeface="Aharoni" pitchFamily="2" charset="-79"/>
              <a:cs typeface="Aharoni" pitchFamily="2" charset="-79"/>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b="6250"/>
          <a:stretch>
            <a:fillRect/>
          </a:stretch>
        </p:blipFill>
        <p:spPr bwMode="auto">
          <a:xfrm>
            <a:off x="533401" y="228600"/>
            <a:ext cx="8000999"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39" name="Picture 3"/>
          <p:cNvPicPr>
            <a:picLocks noChangeAspect="1" noChangeArrowheads="1"/>
          </p:cNvPicPr>
          <p:nvPr/>
        </p:nvPicPr>
        <p:blipFill>
          <a:blip r:embed="rId3" cstate="print"/>
          <a:srcRect/>
          <a:stretch>
            <a:fillRect/>
          </a:stretch>
        </p:blipFill>
        <p:spPr bwMode="auto">
          <a:xfrm>
            <a:off x="533400" y="2438400"/>
            <a:ext cx="8001000" cy="137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340" name="Picture 4"/>
          <p:cNvPicPr>
            <a:picLocks noChangeAspect="1" noChangeArrowheads="1"/>
          </p:cNvPicPr>
          <p:nvPr/>
        </p:nvPicPr>
        <p:blipFill>
          <a:blip r:embed="rId4" cstate="print"/>
          <a:srcRect l="7789"/>
          <a:stretch>
            <a:fillRect/>
          </a:stretch>
        </p:blipFill>
        <p:spPr bwMode="auto">
          <a:xfrm>
            <a:off x="533400" y="4114800"/>
            <a:ext cx="8001000" cy="2438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style>
          <a:lnRef idx="1">
            <a:schemeClr val="dk1"/>
          </a:lnRef>
          <a:fillRef idx="2">
            <a:schemeClr val="dk1"/>
          </a:fillRef>
          <a:effectRef idx="1">
            <a:schemeClr val="dk1"/>
          </a:effectRef>
          <a:fontRef idx="minor">
            <a:schemeClr val="dk1"/>
          </a:fontRef>
        </p:style>
        <p:txBody>
          <a:bodyPr>
            <a:noAutofit/>
          </a:bodyPr>
          <a:lstStyle/>
          <a:p>
            <a:r>
              <a:rPr lang="en-US" sz="3200" dirty="0" smtClean="0">
                <a:latin typeface="Aharoni" pitchFamily="2" charset="-79"/>
                <a:cs typeface="Aharoni" pitchFamily="2" charset="-79"/>
              </a:rPr>
              <a:t>DALAM PUTUSAN TERSEBUT MAHKAMAH MENGEMUKAKAN :</a:t>
            </a:r>
            <a:endParaRPr lang="en-US" sz="3200" dirty="0">
              <a:latin typeface="Aharoni" pitchFamily="2" charset="-79"/>
              <a:cs typeface="Aharoni" pitchFamily="2" charset="-79"/>
            </a:endParaRPr>
          </a:p>
        </p:txBody>
      </p:sp>
      <p:pic>
        <p:nvPicPr>
          <p:cNvPr id="12290" name="Picture 2"/>
          <p:cNvPicPr>
            <a:picLocks noChangeAspect="1" noChangeArrowheads="1"/>
          </p:cNvPicPr>
          <p:nvPr/>
        </p:nvPicPr>
        <p:blipFill>
          <a:blip r:embed="rId2" cstate="print"/>
          <a:srcRect l="17570" t="40625" r="24451" b="21875"/>
          <a:stretch>
            <a:fillRect/>
          </a:stretch>
        </p:blipFill>
        <p:spPr bwMode="auto">
          <a:xfrm>
            <a:off x="533400" y="1676400"/>
            <a:ext cx="81534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16984" t="26042" r="24451" b="33333"/>
          <a:stretch>
            <a:fillRect/>
          </a:stretch>
        </p:blipFill>
        <p:spPr bwMode="auto">
          <a:xfrm>
            <a:off x="381000" y="381000"/>
            <a:ext cx="8305800" cy="601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7848600" cy="5715000"/>
          </a:xfrm>
        </p:spPr>
        <p:style>
          <a:lnRef idx="2">
            <a:schemeClr val="dk1"/>
          </a:lnRef>
          <a:fillRef idx="1">
            <a:schemeClr val="lt1"/>
          </a:fillRef>
          <a:effectRef idx="0">
            <a:schemeClr val="dk1"/>
          </a:effectRef>
          <a:fontRef idx="minor">
            <a:schemeClr val="dk1"/>
          </a:fontRef>
        </p:style>
        <p:txBody>
          <a:bodyPr>
            <a:noAutofit/>
          </a:bodyPr>
          <a:lstStyle/>
          <a:p>
            <a:r>
              <a:rPr lang="en-US" sz="2800" b="1" dirty="0" smtClean="0">
                <a:latin typeface="Aharoni" pitchFamily="2" charset="-79"/>
                <a:cs typeface="Aharoni" pitchFamily="2" charset="-79"/>
              </a:rPr>
              <a:t>PUTUSAN MAHKAMAH KONSTITUSI RI</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NOMOR 20/PUU-XIII/2015</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TANGGAL 30 NOVEMBER 2015</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TENTANG</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
            </a:r>
            <a:br>
              <a:rPr lang="en-US" sz="2800" b="1" dirty="0" smtClean="0">
                <a:latin typeface="Aharoni" pitchFamily="2" charset="-79"/>
                <a:cs typeface="Aharoni" pitchFamily="2" charset="-79"/>
              </a:rPr>
            </a:br>
            <a:r>
              <a:rPr lang="en-US" sz="2800" b="1" dirty="0" smtClean="0">
                <a:latin typeface="Aharoni" pitchFamily="2" charset="-79"/>
                <a:cs typeface="Aharoni" pitchFamily="2" charset="-79"/>
              </a:rPr>
              <a:t>PENEGASAN PASAL 81 UNDANG-UNDANG NO. 2 TAHUN 2004 TENTANG PENYELESAIAN PERSELISIHAN HUBUNGAN INDUSTRIAL DALAM MEKANISME PENYELESAIAN PERSELISIHAN HUBUNGAN INDUSTRIAL SEBAGAIMANA DIMAKSUD DALAM PASAL 151 ANGKA (3) UU NO. 13 TAHUN 2003</a:t>
            </a:r>
            <a:endParaRPr lang="en-US" sz="2800" dirty="0">
              <a:latin typeface="Aharoni" pitchFamily="2" charset="-79"/>
              <a:cs typeface="Aharoni" pitchFamily="2" charset="-79"/>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95536" y="846212"/>
            <a:ext cx="8352928" cy="1790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3"/>
          <p:cNvPicPr>
            <a:picLocks noChangeAspect="1" noChangeArrowheads="1"/>
          </p:cNvPicPr>
          <p:nvPr/>
        </p:nvPicPr>
        <p:blipFill>
          <a:blip r:embed="rId3" cstate="print"/>
          <a:srcRect/>
          <a:stretch>
            <a:fillRect/>
          </a:stretch>
        </p:blipFill>
        <p:spPr bwMode="auto">
          <a:xfrm>
            <a:off x="395536" y="3059013"/>
            <a:ext cx="8424936" cy="2962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7544" y="404664"/>
            <a:ext cx="8208912" cy="61378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718"/>
            <a:ext cx="8229600" cy="4810546"/>
          </a:xfrm>
        </p:spPr>
        <p:style>
          <a:lnRef idx="1">
            <a:schemeClr val="dk1"/>
          </a:lnRef>
          <a:fillRef idx="2">
            <a:schemeClr val="dk1"/>
          </a:fillRef>
          <a:effectRef idx="1">
            <a:schemeClr val="dk1"/>
          </a:effectRef>
          <a:fontRef idx="minor">
            <a:schemeClr val="dk1"/>
          </a:fontRef>
        </p:style>
        <p:txBody>
          <a:bodyPr>
            <a:normAutofit fontScale="90000"/>
          </a:bodyPr>
          <a:lstStyle/>
          <a:p>
            <a:r>
              <a:rPr lang="en-US" b="1" dirty="0" smtClean="0">
                <a:latin typeface="Aharoni" pitchFamily="2" charset="-79"/>
                <a:cs typeface="Aharoni" pitchFamily="2" charset="-79"/>
              </a:rPr>
              <a:t>TERKAIT PERSYARATAN FORMIL BERUPA PENETAPAN LEMBAGA PENYELESAIAN PERSELISIHAN HUBUNGAN INDUSTRIAL SEBAGAIMANA DIMAKSUD DALAM KETENTUAN PASAL 151 ANGKA (3) UU NO. 13 TAHUN 2003 </a:t>
            </a:r>
            <a:endParaRPr lang="en-SG" b="1" dirty="0">
              <a:latin typeface="Aharoni" pitchFamily="2" charset="-79"/>
              <a:cs typeface="Aharoni" pitchFamily="2" charset="-79"/>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5800" y="381000"/>
            <a:ext cx="7772400" cy="1076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p:cNvPicPr>
            <a:picLocks noChangeAspect="1" noChangeArrowheads="1"/>
          </p:cNvPicPr>
          <p:nvPr/>
        </p:nvPicPr>
        <p:blipFill>
          <a:blip r:embed="rId3" cstate="print"/>
          <a:srcRect/>
          <a:stretch>
            <a:fillRect/>
          </a:stretch>
        </p:blipFill>
        <p:spPr bwMode="auto">
          <a:xfrm>
            <a:off x="719138" y="1752600"/>
            <a:ext cx="7705725"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2" name="Picture 4"/>
          <p:cNvPicPr>
            <a:picLocks noChangeAspect="1" noChangeArrowheads="1"/>
          </p:cNvPicPr>
          <p:nvPr/>
        </p:nvPicPr>
        <p:blipFill>
          <a:blip r:embed="rId4" cstate="print"/>
          <a:srcRect/>
          <a:stretch>
            <a:fillRect/>
          </a:stretch>
        </p:blipFill>
        <p:spPr bwMode="auto">
          <a:xfrm>
            <a:off x="762000" y="4114800"/>
            <a:ext cx="7696199" cy="2390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994122"/>
          </a:xfrm>
        </p:spPr>
        <p:style>
          <a:lnRef idx="1">
            <a:schemeClr val="dk1"/>
          </a:lnRef>
          <a:fillRef idx="2">
            <a:schemeClr val="dk1"/>
          </a:fillRef>
          <a:effectRef idx="1">
            <a:schemeClr val="dk1"/>
          </a:effectRef>
          <a:fontRef idx="minor">
            <a:schemeClr val="dk1"/>
          </a:fontRef>
        </p:style>
        <p:txBody>
          <a:bodyPr>
            <a:noAutofit/>
          </a:bodyPr>
          <a:lstStyle/>
          <a:p>
            <a:r>
              <a:rPr lang="en-US" sz="3600" dirty="0" smtClean="0">
                <a:latin typeface="Aharoni" pitchFamily="2" charset="-79"/>
                <a:cs typeface="Aharoni" pitchFamily="2" charset="-79"/>
              </a:rPr>
              <a:t>PENETAPAN PHK DARI LEMBAGA PENYELESAIAN PERSELISIHAN HI</a:t>
            </a:r>
            <a:endParaRPr lang="en-SG" sz="3600" dirty="0">
              <a:latin typeface="Aharoni" pitchFamily="2" charset="-79"/>
              <a:cs typeface="Aharoni" pitchFamily="2" charset="-79"/>
            </a:endParaRPr>
          </a:p>
        </p:txBody>
      </p:sp>
      <p:sp>
        <p:nvSpPr>
          <p:cNvPr id="3" name="Content Placeholder 2"/>
          <p:cNvSpPr>
            <a:spLocks noGrp="1"/>
          </p:cNvSpPr>
          <p:nvPr>
            <p:ph idx="1"/>
          </p:nvPr>
        </p:nvSpPr>
        <p:spPr>
          <a:xfrm>
            <a:off x="457200" y="1412776"/>
            <a:ext cx="8229600" cy="5184576"/>
          </a:xfrm>
        </p:spPr>
        <p:style>
          <a:lnRef idx="2">
            <a:schemeClr val="dk1"/>
          </a:lnRef>
          <a:fillRef idx="1">
            <a:schemeClr val="lt1"/>
          </a:fillRef>
          <a:effectRef idx="0">
            <a:schemeClr val="dk1"/>
          </a:effectRef>
          <a:fontRef idx="minor">
            <a:schemeClr val="dk1"/>
          </a:fontRef>
        </p:style>
        <p:txBody>
          <a:bodyPr>
            <a:noAutofit/>
          </a:bodyPr>
          <a:lstStyle/>
          <a:p>
            <a:pPr algn="just"/>
            <a:r>
              <a:rPr lang="en-US" sz="2000" b="1" dirty="0" smtClean="0">
                <a:latin typeface="Aharoni" pitchFamily="2" charset="-79"/>
                <a:cs typeface="Aharoni" pitchFamily="2" charset="-79"/>
              </a:rPr>
              <a:t>BAHWA PADA DASARNYA </a:t>
            </a:r>
            <a:r>
              <a:rPr lang="en-US" sz="2000" b="1" dirty="0" smtClean="0">
                <a:solidFill>
                  <a:srgbClr val="C00000"/>
                </a:solidFill>
                <a:latin typeface="Aharoni" pitchFamily="2" charset="-79"/>
                <a:cs typeface="Aharoni" pitchFamily="2" charset="-79"/>
              </a:rPr>
              <a:t>KETENTUAN INI TIDAK BERLAKU LAGI PASCA LAHIRNYA UU NO. 2 TAHUN 2004 TENTANG PENYELESAIAN PERSELISIHAN HI</a:t>
            </a:r>
            <a:r>
              <a:rPr lang="en-US" sz="2000" b="1" dirty="0" smtClean="0">
                <a:latin typeface="Aharoni" pitchFamily="2" charset="-79"/>
                <a:cs typeface="Aharoni" pitchFamily="2" charset="-79"/>
              </a:rPr>
              <a:t>;</a:t>
            </a:r>
          </a:p>
          <a:p>
            <a:pPr lvl="1" algn="just"/>
            <a:r>
              <a:rPr lang="en-US" sz="2000" b="1" dirty="0" smtClean="0">
                <a:latin typeface="Aharoni" pitchFamily="2" charset="-79"/>
                <a:cs typeface="Aharoni" pitchFamily="2" charset="-79"/>
              </a:rPr>
              <a:t>KETENTUAN PENETAPAN INI BERLAKU SEBELUM LAHIRYA UU NO. 2 TAHUN 2004, DIMANA PADA SAAT ITU PENYELESAIAN PHK DILAKUKAN DI P4D, DAN PENGADILAN HUBUNGAN INDUSTRIAL BELUM TERBENTUK;</a:t>
            </a:r>
          </a:p>
          <a:p>
            <a:pPr lvl="1" algn="just">
              <a:buNone/>
            </a:pPr>
            <a:endParaRPr lang="en-US" sz="1000" b="1" dirty="0" smtClean="0">
              <a:latin typeface="Aharoni" pitchFamily="2" charset="-79"/>
              <a:cs typeface="Aharoni" pitchFamily="2" charset="-79"/>
            </a:endParaRPr>
          </a:p>
          <a:p>
            <a:pPr algn="just"/>
            <a:r>
              <a:rPr lang="en-US" sz="2000" b="1" i="1" u="sng" dirty="0" smtClean="0">
                <a:solidFill>
                  <a:srgbClr val="C00000"/>
                </a:solidFill>
                <a:latin typeface="Aharoni" pitchFamily="2" charset="-79"/>
                <a:cs typeface="Aharoni" pitchFamily="2" charset="-79"/>
              </a:rPr>
              <a:t>SETELAH KELUARNYA UU NO. 2 TAHUN 2004, MAKA PENETAPAN SEBAGAIMANA DIMAKSUD BERPEDOMAN PADA KETENTUAN PASAL 81 UU NO. 2 TAHUN 2004, YAKNI PROSES PHK HARUS MELALUI GUGATAN DI PENGADILAN PHI</a:t>
            </a:r>
            <a:r>
              <a:rPr lang="en-US" sz="2000" b="1" dirty="0" smtClean="0">
                <a:latin typeface="Aharoni" pitchFamily="2" charset="-79"/>
                <a:cs typeface="Aharoni" pitchFamily="2" charset="-79"/>
              </a:rPr>
              <a:t>, YANG SELANJUTNYA OLEH KETENTUAN PASAL 83 UU NO. 2 TAHUN 2004 DITEGASKAN HARUS DIDAHULUI OLEH PROSES BIPARTIT DAN MEDIASI HI. HAL INI DITEGASKAN DALAM PUTUSAN MAHKAMAH KONSTITUSI NOMOR : 20/PUU-XIII/2015 TANGGAL 30 NOVEMBER 2015.</a:t>
            </a:r>
            <a:endParaRPr lang="en-SG" sz="2000" b="1" dirty="0">
              <a:latin typeface="Aharoni" pitchFamily="2" charset="-79"/>
              <a:cs typeface="Aharoni" pitchFamily="2" charset="-79"/>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998984"/>
          </a:xfrm>
        </p:spPr>
        <p:style>
          <a:lnRef idx="1">
            <a:schemeClr val="dk1"/>
          </a:lnRef>
          <a:fillRef idx="2">
            <a:schemeClr val="dk1"/>
          </a:fillRef>
          <a:effectRef idx="1">
            <a:schemeClr val="dk1"/>
          </a:effectRef>
          <a:fontRef idx="minor">
            <a:schemeClr val="dk1"/>
          </a:fontRef>
        </p:style>
        <p:txBody>
          <a:bodyPr>
            <a:noAutofit/>
          </a:bodyPr>
          <a:lstStyle/>
          <a:p>
            <a:r>
              <a:rPr lang="en-US" sz="2400" b="1" dirty="0" smtClean="0">
                <a:latin typeface="Aharoni" pitchFamily="2" charset="-79"/>
                <a:cs typeface="Aharoni" pitchFamily="2" charset="-79"/>
              </a:rPr>
              <a:t>PERTIMBANGAN NO. 8 DAN 9 HAKIM MK DLM PUTUSAN MAHKAMAH KONSTITUSI NOMOR : 20/PUU-XIII/2015 TANGGAL 30 NOVEMBER 2015.</a:t>
            </a:r>
            <a:endParaRPr lang="en-SG" sz="2400" dirty="0"/>
          </a:p>
        </p:txBody>
      </p:sp>
      <p:sp>
        <p:nvSpPr>
          <p:cNvPr id="4" name="Content Placeholder 2"/>
          <p:cNvSpPr>
            <a:spLocks noGrp="1"/>
          </p:cNvSpPr>
          <p:nvPr>
            <p:ph idx="1"/>
          </p:nvPr>
        </p:nvSpPr>
        <p:spPr>
          <a:xfrm>
            <a:off x="457200" y="1412776"/>
            <a:ext cx="8229600" cy="5184576"/>
          </a:xfrm>
        </p:spPr>
        <p:style>
          <a:lnRef idx="2">
            <a:schemeClr val="dk1"/>
          </a:lnRef>
          <a:fillRef idx="1">
            <a:schemeClr val="lt1"/>
          </a:fillRef>
          <a:effectRef idx="0">
            <a:schemeClr val="dk1"/>
          </a:effectRef>
          <a:fontRef idx="minor">
            <a:schemeClr val="dk1"/>
          </a:fontRef>
        </p:style>
        <p:txBody>
          <a:bodyPr>
            <a:noAutofit/>
          </a:bodyPr>
          <a:lstStyle/>
          <a:p>
            <a:pPr algn="just"/>
            <a:r>
              <a:rPr lang="en-US" sz="1500" b="1" dirty="0" smtClean="0">
                <a:latin typeface="Aharoni" pitchFamily="2" charset="-79"/>
                <a:cs typeface="Aharoni" pitchFamily="2" charset="-79"/>
              </a:rPr>
              <a:t>…. “BAHWA LEBIH JAUH, PERKARA PERMOHONAN HAKIKATNYA HANYALAH BERKAITAN DENGAN KEPENTINGAN SEPIHAK SAJA </a:t>
            </a:r>
            <a:r>
              <a:rPr lang="en-US" sz="1500" b="1" i="1" dirty="0" smtClean="0">
                <a:latin typeface="Aharoni" pitchFamily="2" charset="-79"/>
                <a:cs typeface="Aharoni" pitchFamily="2" charset="-79"/>
              </a:rPr>
              <a:t>(FOR THE BENEFIT OF ONE PARTY ONLY)</a:t>
            </a:r>
            <a:r>
              <a:rPr lang="en-US" sz="1500" b="1" dirty="0" smtClean="0">
                <a:latin typeface="Aharoni" pitchFamily="2" charset="-79"/>
                <a:cs typeface="Aharoni" pitchFamily="2" charset="-79"/>
              </a:rPr>
              <a:t>. DALAM PERKARA PERMOHONAN TIDAK ADA SENGKETA DENGAN PIHAK LAIN </a:t>
            </a:r>
            <a:r>
              <a:rPr lang="en-US" sz="1500" b="1" i="1" dirty="0" smtClean="0">
                <a:latin typeface="Aharoni" pitchFamily="2" charset="-79"/>
                <a:cs typeface="Aharoni" pitchFamily="2" charset="-79"/>
              </a:rPr>
              <a:t>(WITHOUT DISPUTE OR DIFFERENCES WITH ANOTHER PARTY)</a:t>
            </a:r>
            <a:r>
              <a:rPr lang="en-US" sz="1500" b="1" dirty="0" smtClean="0">
                <a:latin typeface="Aharoni" pitchFamily="2" charset="-79"/>
                <a:cs typeface="Aharoni" pitchFamily="2" charset="-79"/>
              </a:rPr>
              <a:t> DAN TIDAK ADA ORANG LAIN ATAU PIHAK KETIGA YANG DITARIK SEBAGAI LAWAN MELAINKAN BERSIFAT MUTLAK </a:t>
            </a:r>
            <a:r>
              <a:rPr lang="en-US" sz="1500" b="1" i="1" u="sng" dirty="0" smtClean="0">
                <a:latin typeface="Aharoni" pitchFamily="2" charset="-79"/>
                <a:cs typeface="Aharoni" pitchFamily="2" charset="-79"/>
              </a:rPr>
              <a:t>(</a:t>
            </a:r>
            <a:r>
              <a:rPr lang="en-US" sz="1500" b="1" i="1" dirty="0" smtClean="0">
                <a:latin typeface="Aharoni" pitchFamily="2" charset="-79"/>
                <a:cs typeface="Aharoni" pitchFamily="2" charset="-79"/>
              </a:rPr>
              <a:t>EX-PARTY).</a:t>
            </a:r>
            <a:r>
              <a:rPr lang="en-US" sz="1500" b="1" dirty="0" smtClean="0">
                <a:latin typeface="Aharoni" pitchFamily="2" charset="-79"/>
                <a:cs typeface="Aharoni" pitchFamily="2" charset="-79"/>
              </a:rPr>
              <a:t> DENGAN HAKIKAT PERKARA PERMOHONAN YANG DEMIKIAN, DALAM KONTEKS PERMOHONAN </a:t>
            </a:r>
            <a:r>
              <a:rPr lang="en-US" sz="1500" b="1" i="1" dirty="0" smtClean="0">
                <a:latin typeface="Aharoni" pitchFamily="2" charset="-79"/>
                <a:cs typeface="Aharoni" pitchFamily="2" charset="-79"/>
              </a:rPr>
              <a:t>A QUO </a:t>
            </a:r>
            <a:r>
              <a:rPr lang="en-US" sz="1500" b="1" dirty="0" smtClean="0">
                <a:latin typeface="Aharoni" pitchFamily="2" charset="-79"/>
                <a:cs typeface="Aharoni" pitchFamily="2" charset="-79"/>
              </a:rPr>
              <a:t> MAKA JELAS HAL ITU TIDAK MUNGKIN DAPAT DITERAPKAN DI DALAM PENYELESAIAN PERSELISIHAN PEMUTUSAN HUBUNGAN KERJA. ARTINYA, PERKARA PEMUTUSAN HUBUNGAN KERJA TIDAK MUNGKIN DIKONSTRUKSIKAN SEBAGAI PERMOHONAN. SEBAB, DALAM PERKARA PEMUTUSAN HUBUNGAN KERJA JELAS TERKANDUNG ADANYA UNSUR SENGKETA </a:t>
            </a:r>
            <a:r>
              <a:rPr lang="en-US" sz="1500" b="1" i="1" dirty="0" smtClean="0">
                <a:latin typeface="Aharoni" pitchFamily="2" charset="-79"/>
                <a:cs typeface="Aharoni" pitchFamily="2" charset="-79"/>
              </a:rPr>
              <a:t>(DISPUTES)</a:t>
            </a:r>
            <a:r>
              <a:rPr lang="en-US" sz="1500" b="1" dirty="0" smtClean="0">
                <a:latin typeface="Aharoni" pitchFamily="2" charset="-79"/>
                <a:cs typeface="Aharoni" pitchFamily="2" charset="-79"/>
              </a:rPr>
              <a:t> ANTARA PARA PIHAK, SETIDAK – TIDAKNYA DI ANTARA DUA PIHAK, DAN PERMASALAHAN HUKUMNYA HANYA DAPAT DISELESAIKAN SECARA KONTRADIKTOR YANG MEMBERI HAK DAN KESEMPATAN KEPADA PARA PIHAK UNTUK MEMBANTAH DALIL – DALIL PENGGUGAT DAN TERGUGAT – MEKANISME DEMIKIAN TIDAK MUNGKIN DAPAT DILAKSANAKAN DALAM PERSIDANGAN PERKARA PERMOHONAN” ….. “MEKANISME PERSIDANGAN JUSTRU MENJAMIN PERLINDUNGAN DAN KEPASTIAN HUKUM SEKALIGUS KEADILAN, SEBAB </a:t>
            </a:r>
            <a:r>
              <a:rPr lang="en-US" sz="1500" b="1" i="1" u="sng" dirty="0" smtClean="0">
                <a:solidFill>
                  <a:srgbClr val="C00000"/>
                </a:solidFill>
                <a:latin typeface="Aharoni" pitchFamily="2" charset="-79"/>
                <a:cs typeface="Aharoni" pitchFamily="2" charset="-79"/>
              </a:rPr>
              <a:t>MELALUI MEKANISME ACARA GUGATAN DALAM PERSELISIHAN HUBUNGAN INDUSTRIAL YANG BERUPA PEMUTUSAN HUBUNGAN KERJA, PARA PIHAK DIBERIKAN KEDUDUKAN YANG SEIMBANG, DALAM HAL INI ANTARA PEKERJA/BURUH DAN PENGUSAHA</a:t>
            </a:r>
            <a:r>
              <a:rPr lang="en-US" sz="1500" b="1" dirty="0" smtClean="0">
                <a:latin typeface="Aharoni" pitchFamily="2" charset="-79"/>
                <a:cs typeface="Aharoni" pitchFamily="2" charset="-79"/>
              </a:rPr>
              <a:t>.</a:t>
            </a:r>
            <a:endParaRPr lang="en-SG" sz="1500" b="1" dirty="0">
              <a:latin typeface="Aharoni" pitchFamily="2" charset="-79"/>
              <a:cs typeface="Aharoni" pitchFamily="2" charset="-79"/>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638"/>
            <a:ext cx="8229600" cy="3611562"/>
          </a:xfrm>
        </p:spPr>
        <p:txBody>
          <a:bodyPr>
            <a:normAutofit/>
          </a:bodyPr>
          <a:lstStyle/>
          <a:p>
            <a:pPr algn="ctr"/>
            <a:r>
              <a:rPr lang="en-US" sz="7200" b="1" dirty="0" smtClean="0">
                <a:latin typeface="AR BLANCA" pitchFamily="2" charset="0"/>
              </a:rPr>
              <a:t>SEKIAN</a:t>
            </a:r>
            <a:br>
              <a:rPr lang="en-US" sz="7200" b="1" dirty="0" smtClean="0">
                <a:latin typeface="AR BLANCA" pitchFamily="2" charset="0"/>
              </a:rPr>
            </a:br>
            <a:r>
              <a:rPr lang="en-US" sz="7200" b="1" dirty="0" smtClean="0">
                <a:latin typeface="AR BLANCA" pitchFamily="2" charset="0"/>
              </a:rPr>
              <a:t>DAN</a:t>
            </a:r>
            <a:br>
              <a:rPr lang="en-US" sz="7200" b="1" dirty="0" smtClean="0">
                <a:latin typeface="AR BLANCA" pitchFamily="2" charset="0"/>
              </a:rPr>
            </a:br>
            <a:r>
              <a:rPr lang="en-US" sz="7200" b="1" dirty="0" smtClean="0">
                <a:latin typeface="AR BLANCA" pitchFamily="2" charset="0"/>
              </a:rPr>
              <a:t>TERIMA KASIH</a:t>
            </a:r>
            <a:endParaRPr lang="en-US" sz="7200" b="1" dirty="0">
              <a:latin typeface="AR BLANCA"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style>
          <a:lnRef idx="1">
            <a:schemeClr val="dk1"/>
          </a:lnRef>
          <a:fillRef idx="2">
            <a:schemeClr val="dk1"/>
          </a:fillRef>
          <a:effectRef idx="1">
            <a:schemeClr val="dk1"/>
          </a:effectRef>
          <a:fontRef idx="minor">
            <a:schemeClr val="dk1"/>
          </a:fontRef>
        </p:style>
        <p:txBody>
          <a:bodyPr>
            <a:noAutofit/>
          </a:bodyPr>
          <a:lstStyle/>
          <a:p>
            <a:r>
              <a:rPr lang="en-US" sz="3200" dirty="0" smtClean="0">
                <a:latin typeface="Aharoni" pitchFamily="2" charset="-79"/>
                <a:cs typeface="Aharoni" pitchFamily="2" charset="-79"/>
              </a:rPr>
              <a:t>DALAM PUTUSAN TERSEBUT MAHKAMAH MENGEMUKAKAN 2 HAL, YAITU :</a:t>
            </a:r>
            <a:endParaRPr lang="en-US" sz="3200" dirty="0">
              <a:latin typeface="Aharoni" pitchFamily="2" charset="-79"/>
              <a:cs typeface="Aharoni" pitchFamily="2" charset="-79"/>
            </a:endParaRPr>
          </a:p>
        </p:txBody>
      </p:sp>
      <p:sp>
        <p:nvSpPr>
          <p:cNvPr id="3" name="Content Placeholder 2"/>
          <p:cNvSpPr>
            <a:spLocks noGrp="1"/>
          </p:cNvSpPr>
          <p:nvPr>
            <p:ph idx="1"/>
          </p:nvPr>
        </p:nvSpPr>
        <p:spPr>
          <a:xfrm>
            <a:off x="457200" y="1554162"/>
            <a:ext cx="8229600" cy="5105400"/>
          </a:xfrm>
        </p:spPr>
        <p:style>
          <a:lnRef idx="2">
            <a:schemeClr val="dk1"/>
          </a:lnRef>
          <a:fillRef idx="1">
            <a:schemeClr val="lt1"/>
          </a:fillRef>
          <a:effectRef idx="0">
            <a:schemeClr val="dk1"/>
          </a:effectRef>
          <a:fontRef idx="minor">
            <a:schemeClr val="dk1"/>
          </a:fontRef>
        </p:style>
        <p:txBody>
          <a:bodyPr>
            <a:noAutofit/>
          </a:bodyPr>
          <a:lstStyle/>
          <a:p>
            <a:pPr algn="just"/>
            <a:r>
              <a:rPr lang="en-US" sz="1500" dirty="0" smtClean="0">
                <a:latin typeface="Aharoni" pitchFamily="2" charset="-79"/>
                <a:cs typeface="Aharoni" pitchFamily="2" charset="-79"/>
              </a:rPr>
              <a:t>DALAM PERTIMBANGANNYA MAHKAMAH MENYETUJUI DALIL PARA PEMOHON BAHWA </a:t>
            </a:r>
            <a:r>
              <a:rPr lang="en-US" sz="1500" dirty="0" smtClean="0">
                <a:solidFill>
                  <a:srgbClr val="0070C0"/>
                </a:solidFill>
                <a:latin typeface="Aharoni" pitchFamily="2" charset="-79"/>
                <a:cs typeface="Aharoni" pitchFamily="2" charset="-79"/>
              </a:rPr>
              <a:t>PASAL 158 UU KETENAGAKERJAAN BERTENTANGAN DENGAN UUD 1945 KHUSUSNYA PASAL 27 AYAT (1) </a:t>
            </a:r>
            <a:r>
              <a:rPr lang="en-US" sz="1500" dirty="0" smtClean="0">
                <a:latin typeface="Aharoni" pitchFamily="2" charset="-79"/>
                <a:cs typeface="Aharoni" pitchFamily="2" charset="-79"/>
              </a:rPr>
              <a:t>KARENA </a:t>
            </a:r>
            <a:r>
              <a:rPr lang="en-US" sz="1500" dirty="0" smtClean="0">
                <a:solidFill>
                  <a:srgbClr val="C00000"/>
                </a:solidFill>
                <a:latin typeface="Aharoni" pitchFamily="2" charset="-79"/>
                <a:cs typeface="Aharoni" pitchFamily="2" charset="-79"/>
              </a:rPr>
              <a:t>PASAL 158 MEMBERI KEWENANGAN PADA PENGUSAHA UNTUK MELAKUKAN PHK DENGAN ALASAN BURUH/PEKERJA TELAH MELAKUKAN KESALAHAN BERAT TANPA </a:t>
            </a:r>
            <a:r>
              <a:rPr lang="en-US" sz="1500" i="1" dirty="0" smtClean="0">
                <a:solidFill>
                  <a:srgbClr val="C00000"/>
                </a:solidFill>
                <a:latin typeface="Aharoni" pitchFamily="2" charset="-79"/>
                <a:cs typeface="Aharoni" pitchFamily="2" charset="-79"/>
              </a:rPr>
              <a:t>DUE PROCESS OF LAW MELALUI PUTUSAN PENGADILAN YANG INDEPENDEN DAN IMPARSIAL. </a:t>
            </a:r>
            <a:r>
              <a:rPr lang="en-US" sz="1500" i="1" dirty="0" smtClean="0">
                <a:latin typeface="Aharoni" pitchFamily="2" charset="-79"/>
                <a:cs typeface="Aharoni" pitchFamily="2" charset="-79"/>
              </a:rPr>
              <a:t>DI LAIN PIHAK, PASAL 160 MENENTUKAN BAHWA BURUH/PEKERJA YANG DITAHAN OLEH PIHAK YANG BERWAJIB KARENA DIDUGA MELAKUKAN TINDAK PIDANA TETAPI BUKAN ATAS PENGADUAN PENGUSAHA, DIPERLAKUKAN SESUAI DENGAN ASAS PRADUGA TIDAK BERSALAH YANG SAMPAI BULAN KEENAM MASIH MEMPEROLEH SEBAGIAN DARI HAK-HAKNYA SEBAGAI BURUH, DAN APABILA PENGADILAN MENYATAKAN BURUH/PEKERJA YANG BERSANGKUTAN TIDAK BERSALAH, PENGUSAHA WAJIB MEMPEKERJAKAN KEMBALI BURUH/ PEKERJA TERSEBUT. </a:t>
            </a:r>
            <a:r>
              <a:rPr lang="en-US" sz="1500" i="1" dirty="0" smtClean="0">
                <a:solidFill>
                  <a:srgbClr val="0070C0"/>
                </a:solidFill>
                <a:latin typeface="Aharoni" pitchFamily="2" charset="-79"/>
                <a:cs typeface="Aharoni" pitchFamily="2" charset="-79"/>
              </a:rPr>
              <a:t>HANYA KASUS YANG BUKAN DIADUKAN OLEH PENGUSAHA YANG DIPERLAKUKAN DEMIKIAN, HAL INI JELAS MERUPAKAN DISKRIMINASI</a:t>
            </a:r>
            <a:r>
              <a:rPr lang="en-US" sz="1500" i="1" dirty="0" smtClean="0">
                <a:latin typeface="Aharoni" pitchFamily="2" charset="-79"/>
                <a:cs typeface="Aharoni" pitchFamily="2" charset="-79"/>
              </a:rPr>
              <a:t>. </a:t>
            </a:r>
            <a:r>
              <a:rPr lang="en-US" sz="1500" b="1" dirty="0" smtClean="0">
                <a:latin typeface="Aharoni" pitchFamily="2" charset="-79"/>
                <a:cs typeface="Aharoni" pitchFamily="2" charset="-79"/>
              </a:rPr>
              <a:t>TERKAIT DENGAN PENGUJIAN PASAL 159 MAHKAMAH BERPENDAPAT BAHWA KETENTUAN TERSEBUT MELAHIRKAN BEBAN PEMBUKTIAN YANG TIDAK ADIL DAN BERAT BAGI BURUH/PEKERJA UNTUK MEMBUKTIKAN KETIDAKSALAHANNYA, SEBAGAI PIHAK YANG SECARA EKONOMIS LEBIH LEMAH YANG SEHARUSNYA MEMPEROLEH PERLINDUNGAN HUKUM YANG LEBIH, </a:t>
            </a:r>
            <a:r>
              <a:rPr lang="en-US" sz="1500" b="1" dirty="0" smtClean="0">
                <a:solidFill>
                  <a:srgbClr val="C00000"/>
                </a:solidFill>
                <a:latin typeface="Aharoni" pitchFamily="2" charset="-79"/>
                <a:cs typeface="Aharoni" pitchFamily="2" charset="-79"/>
              </a:rPr>
              <a:t>PASAL 159 JUGA MENIMBULKAN KERANCUAN BERPIKIR DENGAN MENCAMPURADUKKAN PROSES PERKARA PIDANA DENGAN PROSES PERKARA PERDATA SECARA TIDAK PADA TEMPATNYA</a:t>
            </a:r>
            <a:r>
              <a:rPr lang="en-US" sz="1500" b="1" dirty="0" smtClean="0">
                <a:latin typeface="Aharoni" pitchFamily="2" charset="-79"/>
                <a:cs typeface="Aharoni" pitchFamily="2" charset="-79"/>
              </a:rPr>
              <a:t>.</a:t>
            </a:r>
            <a:endParaRPr lang="en-US" sz="15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981200"/>
          </a:xfrm>
        </p:spPr>
        <p:style>
          <a:lnRef idx="2">
            <a:schemeClr val="dk1"/>
          </a:lnRef>
          <a:fillRef idx="1">
            <a:schemeClr val="lt1"/>
          </a:fillRef>
          <a:effectRef idx="0">
            <a:schemeClr val="dk1"/>
          </a:effectRef>
          <a:fontRef idx="minor">
            <a:schemeClr val="dk1"/>
          </a:fontRef>
        </p:style>
        <p:txBody>
          <a:bodyPr>
            <a:normAutofit/>
          </a:bodyPr>
          <a:lstStyle/>
          <a:p>
            <a:pPr algn="just"/>
            <a:r>
              <a:rPr lang="en-US" sz="1500" dirty="0" smtClean="0">
                <a:latin typeface="Aharoni" pitchFamily="2" charset="-79"/>
                <a:cs typeface="Aharoni" pitchFamily="2" charset="-79"/>
              </a:rPr>
              <a:t>DALAM </a:t>
            </a:r>
            <a:r>
              <a:rPr lang="en-US" sz="1500" dirty="0" smtClean="0">
                <a:solidFill>
                  <a:srgbClr val="C00000"/>
                </a:solidFill>
                <a:latin typeface="Aharoni" pitchFamily="2" charset="-79"/>
                <a:cs typeface="Aharoni" pitchFamily="2" charset="-79"/>
              </a:rPr>
              <a:t>PASAL 186 DITENTUKAN SANKSI BAGI BURUH YANG MELANGGAR PASAL 137 DAN 138</a:t>
            </a:r>
            <a:r>
              <a:rPr lang="en-US" sz="1500" dirty="0" smtClean="0">
                <a:latin typeface="Aharoni" pitchFamily="2" charset="-79"/>
                <a:cs typeface="Aharoni" pitchFamily="2" charset="-79"/>
              </a:rPr>
              <a:t>, DIANCAM DENGAN PIDANA MINIMUM 1 (SATU) BULAN DAN MAKSIMUM 4 (EMPAT) TAHUN PENJARA DAN/ATAU DENDA MINIMUM RP. 10.000.000., MAKSIMUM RP. 400.000.000,-. MENYANGKUT HAL INI </a:t>
            </a:r>
            <a:r>
              <a:rPr lang="en-US" sz="1500" dirty="0" smtClean="0">
                <a:solidFill>
                  <a:srgbClr val="C00000"/>
                </a:solidFill>
                <a:latin typeface="Aharoni" pitchFamily="2" charset="-79"/>
                <a:cs typeface="Aharoni" pitchFamily="2" charset="-79"/>
              </a:rPr>
              <a:t>HAKIM KONSTITUSI BERPENDAPAT BAHWA PASAL 186 UU KETENAGAKERJAAN BERTENTANGAN DENGAN UUD 1945</a:t>
            </a:r>
            <a:r>
              <a:rPr lang="en-US" sz="1500" dirty="0" smtClean="0">
                <a:latin typeface="Aharoni" pitchFamily="2" charset="-79"/>
                <a:cs typeface="Aharoni" pitchFamily="2" charset="-79"/>
              </a:rPr>
              <a:t>, OLEH KARENA SANKSI-SANKSI PIDANA DALAM UNDANG-UNDANG </a:t>
            </a:r>
            <a:r>
              <a:rPr lang="en-US" sz="1500" i="1" dirty="0" smtClean="0">
                <a:latin typeface="Aharoni" pitchFamily="2" charset="-79"/>
                <a:cs typeface="Aharoni" pitchFamily="2" charset="-79"/>
              </a:rPr>
              <a:t>A QUO BAGI BURUH/PEKERJA DIPANDANG TIDAK PROPORSIONAL DAN BERLEBIHAN.</a:t>
            </a:r>
          </a:p>
          <a:p>
            <a:pPr algn="just"/>
            <a:endParaRPr lang="en-US" sz="15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8"/>
            <a:ext cx="7848600" cy="5364162"/>
          </a:xfrm>
        </p:spPr>
        <p:style>
          <a:lnRef idx="2">
            <a:schemeClr val="dk1"/>
          </a:lnRef>
          <a:fillRef idx="1">
            <a:schemeClr val="lt1"/>
          </a:fillRef>
          <a:effectRef idx="0">
            <a:schemeClr val="dk1"/>
          </a:effectRef>
          <a:fontRef idx="minor">
            <a:schemeClr val="dk1"/>
          </a:fontRef>
        </p:style>
        <p:txBody>
          <a:bodyPr>
            <a:noAutofit/>
          </a:bodyPr>
          <a:lstStyle/>
          <a:p>
            <a:r>
              <a:rPr lang="en-US" sz="3200" dirty="0" smtClean="0">
                <a:latin typeface="Aharoni" pitchFamily="2" charset="-79"/>
                <a:cs typeface="Aharoni" pitchFamily="2" charset="-79"/>
              </a:rPr>
              <a:t/>
            </a:r>
            <a:br>
              <a:rPr lang="en-US" sz="3200" dirty="0" smtClean="0">
                <a:latin typeface="Aharoni" pitchFamily="2" charset="-79"/>
                <a:cs typeface="Aharoni" pitchFamily="2" charset="-79"/>
              </a:rPr>
            </a:br>
            <a:r>
              <a:rPr lang="en-US" sz="3200" dirty="0" smtClean="0">
                <a:latin typeface="Aharoni" pitchFamily="2" charset="-79"/>
                <a:cs typeface="Aharoni" pitchFamily="2" charset="-79"/>
              </a:rPr>
              <a:t> </a:t>
            </a:r>
            <a:r>
              <a:rPr lang="en-US" sz="3200" b="1" dirty="0" smtClean="0">
                <a:latin typeface="Aharoni" pitchFamily="2" charset="-79"/>
                <a:cs typeface="Aharoni" pitchFamily="2" charset="-79"/>
              </a:rPr>
              <a:t>PUTUSAN MAHKAMAH KONSTITUSI RI</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NOMOR 037/PUU-IX/2011</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TANGGAL 19 SEPTEMBER 2011</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TENTANG</a:t>
            </a:r>
            <a:br>
              <a:rPr lang="en-US" sz="3200" b="1" dirty="0" smtClean="0">
                <a:latin typeface="Aharoni" pitchFamily="2" charset="-79"/>
                <a:cs typeface="Aharoni" pitchFamily="2" charset="-79"/>
              </a:rPr>
            </a:b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r>
              <a:rPr lang="en-US" sz="3200" dirty="0" smtClean="0">
                <a:latin typeface="Aharoni" pitchFamily="2" charset="-79"/>
                <a:cs typeface="Aharoni" pitchFamily="2" charset="-79"/>
              </a:rPr>
              <a:t> FRASA ”</a:t>
            </a:r>
            <a:r>
              <a:rPr lang="en-US" sz="3200" b="1" dirty="0" smtClean="0">
                <a:latin typeface="Aharoni" pitchFamily="2" charset="-79"/>
                <a:cs typeface="Aharoni" pitchFamily="2" charset="-79"/>
              </a:rPr>
              <a:t>BELUM DITETAPKAN” DALAM PASAL 155 AYAT (2) UNDANG-UNDANG NOMOR </a:t>
            </a:r>
            <a:r>
              <a:rPr lang="nl-NL" sz="3200" dirty="0" smtClean="0">
                <a:latin typeface="Aharoni" pitchFamily="2" charset="-79"/>
                <a:cs typeface="Aharoni" pitchFamily="2" charset="-79"/>
              </a:rPr>
              <a:t>13 TAHUN 2003 TENTANG KETENAGAKERJAAN </a:t>
            </a:r>
            <a:r>
              <a:rPr lang="en-US" sz="3200" b="1" dirty="0" smtClean="0">
                <a:latin typeface="Aharoni" pitchFamily="2" charset="-79"/>
                <a:cs typeface="Aharoni" pitchFamily="2" charset="-79"/>
              </a:rPr>
              <a:t/>
            </a:r>
            <a:br>
              <a:rPr lang="en-US" sz="3200" b="1" dirty="0" smtClean="0">
                <a:latin typeface="Aharoni" pitchFamily="2" charset="-79"/>
                <a:cs typeface="Aharoni" pitchFamily="2" charset="-79"/>
              </a:rPr>
            </a:br>
            <a:endParaRPr lang="en-US" sz="3200"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524000"/>
            <a:ext cx="8229600" cy="3733800"/>
          </a:xfrm>
        </p:spPr>
        <p:style>
          <a:lnRef idx="2">
            <a:schemeClr val="dk1"/>
          </a:lnRef>
          <a:fillRef idx="1">
            <a:schemeClr val="lt1"/>
          </a:fillRef>
          <a:effectRef idx="0">
            <a:schemeClr val="dk1"/>
          </a:effectRef>
          <a:fontRef idx="minor">
            <a:schemeClr val="dk1"/>
          </a:fontRef>
        </p:style>
        <p:txBody>
          <a:bodyPr>
            <a:noAutofit/>
          </a:bodyPr>
          <a:lstStyle/>
          <a:p>
            <a:pPr algn="just"/>
            <a:r>
              <a:rPr lang="en-US" dirty="0" smtClean="0">
                <a:latin typeface="Aharoni" pitchFamily="2" charset="-79"/>
                <a:cs typeface="Aharoni" pitchFamily="2" charset="-79"/>
              </a:rPr>
              <a:t>PUTUSAN MAHKAMAH KONSTITUSI INI TERKAIT DENGAN PERUBAHAN APLIKASI PADA KETENTUAN:</a:t>
            </a:r>
          </a:p>
          <a:p>
            <a:pPr lvl="1" algn="just"/>
            <a:r>
              <a:rPr lang="en-US" dirty="0" smtClean="0">
                <a:latin typeface="Aharoni" pitchFamily="2" charset="-79"/>
                <a:cs typeface="Aharoni" pitchFamily="2" charset="-79"/>
              </a:rPr>
              <a:t>PASAL 155 ANGKA (2) UNDANG – UNDANG NO. 13 TAHUN 2003 TENTANG KETENAGAKERJAAN.</a:t>
            </a:r>
            <a:endParaRPr lang="en-US" dirty="0">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717</TotalTime>
  <Words>2097</Words>
  <Application>Microsoft Office PowerPoint</Application>
  <PresentationFormat>On-screen Show (4:3)</PresentationFormat>
  <Paragraphs>68</Paragraphs>
  <Slides>52</Slides>
  <Notes>0</Notes>
  <HiddenSlides>0</HiddenSlides>
  <MMClips>0</MMClips>
  <ScaleCrop>false</ScaleCrop>
  <HeadingPairs>
    <vt:vector size="4" baseType="variant">
      <vt:variant>
        <vt:lpstr>Theme</vt:lpstr>
      </vt:variant>
      <vt:variant>
        <vt:i4>3</vt:i4>
      </vt:variant>
      <vt:variant>
        <vt:lpstr>Slide Titles</vt:lpstr>
      </vt:variant>
      <vt:variant>
        <vt:i4>52</vt:i4>
      </vt:variant>
    </vt:vector>
  </HeadingPairs>
  <TitlesOfParts>
    <vt:vector size="55" baseType="lpstr">
      <vt:lpstr>Urban</vt:lpstr>
      <vt:lpstr>Office Theme</vt:lpstr>
      <vt:lpstr>1_Urban</vt:lpstr>
      <vt:lpstr>HUKUM KETENAGAKERJAAN NASIONAL REPUBLIK INDONESIA PASCA JUDICIAL REVIEW MAHKAMAH KONSTITUSI RI</vt:lpstr>
      <vt:lpstr>  PUTUSAN MAHKAMAH KONSTITUSI RI NOMOR 012/PUUI/2003  TANGGAL 28 OKTOBER 2004 TENTANG PEMBATASAN BERSERIKAT, PEMBORONGAN PEKERJAAN, DAN PHK TANPA PPHI  </vt:lpstr>
      <vt:lpstr>Slide 3</vt:lpstr>
      <vt:lpstr>Slide 4</vt:lpstr>
      <vt:lpstr>Slide 5</vt:lpstr>
      <vt:lpstr>DALAM PUTUSAN TERSEBUT MAHKAMAH MENGEMUKAKAN 2 HAL, YAITU :</vt:lpstr>
      <vt:lpstr>Slide 7</vt:lpstr>
      <vt:lpstr>  PUTUSAN MAHKAMAH KONSTITUSI RI NOMOR 037/PUU-IX/2011 TANGGAL 19 SEPTEMBER 2011  TENTANG   FRASA ”BELUM DITETAPKAN” DALAM PASAL 155 AYAT (2) UNDANG-UNDANG NOMOR 13 TAHUN 2003 TENTANG KETENAGAKERJAAN  </vt:lpstr>
      <vt:lpstr>Slide 9</vt:lpstr>
      <vt:lpstr>Slide 10</vt:lpstr>
      <vt:lpstr>DALAM PUTUSAN TERSEBUT MAHKAMAH MENGEMUKAKAN :</vt:lpstr>
      <vt:lpstr>Slide 12</vt:lpstr>
      <vt:lpstr>  PUTUSAN MAHKAMAH KONSTITUSI RI NOMOR 027/PUU-IX/2011 TANGGAL 05 JANUARI 2012  TENTANG   FRASA “…PERJANJIAN KERJA WAKTU TERTENTU” DALAM PASAL 65 AYAT (7) DAN FRASA “…PERJANJIAN KERJA UNTUK WAKTU TERTENTU” DALAM PASAL 66 AYAT (2) HURUF (b) UNDANG-UNDANG NOMOR 13 TAHUN 2003 TENTANG KETENAGAKERJAAN  </vt:lpstr>
      <vt:lpstr>Slide 14</vt:lpstr>
      <vt:lpstr>Slide 15</vt:lpstr>
      <vt:lpstr>DALAM PUTUSAN TERSEBUT MAHKAMAH MENGEMUKAKAN :</vt:lpstr>
      <vt:lpstr>Slide 17</vt:lpstr>
      <vt:lpstr>  PUTUSAN MAHKAMAH KONSTITUSI RI NOMOR 019/PUU-IX/2011 TANGGAL 13 JUNI 2012  TENTANG   PEMAKNAAN PERUSAHAAN TUTUP DALAM  PASAL 164 AYAT (3) UNDANG-UNDANG NOMOR 13 TAHUN 2003TENTANG KETENAGAKERJAAN  </vt:lpstr>
      <vt:lpstr>Slide 19</vt:lpstr>
      <vt:lpstr>Slide 20</vt:lpstr>
      <vt:lpstr>DALAM PUTUSAN TERSEBUT MAHKAMAH MENGEMUKAKAN :</vt:lpstr>
      <vt:lpstr>Slide 22</vt:lpstr>
      <vt:lpstr>  PUTUSAN MAHKAMAH KONSTITUSI RI NOMOR 058/PUU-IX/2011 TANGGAL 09 JULI 2012  TENTANG   PASAL 169 AYAT (1) HURUF (c) UNDANG-UNDANG NOMOR 13 TAHUN 2003 TENTANG KETENAGAKERJAAN  </vt:lpstr>
      <vt:lpstr>Slide 24</vt:lpstr>
      <vt:lpstr>Slide 25</vt:lpstr>
      <vt:lpstr>DALAM PUTUSAN TERSEBUT MAHKAMAH MENGEMUKAKAN :</vt:lpstr>
      <vt:lpstr>Slide 27</vt:lpstr>
      <vt:lpstr>  PUTUSAN MAHKAMAH KONSTITUSI RI NOMOR 100/PUU-X/2012 TANGGAL 19 SEPTEMBER 2013  TENTANG  PASAL 96 UNDANG-UNDANG NOMOR 13 TAHUN 2003 TENTANG KETENAGAKERJAAN</vt:lpstr>
      <vt:lpstr>Slide 29</vt:lpstr>
      <vt:lpstr>Slide 30</vt:lpstr>
      <vt:lpstr>DALAM PUTUSAN TERSEBUT MAHKAMAH MENGEMUKAKAN :</vt:lpstr>
      <vt:lpstr>  PUTUSAN MAHKAMAH KONSTITUSI RI NOMOR 67/PUU-XI/2013 TANGGAL 30 JANUARI 2014  TENTANG  PASAL 95 ANGKA (4) UNDANG-UNDANG NOMOR 13 TAHUN 2003 TENTANG KETENAGAKERJAAN</vt:lpstr>
      <vt:lpstr>Slide 33</vt:lpstr>
      <vt:lpstr>Slide 34</vt:lpstr>
      <vt:lpstr>DALAM PUTUSAN TERSEBUT MAHKAMAH MENGEMUKAKAN :</vt:lpstr>
      <vt:lpstr>Slide 36</vt:lpstr>
      <vt:lpstr>PUTUSAN MAHKAMAH KONSTITUSI RI NOMOR 72/PUU-XIII/2015 TANGGAL 22 MARET 2016  TENTANG  FRASA “TETAPI TIDAK WAJIB MEMBAYAR PEMENUHAN KETENTUAN UPAH MINIMUM YANG BERLAKU PADA WAKTU DIBERIKAN PENANGGUHAN” DALAM  PENJELASAN PASAL 90 ANGKA (2) UU NO. 13 TAHUN 2003</vt:lpstr>
      <vt:lpstr>Slide 38</vt:lpstr>
      <vt:lpstr>Slide 39</vt:lpstr>
      <vt:lpstr>DALAM PUTUSAN TERSEBUT MAHKAMAH MENGEMUKAKAN :</vt:lpstr>
      <vt:lpstr>PUTUSAN MAHKAMAH KONSTITUSI RI NOMOR 114/PUU-XIII/2015 TANGGAL 29 SEPTEMBER 2016  TENTANG  FRASA KALIMAT “PASAL 159” DALAM PASAL 82 UNDANG-UNDANG NO. 2 TAHUN 2004 TENTANG PENYELESAIAN PERSELISIHAN HUBUNGAN INDUSTRIAL</vt:lpstr>
      <vt:lpstr>Slide 42</vt:lpstr>
      <vt:lpstr>Slide 43</vt:lpstr>
      <vt:lpstr>DALAM PUTUSAN TERSEBUT MAHKAMAH MENGEMUKAKAN :</vt:lpstr>
      <vt:lpstr>Slide 45</vt:lpstr>
      <vt:lpstr>PUTUSAN MAHKAMAH KONSTITUSI RI NOMOR 20/PUU-XIII/2015 TANGGAL 30 NOVEMBER 2015  TENTANG  PENEGASAN PASAL 81 UNDANG-UNDANG NO. 2 TAHUN 2004 TENTANG PENYELESAIAN PERSELISIHAN HUBUNGAN INDUSTRIAL DALAM MEKANISME PENYELESAIAN PERSELISIHAN HUBUNGAN INDUSTRIAL SEBAGAIMANA DIMAKSUD DALAM PASAL 151 ANGKA (3) UU NO. 13 TAHUN 2003</vt:lpstr>
      <vt:lpstr>Slide 47</vt:lpstr>
      <vt:lpstr>Slide 48</vt:lpstr>
      <vt:lpstr>TERKAIT PERSYARATAN FORMIL BERUPA PENETAPAN LEMBAGA PENYELESAIAN PERSELISIHAN HUBUNGAN INDUSTRIAL SEBAGAIMANA DIMAKSUD DALAM KETENTUAN PASAL 151 ANGKA (3) UU NO. 13 TAHUN 2003 </vt:lpstr>
      <vt:lpstr>PENETAPAN PHK DARI LEMBAGA PENYELESAIAN PERSELISIHAN HI</vt:lpstr>
      <vt:lpstr>PERTIMBANGAN NO. 8 DAN 9 HAKIM MK DLM PUTUSAN MAHKAMAH KONSTITUSI NOMOR : 20/PUU-XIII/2015 TANGGAL 30 NOVEMBER 2015.</vt:lpstr>
      <vt:lpstr>SEKIAN DAN 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HUKUM KETENAGAKERJAAN NASIONAL PASCA JUDICIAL REVIEW MAHKAMAH KONSTITUSI RI</dc:title>
  <dc:creator>LENOVO</dc:creator>
  <cp:lastModifiedBy>Dr K S Fong</cp:lastModifiedBy>
  <cp:revision>118</cp:revision>
  <dcterms:created xsi:type="dcterms:W3CDTF">2016-11-06T10:50:08Z</dcterms:created>
  <dcterms:modified xsi:type="dcterms:W3CDTF">2018-08-06T02:42:47Z</dcterms:modified>
</cp:coreProperties>
</file>