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0" r:id="rId3"/>
    <p:sldId id="257" r:id="rId4"/>
    <p:sldId id="258" r:id="rId5"/>
    <p:sldId id="259" r:id="rId6"/>
    <p:sldId id="260" r:id="rId7"/>
    <p:sldId id="261" r:id="rId8"/>
    <p:sldId id="262" r:id="rId9"/>
    <p:sldId id="267" r:id="rId10"/>
    <p:sldId id="263" r:id="rId11"/>
    <p:sldId id="264" r:id="rId12"/>
    <p:sldId id="265" r:id="rId13"/>
    <p:sldId id="268" r:id="rId14"/>
    <p:sldId id="269" r:id="rId15"/>
    <p:sldId id="270" r:id="rId16"/>
    <p:sldId id="271" r:id="rId17"/>
    <p:sldId id="272" r:id="rId18"/>
    <p:sldId id="274" r:id="rId19"/>
    <p:sldId id="276" r:id="rId20"/>
    <p:sldId id="277" r:id="rId21"/>
    <p:sldId id="286" r:id="rId22"/>
    <p:sldId id="278" r:id="rId23"/>
    <p:sldId id="279" r:id="rId24"/>
    <p:sldId id="280" r:id="rId25"/>
    <p:sldId id="281" r:id="rId26"/>
    <p:sldId id="282" r:id="rId27"/>
    <p:sldId id="283" r:id="rId28"/>
    <p:sldId id="284" r:id="rId29"/>
    <p:sldId id="285" r:id="rId30"/>
    <p:sldId id="287" r:id="rId31"/>
    <p:sldId id="288" r:id="rId32"/>
    <p:sldId id="290" r:id="rId33"/>
    <p:sldId id="292" r:id="rId34"/>
    <p:sldId id="293" r:id="rId35"/>
    <p:sldId id="294" r:id="rId36"/>
    <p:sldId id="295" r:id="rId37"/>
    <p:sldId id="296" r:id="rId38"/>
    <p:sldId id="297" r:id="rId39"/>
    <p:sldId id="298" r:id="rId40"/>
    <p:sldId id="299" r:id="rId41"/>
    <p:sldId id="300" r:id="rId42"/>
    <p:sldId id="302" r:id="rId43"/>
    <p:sldId id="303" r:id="rId44"/>
    <p:sldId id="304" r:id="rId45"/>
    <p:sldId id="306" r:id="rId46"/>
    <p:sldId id="309" r:id="rId47"/>
    <p:sldId id="310" r:id="rId48"/>
    <p:sldId id="311" r:id="rId49"/>
    <p:sldId id="312" r:id="rId50"/>
    <p:sldId id="313" r:id="rId51"/>
    <p:sldId id="314" r:id="rId52"/>
    <p:sldId id="315" r:id="rId53"/>
    <p:sldId id="316" r:id="rId54"/>
    <p:sldId id="317" r:id="rId55"/>
    <p:sldId id="318"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8" autoAdjust="0"/>
    <p:restoredTop sz="94574" autoAdjust="0"/>
  </p:normalViewPr>
  <p:slideViewPr>
    <p:cSldViewPr>
      <p:cViewPr varScale="1">
        <p:scale>
          <a:sx n="51" d="100"/>
          <a:sy n="51" d="100"/>
        </p:scale>
        <p:origin x="-1085" y="-72"/>
      </p:cViewPr>
      <p:guideLst>
        <p:guide orient="horz" pos="2160"/>
        <p:guide pos="2880"/>
      </p:guideLst>
    </p:cSldViewPr>
  </p:slideViewPr>
  <p:outlineViewPr>
    <p:cViewPr>
      <p:scale>
        <a:sx n="33" d="100"/>
        <a:sy n="33" d="100"/>
      </p:scale>
      <p:origin x="53" y="238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DDB6277B-9018-4843-AFB7-0DD126B20B3F}"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DB6277B-9018-4843-AFB7-0DD126B20B3F}"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DB6277B-9018-4843-AFB7-0DD126B20B3F}"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DB6277B-9018-4843-AFB7-0DD126B20B3F}"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6277B-9018-4843-AFB7-0DD126B20B3F}"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DDB6277B-9018-4843-AFB7-0DD126B20B3F}" type="datetimeFigureOut">
              <a:rPr lang="en-SG" smtClean="0"/>
              <a:pPr/>
              <a:t>6/8/2018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DDB6277B-9018-4843-AFB7-0DD126B20B3F}" type="datetimeFigureOut">
              <a:rPr lang="en-SG" smtClean="0"/>
              <a:pPr/>
              <a:t>6/8/2018</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DDB6277B-9018-4843-AFB7-0DD126B20B3F}" type="datetimeFigureOut">
              <a:rPr lang="en-SG" smtClean="0"/>
              <a:pPr/>
              <a:t>6/8/2018</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6277B-9018-4843-AFB7-0DD126B20B3F}" type="datetimeFigureOut">
              <a:rPr lang="en-SG" smtClean="0"/>
              <a:pPr/>
              <a:t>6/8/2018</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6277B-9018-4843-AFB7-0DD126B20B3F}" type="datetimeFigureOut">
              <a:rPr lang="en-SG" smtClean="0"/>
              <a:pPr/>
              <a:t>6/8/2018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6277B-9018-4843-AFB7-0DD126B20B3F}" type="datetimeFigureOut">
              <a:rPr lang="en-SG" smtClean="0"/>
              <a:pPr/>
              <a:t>6/8/2018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EC653CC-D2D3-467E-824A-5F543A2A44A3}"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6277B-9018-4843-AFB7-0DD126B20B3F}" type="datetimeFigureOut">
              <a:rPr lang="en-SG" smtClean="0"/>
              <a:pPr/>
              <a:t>6/8/2018</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653CC-D2D3-467E-824A-5F543A2A44A3}"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Dr%20SK%20Fong\Documents\BAHAN%20AJAR%20BINJAI%2022%20MARET%202016\Yuk%20Pahami%20PP%20Pengupahan%20No.%20782015.mp4"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2619723"/>
          </a:xfrm>
        </p:spPr>
        <p:style>
          <a:lnRef idx="0">
            <a:schemeClr val="accent1"/>
          </a:lnRef>
          <a:fillRef idx="3">
            <a:schemeClr val="accent1"/>
          </a:fillRef>
          <a:effectRef idx="3">
            <a:schemeClr val="accent1"/>
          </a:effectRef>
          <a:fontRef idx="minor">
            <a:schemeClr val="lt1"/>
          </a:fontRef>
        </p:style>
        <p:txBody>
          <a:bodyPr>
            <a:noAutofit/>
          </a:bodyPr>
          <a:lstStyle/>
          <a:p>
            <a:r>
              <a:rPr lang="en-US" sz="5400" b="1" dirty="0" smtClean="0"/>
              <a:t>PERATURAN PEMERINTAH </a:t>
            </a:r>
            <a:br>
              <a:rPr lang="en-US" sz="5400" b="1" dirty="0" smtClean="0"/>
            </a:br>
            <a:r>
              <a:rPr lang="en-US" sz="5400" b="1" dirty="0" smtClean="0"/>
              <a:t>NO. 78 TAHUN 2015 </a:t>
            </a:r>
            <a:br>
              <a:rPr lang="en-US" sz="5400" b="1" dirty="0" smtClean="0"/>
            </a:br>
            <a:r>
              <a:rPr lang="en-US" sz="5400" b="1" dirty="0" smtClean="0"/>
              <a:t>TENTANG PENGUPAHAN</a:t>
            </a:r>
            <a:endParaRPr lang="en-SG" sz="5400" b="1" dirty="0"/>
          </a:p>
        </p:txBody>
      </p:sp>
      <p:sp>
        <p:nvSpPr>
          <p:cNvPr id="3" name="Subtitle 2"/>
          <p:cNvSpPr>
            <a:spLocks noGrp="1"/>
          </p:cNvSpPr>
          <p:nvPr>
            <p:ph type="subTitle" idx="1"/>
          </p:nvPr>
        </p:nvSpPr>
        <p:spPr>
          <a:xfrm>
            <a:off x="1411560" y="4365104"/>
            <a:ext cx="6400800" cy="1800200"/>
          </a:xfrm>
        </p:spPr>
        <p:style>
          <a:lnRef idx="1">
            <a:schemeClr val="accent1"/>
          </a:lnRef>
          <a:fillRef idx="2">
            <a:schemeClr val="accent1"/>
          </a:fillRef>
          <a:effectRef idx="1">
            <a:schemeClr val="accent1"/>
          </a:effectRef>
          <a:fontRef idx="minor">
            <a:schemeClr val="dk1"/>
          </a:fontRef>
        </p:style>
        <p:txBody>
          <a:bodyPr>
            <a:noAutofit/>
          </a:bodyPr>
          <a:lstStyle/>
          <a:p>
            <a:r>
              <a:rPr lang="en-US" sz="2000" b="1" dirty="0" smtClean="0">
                <a:solidFill>
                  <a:schemeClr val="tx1"/>
                </a:solidFill>
              </a:rPr>
              <a:t>OLEH :</a:t>
            </a:r>
          </a:p>
          <a:p>
            <a:r>
              <a:rPr lang="en-US" sz="2000" b="1" dirty="0" smtClean="0">
                <a:solidFill>
                  <a:schemeClr val="tx1"/>
                </a:solidFill>
              </a:rPr>
              <a:t>RIRIN BIDASARI, SH, </a:t>
            </a:r>
            <a:r>
              <a:rPr lang="en-US" sz="2000" b="1" dirty="0" err="1" smtClean="0">
                <a:solidFill>
                  <a:schemeClr val="tx1"/>
                </a:solidFill>
              </a:rPr>
              <a:t>M.Hum</a:t>
            </a:r>
            <a:endParaRPr lang="en-US" sz="2000" b="1" dirty="0" smtClean="0">
              <a:solidFill>
                <a:schemeClr val="tx1"/>
              </a:solidFill>
            </a:endParaRPr>
          </a:p>
          <a:p>
            <a:r>
              <a:rPr lang="en-US" sz="2000" b="1" dirty="0" smtClean="0">
                <a:solidFill>
                  <a:schemeClr val="tx1"/>
                </a:solidFill>
              </a:rPr>
              <a:t>(KASI PENGUPAHAN DAN JAMSOS DISNAKERTRANS PROVINSI SUMATERA UTARA)</a:t>
            </a:r>
          </a:p>
          <a:p>
            <a:r>
              <a:rPr lang="en-US" sz="2000" b="1" dirty="0" smtClean="0">
                <a:solidFill>
                  <a:schemeClr val="tx1"/>
                </a:solidFill>
              </a:rPr>
              <a:t>HP : 0813 6278 4429</a:t>
            </a:r>
            <a:endParaRPr lang="en-SG" sz="2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715200" cy="1143000"/>
          </a:xfrm>
        </p:spPr>
        <p:style>
          <a:lnRef idx="0">
            <a:schemeClr val="accent1"/>
          </a:lnRef>
          <a:fillRef idx="3">
            <a:schemeClr val="accent1"/>
          </a:fillRef>
          <a:effectRef idx="3">
            <a:schemeClr val="accent1"/>
          </a:effectRef>
          <a:fontRef idx="minor">
            <a:schemeClr val="lt1"/>
          </a:fontRef>
        </p:style>
        <p:txBody>
          <a:bodyPr/>
          <a:lstStyle/>
          <a:p>
            <a:r>
              <a:rPr lang="en-US" b="1" dirty="0" smtClean="0"/>
              <a:t>PEMBAGIAN KOMPONEN UPAH</a:t>
            </a:r>
            <a:endParaRPr lang="en-SG" b="1" dirty="0"/>
          </a:p>
        </p:txBody>
      </p:sp>
      <p:sp>
        <p:nvSpPr>
          <p:cNvPr id="5" name="TextBox 4"/>
          <p:cNvSpPr txBox="1"/>
          <p:nvPr/>
        </p:nvSpPr>
        <p:spPr>
          <a:xfrm>
            <a:off x="1547664" y="1448777"/>
            <a:ext cx="7128792" cy="190821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en-US" sz="2800" b="1" u="sng" dirty="0" smtClean="0"/>
              <a:t>UPAH POKOK :</a:t>
            </a:r>
          </a:p>
          <a:p>
            <a:pPr algn="just">
              <a:buFont typeface="Wingdings" pitchFamily="2" charset="2"/>
              <a:buChar char="Ø"/>
            </a:pPr>
            <a:r>
              <a:rPr lang="en-US" b="1" dirty="0" smtClean="0"/>
              <a:t> DITETAPKAN BERDASARKAN </a:t>
            </a:r>
            <a:r>
              <a:rPr lang="en-US" b="1" dirty="0" smtClean="0">
                <a:sym typeface="Wingdings" pitchFamily="2" charset="2"/>
              </a:rPr>
              <a:t> KESEPAKATAN</a:t>
            </a:r>
            <a:endParaRPr lang="en-US" b="1" dirty="0" smtClean="0"/>
          </a:p>
          <a:p>
            <a:pPr algn="just">
              <a:buFont typeface="Wingdings" pitchFamily="2" charset="2"/>
              <a:buChar char="Ø"/>
            </a:pPr>
            <a:r>
              <a:rPr lang="en-US" b="1" dirty="0" smtClean="0"/>
              <a:t>AMBANG BATAS NILAI TERENDAH </a:t>
            </a:r>
            <a:r>
              <a:rPr lang="en-US" b="1" dirty="0" smtClean="0">
                <a:sym typeface="Wingdings" pitchFamily="2" charset="2"/>
              </a:rPr>
              <a:t> KETENTUN UPAH MINIMUM</a:t>
            </a:r>
          </a:p>
          <a:p>
            <a:pPr algn="just">
              <a:buFont typeface="Wingdings" pitchFamily="2" charset="2"/>
              <a:buChar char="Ø"/>
            </a:pPr>
            <a:r>
              <a:rPr lang="en-US" b="1" dirty="0" smtClean="0">
                <a:sym typeface="Wingdings" pitchFamily="2" charset="2"/>
              </a:rPr>
              <a:t>DALAM HAL PEKERJAAN DIDASARKAN PADA SATUAN WAKTU  WAJIB BERPEDOMAN PADA KETENTUAN STRUKTUR DAN SKALA UPAH YANG BERLAKU DI PERUSAHAAN.</a:t>
            </a:r>
            <a:endParaRPr lang="en-SG" b="1" dirty="0"/>
          </a:p>
        </p:txBody>
      </p:sp>
      <p:sp>
        <p:nvSpPr>
          <p:cNvPr id="6" name="TextBox 5"/>
          <p:cNvSpPr txBox="1"/>
          <p:nvPr/>
        </p:nvSpPr>
        <p:spPr>
          <a:xfrm>
            <a:off x="1547664" y="3575918"/>
            <a:ext cx="7128792" cy="1077218"/>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en-US" sz="2800" b="1" u="sng" dirty="0" smtClean="0"/>
              <a:t>UPAH POKOK + TUNJANGAN TETAP :</a:t>
            </a:r>
          </a:p>
          <a:p>
            <a:pPr algn="just">
              <a:buFont typeface="Wingdings" pitchFamily="2" charset="2"/>
              <a:buChar char="Ø"/>
            </a:pPr>
            <a:r>
              <a:rPr lang="en-US" b="1" dirty="0" smtClean="0"/>
              <a:t> UPAH POKOK </a:t>
            </a:r>
            <a:r>
              <a:rPr lang="en-US" b="1" dirty="0" smtClean="0">
                <a:sym typeface="Wingdings" pitchFamily="2" charset="2"/>
              </a:rPr>
              <a:t> MINIMAL 75 % DARI UP + TP</a:t>
            </a:r>
          </a:p>
          <a:p>
            <a:pPr algn="just">
              <a:buFont typeface="Wingdings" pitchFamily="2" charset="2"/>
              <a:buChar char="Ø"/>
            </a:pPr>
            <a:r>
              <a:rPr lang="en-US" b="1" dirty="0" smtClean="0">
                <a:sym typeface="Wingdings" pitchFamily="2" charset="2"/>
              </a:rPr>
              <a:t>TUNJANGAN TETAP  MAKSIMAL 25 % DARI UP + TP</a:t>
            </a:r>
            <a:endParaRPr lang="en-SG" b="1" dirty="0"/>
          </a:p>
        </p:txBody>
      </p:sp>
      <p:sp>
        <p:nvSpPr>
          <p:cNvPr id="7" name="TextBox 6"/>
          <p:cNvSpPr txBox="1"/>
          <p:nvPr/>
        </p:nvSpPr>
        <p:spPr>
          <a:xfrm>
            <a:off x="1547664" y="4869160"/>
            <a:ext cx="7128792" cy="181588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en-US" sz="2400" b="1" u="sng" dirty="0" smtClean="0"/>
              <a:t>UPAH POKOK + TUNJANGAN TETAP + TUNJANGAN TIDAK TETAP :</a:t>
            </a:r>
          </a:p>
          <a:p>
            <a:pPr algn="just">
              <a:buFont typeface="Wingdings" pitchFamily="2" charset="2"/>
              <a:buChar char="Ø"/>
            </a:pPr>
            <a:r>
              <a:rPr lang="en-US" sz="1600" b="1" dirty="0" smtClean="0"/>
              <a:t> UPAH POKOK </a:t>
            </a:r>
            <a:r>
              <a:rPr lang="en-US" sz="1600" b="1" dirty="0" smtClean="0">
                <a:sym typeface="Wingdings" pitchFamily="2" charset="2"/>
              </a:rPr>
              <a:t> MINIMAL 75 % DARI UP + TP</a:t>
            </a:r>
          </a:p>
          <a:p>
            <a:pPr algn="just">
              <a:buFont typeface="Wingdings" pitchFamily="2" charset="2"/>
              <a:buChar char="Ø"/>
            </a:pPr>
            <a:r>
              <a:rPr lang="en-US" sz="1600" b="1" dirty="0" smtClean="0">
                <a:sym typeface="Wingdings" pitchFamily="2" charset="2"/>
              </a:rPr>
              <a:t>TUNJANGAN TETAP  MAKSIMAL 25 % DARI UP + TP</a:t>
            </a:r>
          </a:p>
          <a:p>
            <a:pPr algn="just">
              <a:buFont typeface="Wingdings" pitchFamily="2" charset="2"/>
              <a:buChar char="Ø"/>
            </a:pPr>
            <a:r>
              <a:rPr lang="en-US" sz="1600" b="1" dirty="0" smtClean="0">
                <a:sym typeface="Wingdings" pitchFamily="2" charset="2"/>
              </a:rPr>
              <a:t>TUNJANGAN TIDAK TETAP  NILAINYA DISESUAIKAN DENGAN PERSYARATAN YANG DIPENUHI UNTUK DITERIMANYA TTT.</a:t>
            </a:r>
            <a:endParaRPr lang="en-SG" sz="1600" b="1" dirty="0"/>
          </a:p>
        </p:txBody>
      </p:sp>
      <p:cxnSp>
        <p:nvCxnSpPr>
          <p:cNvPr id="11" name="Elbow Connector 10"/>
          <p:cNvCxnSpPr>
            <a:stCxn id="2" idx="1"/>
            <a:endCxn id="5" idx="1"/>
          </p:cNvCxnSpPr>
          <p:nvPr/>
        </p:nvCxnSpPr>
        <p:spPr>
          <a:xfrm rot="10800000" flipH="1" flipV="1">
            <a:off x="971600" y="688131"/>
            <a:ext cx="576064" cy="1714753"/>
          </a:xfrm>
          <a:prstGeom prst="bentConnector3">
            <a:avLst>
              <a:gd name="adj1" fmla="val -79366"/>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2" idx="1"/>
            <a:endCxn id="6" idx="1"/>
          </p:cNvCxnSpPr>
          <p:nvPr/>
        </p:nvCxnSpPr>
        <p:spPr>
          <a:xfrm rot="10800000" flipH="1" flipV="1">
            <a:off x="971600" y="688131"/>
            <a:ext cx="576064" cy="3426395"/>
          </a:xfrm>
          <a:prstGeom prst="bentConnector3">
            <a:avLst>
              <a:gd name="adj1" fmla="val -79366"/>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2" idx="1"/>
            <a:endCxn id="7" idx="1"/>
          </p:cNvCxnSpPr>
          <p:nvPr/>
        </p:nvCxnSpPr>
        <p:spPr>
          <a:xfrm rot="10800000" flipH="1" flipV="1">
            <a:off x="971600" y="688131"/>
            <a:ext cx="576064" cy="5088969"/>
          </a:xfrm>
          <a:prstGeom prst="bentConnector3">
            <a:avLst>
              <a:gd name="adj1" fmla="val -79366"/>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rved Right Arrow 7"/>
          <p:cNvSpPr/>
          <p:nvPr/>
        </p:nvSpPr>
        <p:spPr>
          <a:xfrm>
            <a:off x="899592" y="3429000"/>
            <a:ext cx="1080120" cy="1296144"/>
          </a:xfrm>
          <a:prstGeom prst="curved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SG">
              <a:solidFill>
                <a:schemeClr val="tx1"/>
              </a:solidFill>
            </a:endParaRPr>
          </a:p>
        </p:txBody>
      </p:sp>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6000" b="1" dirty="0" smtClean="0"/>
              <a:t>TUNJANGAN TETAP</a:t>
            </a:r>
            <a:endParaRPr lang="en-SG" sz="6000" b="1" dirty="0"/>
          </a:p>
        </p:txBody>
      </p:sp>
      <p:sp>
        <p:nvSpPr>
          <p:cNvPr id="4" name="TextBox 3"/>
          <p:cNvSpPr txBox="1"/>
          <p:nvPr/>
        </p:nvSpPr>
        <p:spPr>
          <a:xfrm>
            <a:off x="1547664" y="1664801"/>
            <a:ext cx="7128792"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r>
              <a:rPr lang="en-SG" sz="2800" b="1" u="sng" dirty="0" smtClean="0"/>
              <a:t>“TUNJANGAN TETAP” ADALAH :</a:t>
            </a:r>
          </a:p>
          <a:p>
            <a:pPr algn="just">
              <a:buFont typeface="Wingdings" pitchFamily="2" charset="2"/>
              <a:buChar char="v"/>
            </a:pPr>
            <a:r>
              <a:rPr lang="en-SG" sz="2000" b="1" dirty="0" smtClean="0"/>
              <a:t>PEMBAYARAN KEPADA PEKERJA/BURUH </a:t>
            </a:r>
          </a:p>
          <a:p>
            <a:pPr algn="just">
              <a:buFont typeface="Wingdings" pitchFamily="2" charset="2"/>
              <a:buChar char="v"/>
            </a:pPr>
            <a:r>
              <a:rPr lang="en-SG" sz="2000" b="1" dirty="0" smtClean="0"/>
              <a:t>YANG DILAKUKAN </a:t>
            </a:r>
            <a:r>
              <a:rPr lang="en-SG" sz="2000" b="1" i="1" u="sng" dirty="0" smtClean="0"/>
              <a:t>SECARA TERATUR </a:t>
            </a:r>
            <a:r>
              <a:rPr lang="en-SG" sz="2000" b="1" dirty="0" smtClean="0"/>
              <a:t>DAN </a:t>
            </a:r>
            <a:r>
              <a:rPr lang="en-SG" sz="2000" b="1" i="1" u="sng" dirty="0" smtClean="0"/>
              <a:t>TIDAK DIKAITKAN </a:t>
            </a:r>
          </a:p>
          <a:p>
            <a:pPr algn="just"/>
            <a:r>
              <a:rPr lang="en-SG" sz="2000" b="1" i="1" dirty="0" smtClean="0"/>
              <a:t>     </a:t>
            </a:r>
            <a:r>
              <a:rPr lang="en-SG" sz="2000" b="1" i="1" u="sng" dirty="0" smtClean="0"/>
              <a:t>DENGAN :</a:t>
            </a:r>
          </a:p>
          <a:p>
            <a:pPr lvl="1" algn="just">
              <a:buFont typeface="Wingdings" pitchFamily="2" charset="2"/>
              <a:buChar char="ü"/>
            </a:pPr>
            <a:r>
              <a:rPr lang="en-SG" sz="2000" b="1" u="sng" dirty="0" smtClean="0"/>
              <a:t>KEHADIRAN</a:t>
            </a:r>
            <a:r>
              <a:rPr lang="en-SG" sz="2000" b="1" dirty="0" smtClean="0"/>
              <a:t> PEKERJA/BURUH, ATAU :</a:t>
            </a:r>
          </a:p>
          <a:p>
            <a:pPr lvl="1" algn="just">
              <a:buFont typeface="Wingdings" pitchFamily="2" charset="2"/>
              <a:buChar char="ü"/>
            </a:pPr>
            <a:r>
              <a:rPr lang="en-SG" sz="2000" b="1" dirty="0" smtClean="0"/>
              <a:t>PENCAPAIAN </a:t>
            </a:r>
            <a:r>
              <a:rPr lang="en-SG" sz="2000" b="1" u="sng" dirty="0" smtClean="0"/>
              <a:t>PRESTASI</a:t>
            </a:r>
            <a:r>
              <a:rPr lang="en-SG" sz="2000" b="1" dirty="0" smtClean="0"/>
              <a:t> KERJA TERTENTU. </a:t>
            </a:r>
            <a:endParaRPr lang="en-SG" sz="2000" b="1" dirty="0"/>
          </a:p>
        </p:txBody>
      </p:sp>
      <p:sp>
        <p:nvSpPr>
          <p:cNvPr id="5" name="TextBox 4"/>
          <p:cNvSpPr txBox="1"/>
          <p:nvPr/>
        </p:nvSpPr>
        <p:spPr>
          <a:xfrm>
            <a:off x="2123728" y="4005064"/>
            <a:ext cx="6552728" cy="2585323"/>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en-US" b="1" u="sng" dirty="0" smtClean="0"/>
              <a:t>CONTOH PEMBAGIAN KOMPONEN UPAH :</a:t>
            </a:r>
          </a:p>
          <a:p>
            <a:pPr algn="just"/>
            <a:r>
              <a:rPr lang="en-SG" b="1" dirty="0" err="1" smtClean="0"/>
              <a:t>Seorang</a:t>
            </a:r>
            <a:r>
              <a:rPr lang="en-SG" b="1" dirty="0" smtClean="0"/>
              <a:t> </a:t>
            </a:r>
            <a:r>
              <a:rPr lang="en-SG" b="1" dirty="0" err="1" smtClean="0"/>
              <a:t>pekerja</a:t>
            </a:r>
            <a:r>
              <a:rPr lang="en-SG" b="1" dirty="0" smtClean="0"/>
              <a:t> </a:t>
            </a:r>
            <a:r>
              <a:rPr lang="en-SG" b="1" dirty="0" err="1" smtClean="0"/>
              <a:t>menerima</a:t>
            </a:r>
            <a:r>
              <a:rPr lang="en-SG" b="1" dirty="0" smtClean="0"/>
              <a:t> </a:t>
            </a:r>
            <a:r>
              <a:rPr lang="en-SG" b="1" u="sng" dirty="0" err="1" smtClean="0"/>
              <a:t>Upah</a:t>
            </a:r>
            <a:r>
              <a:rPr lang="en-SG" b="1" u="sng" dirty="0" smtClean="0"/>
              <a:t> </a:t>
            </a:r>
            <a:r>
              <a:rPr lang="en-SG" b="1" u="sng" dirty="0" err="1" smtClean="0"/>
              <a:t>sebesar</a:t>
            </a:r>
            <a:r>
              <a:rPr lang="en-SG" b="1" u="sng" dirty="0" smtClean="0"/>
              <a:t> Rp3.000.000,00</a:t>
            </a:r>
            <a:r>
              <a:rPr lang="en-SG" b="1" dirty="0" smtClean="0"/>
              <a:t> (</a:t>
            </a:r>
            <a:r>
              <a:rPr lang="en-SG" b="1" dirty="0" err="1" smtClean="0"/>
              <a:t>tiga</a:t>
            </a:r>
            <a:r>
              <a:rPr lang="en-SG" b="1" dirty="0" smtClean="0"/>
              <a:t> </a:t>
            </a:r>
            <a:r>
              <a:rPr lang="en-SG" b="1" dirty="0" err="1" smtClean="0"/>
              <a:t>juta</a:t>
            </a:r>
            <a:r>
              <a:rPr lang="en-SG" b="1" dirty="0" smtClean="0"/>
              <a:t> rupiah) </a:t>
            </a:r>
            <a:r>
              <a:rPr lang="en-SG" b="1" dirty="0" err="1" smtClean="0"/>
              <a:t>dengan</a:t>
            </a:r>
            <a:r>
              <a:rPr lang="en-SG" b="1" dirty="0" smtClean="0"/>
              <a:t> </a:t>
            </a:r>
            <a:r>
              <a:rPr lang="en-SG" b="1" dirty="0" err="1" smtClean="0"/>
              <a:t>komponen</a:t>
            </a:r>
            <a:r>
              <a:rPr lang="en-SG" b="1" dirty="0" smtClean="0"/>
              <a:t> </a:t>
            </a:r>
            <a:r>
              <a:rPr lang="en-SG" b="1" i="1" u="sng" dirty="0" err="1" smtClean="0"/>
              <a:t>Upah</a:t>
            </a:r>
            <a:r>
              <a:rPr lang="en-SG" b="1" i="1" u="sng" dirty="0" smtClean="0"/>
              <a:t> </a:t>
            </a:r>
            <a:r>
              <a:rPr lang="en-SG" b="1" i="1" u="sng" dirty="0" err="1" smtClean="0"/>
              <a:t>pokok</a:t>
            </a:r>
            <a:r>
              <a:rPr lang="en-SG" b="1" i="1" u="sng" dirty="0" smtClean="0"/>
              <a:t> Rp2.250.000,00 </a:t>
            </a:r>
            <a:r>
              <a:rPr lang="en-SG" b="1" dirty="0" smtClean="0"/>
              <a:t>(</a:t>
            </a:r>
            <a:r>
              <a:rPr lang="en-SG" b="1" dirty="0" err="1" smtClean="0"/>
              <a:t>dua</a:t>
            </a:r>
            <a:r>
              <a:rPr lang="en-SG" b="1" dirty="0" smtClean="0"/>
              <a:t> </a:t>
            </a:r>
            <a:r>
              <a:rPr lang="en-SG" b="1" dirty="0" err="1" smtClean="0"/>
              <a:t>juta</a:t>
            </a:r>
            <a:r>
              <a:rPr lang="en-SG" b="1" dirty="0" smtClean="0"/>
              <a:t> </a:t>
            </a:r>
            <a:r>
              <a:rPr lang="en-SG" b="1" dirty="0" err="1" smtClean="0"/>
              <a:t>dua</a:t>
            </a:r>
            <a:r>
              <a:rPr lang="en-SG" b="1" dirty="0" smtClean="0"/>
              <a:t> </a:t>
            </a:r>
            <a:r>
              <a:rPr lang="en-SG" b="1" dirty="0" err="1" smtClean="0"/>
              <a:t>ratus</a:t>
            </a:r>
            <a:r>
              <a:rPr lang="en-SG" b="1" dirty="0" smtClean="0"/>
              <a:t> lima </a:t>
            </a:r>
            <a:r>
              <a:rPr lang="en-SG" b="1" dirty="0" err="1" smtClean="0"/>
              <a:t>puluh</a:t>
            </a:r>
            <a:r>
              <a:rPr lang="en-SG" b="1" dirty="0" smtClean="0"/>
              <a:t> </a:t>
            </a:r>
            <a:r>
              <a:rPr lang="en-SG" b="1" dirty="0" err="1" smtClean="0"/>
              <a:t>ribu</a:t>
            </a:r>
            <a:r>
              <a:rPr lang="en-SG" b="1" dirty="0" smtClean="0"/>
              <a:t> rupiah) </a:t>
            </a:r>
            <a:r>
              <a:rPr lang="en-SG" b="1" dirty="0" err="1" smtClean="0"/>
              <a:t>dan</a:t>
            </a:r>
            <a:r>
              <a:rPr lang="en-SG" b="1" dirty="0" smtClean="0"/>
              <a:t> </a:t>
            </a:r>
            <a:r>
              <a:rPr lang="en-SG" b="1" i="1" u="sng" dirty="0" err="1" smtClean="0"/>
              <a:t>tunjangan</a:t>
            </a:r>
            <a:r>
              <a:rPr lang="en-SG" b="1" i="1" u="sng" dirty="0" smtClean="0"/>
              <a:t> </a:t>
            </a:r>
            <a:r>
              <a:rPr lang="en-SG" b="1" i="1" u="sng" dirty="0" err="1" smtClean="0"/>
              <a:t>tetap</a:t>
            </a:r>
            <a:r>
              <a:rPr lang="en-SG" b="1" i="1" u="sng" dirty="0" smtClean="0"/>
              <a:t> Rp750.000,00 </a:t>
            </a:r>
            <a:r>
              <a:rPr lang="en-SG" b="1" dirty="0" smtClean="0"/>
              <a:t>(</a:t>
            </a:r>
            <a:r>
              <a:rPr lang="en-SG" b="1" dirty="0" err="1" smtClean="0"/>
              <a:t>tujuh</a:t>
            </a:r>
            <a:r>
              <a:rPr lang="en-SG" b="1" dirty="0" smtClean="0"/>
              <a:t> </a:t>
            </a:r>
            <a:r>
              <a:rPr lang="en-SG" b="1" dirty="0" err="1" smtClean="0"/>
              <a:t>ratus</a:t>
            </a:r>
            <a:r>
              <a:rPr lang="en-SG" b="1" dirty="0" smtClean="0"/>
              <a:t> lima </a:t>
            </a:r>
            <a:r>
              <a:rPr lang="en-SG" b="1" dirty="0" err="1" smtClean="0"/>
              <a:t>puluh</a:t>
            </a:r>
            <a:r>
              <a:rPr lang="en-SG" b="1" dirty="0" smtClean="0"/>
              <a:t> </a:t>
            </a:r>
            <a:r>
              <a:rPr lang="en-SG" b="1" dirty="0" err="1" smtClean="0"/>
              <a:t>ribu</a:t>
            </a:r>
            <a:r>
              <a:rPr lang="en-SG" b="1" dirty="0" smtClean="0"/>
              <a:t> rupiah). </a:t>
            </a:r>
          </a:p>
          <a:p>
            <a:pPr algn="just"/>
            <a:r>
              <a:rPr lang="en-SG" b="1" u="sng" dirty="0" smtClean="0"/>
              <a:t>DENGAN PERHITUNGAN SEBAGAI BERIKUT : </a:t>
            </a:r>
          </a:p>
          <a:p>
            <a:pPr algn="just"/>
            <a:r>
              <a:rPr lang="en-SG" b="1" dirty="0" err="1" smtClean="0"/>
              <a:t>Upah</a:t>
            </a:r>
            <a:r>
              <a:rPr lang="en-SG" b="1" dirty="0" smtClean="0"/>
              <a:t> yang </a:t>
            </a:r>
            <a:r>
              <a:rPr lang="en-SG" b="1" dirty="0" err="1" smtClean="0"/>
              <a:t>diterima</a:t>
            </a:r>
            <a:r>
              <a:rPr lang="en-SG" b="1" dirty="0" smtClean="0"/>
              <a:t> = Rp3.000.000,00 = 100% </a:t>
            </a:r>
          </a:p>
          <a:p>
            <a:pPr algn="just"/>
            <a:r>
              <a:rPr lang="pl-PL" b="1" dirty="0" smtClean="0"/>
              <a:t>Upah pokok = 75% x Rp3.000.000,00 = Rp2.250.000,00 </a:t>
            </a:r>
          </a:p>
          <a:p>
            <a:pPr algn="just"/>
            <a:r>
              <a:rPr lang="nn-NO" b="1" dirty="0" smtClean="0"/>
              <a:t>Tunjangan tetap = 25% x Rp3.000.000,00 = Rp750.000,00 </a:t>
            </a:r>
            <a:endParaRPr lang="en-SG" b="1" dirty="0"/>
          </a:p>
        </p:txBody>
      </p:sp>
      <p:sp>
        <p:nvSpPr>
          <p:cNvPr id="6" name="Right Arrow 5"/>
          <p:cNvSpPr/>
          <p:nvPr/>
        </p:nvSpPr>
        <p:spPr>
          <a:xfrm>
            <a:off x="539552" y="2348880"/>
            <a:ext cx="792088" cy="720080"/>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S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Right Arrow 3"/>
          <p:cNvSpPr/>
          <p:nvPr/>
        </p:nvSpPr>
        <p:spPr>
          <a:xfrm>
            <a:off x="899592" y="3429000"/>
            <a:ext cx="1080120" cy="1584176"/>
          </a:xfrm>
          <a:prstGeom prst="curv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SG">
              <a:solidFill>
                <a:schemeClr val="tx1"/>
              </a:solidFill>
            </a:endParaRPr>
          </a:p>
        </p:txBody>
      </p:sp>
      <p:sp>
        <p:nvSpPr>
          <p:cNvPr id="5" name="Title 1"/>
          <p:cNvSpPr>
            <a:spLocks noGrp="1"/>
          </p:cNvSpPr>
          <p:nvPr>
            <p:ph type="title"/>
          </p:nvPr>
        </p:nvSpPr>
        <p:spPr>
          <a:xfrm>
            <a:off x="457200" y="130622"/>
            <a:ext cx="8229600" cy="1143000"/>
          </a:xfrm>
          <a:solidFill>
            <a:srgbClr val="00B050"/>
          </a:solidFill>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sz="6000" b="1" dirty="0" smtClean="0"/>
              <a:t>TUNJANGAN TIDAK TETAP</a:t>
            </a:r>
            <a:endParaRPr lang="en-SG" sz="6000" b="1" dirty="0"/>
          </a:p>
        </p:txBody>
      </p:sp>
      <p:sp>
        <p:nvSpPr>
          <p:cNvPr id="6" name="TextBox 5"/>
          <p:cNvSpPr txBox="1"/>
          <p:nvPr/>
        </p:nvSpPr>
        <p:spPr>
          <a:xfrm>
            <a:off x="1547664" y="1484784"/>
            <a:ext cx="7128792" cy="267765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en-SG" sz="2400" b="1" u="sng" dirty="0" smtClean="0"/>
              <a:t>“TUNJANGAN TIDAK TETAP” ADALAH :</a:t>
            </a:r>
          </a:p>
          <a:p>
            <a:pPr algn="just">
              <a:buFont typeface="Wingdings" pitchFamily="2" charset="2"/>
              <a:buChar char="v"/>
            </a:pPr>
            <a:r>
              <a:rPr lang="en-SG" b="1" dirty="0" smtClean="0"/>
              <a:t>SUATU PEMBAYARAN YANG SECARA </a:t>
            </a:r>
            <a:r>
              <a:rPr lang="en-SG" b="1" u="sng" dirty="0" smtClean="0"/>
              <a:t>LANGSUNG</a:t>
            </a:r>
            <a:r>
              <a:rPr lang="en-SG" b="1" dirty="0" smtClean="0"/>
              <a:t> ATAU </a:t>
            </a:r>
            <a:r>
              <a:rPr lang="en-SG" b="1" u="sng" dirty="0" smtClean="0"/>
              <a:t>TIDAK</a:t>
            </a:r>
            <a:r>
              <a:rPr lang="en-SG" b="1" dirty="0" smtClean="0"/>
              <a:t> </a:t>
            </a:r>
          </a:p>
          <a:p>
            <a:pPr algn="just"/>
            <a:r>
              <a:rPr lang="en-SG" b="1" dirty="0" smtClean="0"/>
              <a:t>     </a:t>
            </a:r>
            <a:r>
              <a:rPr lang="en-SG" b="1" u="sng" dirty="0" smtClean="0"/>
              <a:t>LANGSUNG</a:t>
            </a:r>
            <a:r>
              <a:rPr lang="en-SG" b="1" dirty="0" smtClean="0"/>
              <a:t> BERKAITAN DENGAN PEKERJA/BURUH, </a:t>
            </a:r>
          </a:p>
          <a:p>
            <a:pPr algn="just">
              <a:buFont typeface="Wingdings" pitchFamily="2" charset="2"/>
              <a:buChar char="v"/>
            </a:pPr>
            <a:r>
              <a:rPr lang="en-SG" b="1" dirty="0" smtClean="0"/>
              <a:t>YANG </a:t>
            </a:r>
            <a:r>
              <a:rPr lang="en-SG" b="1" u="sng" dirty="0" smtClean="0"/>
              <a:t>DIBERIKAN</a:t>
            </a:r>
            <a:r>
              <a:rPr lang="en-SG" b="1" dirty="0" smtClean="0"/>
              <a:t> SECARA </a:t>
            </a:r>
            <a:r>
              <a:rPr lang="en-SG" b="1" u="sng" dirty="0" smtClean="0"/>
              <a:t>TIDAK TETAP </a:t>
            </a:r>
            <a:r>
              <a:rPr lang="en-SG" b="1" dirty="0" smtClean="0"/>
              <a:t>UNTUK PEKERJA/BURUH </a:t>
            </a:r>
          </a:p>
          <a:p>
            <a:pPr algn="just"/>
            <a:r>
              <a:rPr lang="en-SG" b="1" dirty="0" smtClean="0"/>
              <a:t>     DAN KELUARGANYA </a:t>
            </a:r>
          </a:p>
          <a:p>
            <a:pPr algn="just">
              <a:buFont typeface="Wingdings" pitchFamily="2" charset="2"/>
              <a:buChar char="v"/>
            </a:pPr>
            <a:r>
              <a:rPr lang="en-SG" b="1" dirty="0" smtClean="0"/>
              <a:t>SERTA </a:t>
            </a:r>
            <a:r>
              <a:rPr lang="en-SG" b="1" u="sng" dirty="0" smtClean="0"/>
              <a:t>DIBAYARKAN</a:t>
            </a:r>
            <a:r>
              <a:rPr lang="en-SG" b="1" dirty="0" smtClean="0"/>
              <a:t> MENURUT </a:t>
            </a:r>
            <a:r>
              <a:rPr lang="en-SG" b="1" u="sng" dirty="0" smtClean="0"/>
              <a:t>SATUAN WAKTU </a:t>
            </a:r>
            <a:r>
              <a:rPr lang="en-SG" b="1" dirty="0" smtClean="0"/>
              <a:t>YANG </a:t>
            </a:r>
          </a:p>
          <a:p>
            <a:pPr algn="just"/>
            <a:r>
              <a:rPr lang="en-SG" b="1" dirty="0" smtClean="0"/>
              <a:t>     </a:t>
            </a:r>
            <a:r>
              <a:rPr lang="en-SG" b="1" i="1" u="sng" dirty="0" smtClean="0"/>
              <a:t>TIDAK SAMA DENGAN WAKTU PEMBAYARAN UPAH POKOK</a:t>
            </a:r>
            <a:r>
              <a:rPr lang="en-SG" b="1" dirty="0" smtClean="0"/>
              <a:t>, </a:t>
            </a:r>
          </a:p>
          <a:p>
            <a:pPr algn="just">
              <a:buFont typeface="Wingdings" pitchFamily="2" charset="2"/>
              <a:buChar char="v"/>
            </a:pPr>
            <a:r>
              <a:rPr lang="en-SG" b="1" dirty="0" smtClean="0"/>
              <a:t>SEPERTI TUNJANGAN TRANSPORT DAN/ATAU TUNJANGAN </a:t>
            </a:r>
          </a:p>
          <a:p>
            <a:pPr algn="just"/>
            <a:r>
              <a:rPr lang="en-SG" b="1" dirty="0" smtClean="0"/>
              <a:t>     MAKAN YANG DIDASARKAN PADA KEHADIRAN. </a:t>
            </a:r>
            <a:endParaRPr lang="en-SG" b="1" dirty="0"/>
          </a:p>
        </p:txBody>
      </p:sp>
      <p:sp>
        <p:nvSpPr>
          <p:cNvPr id="7" name="TextBox 6"/>
          <p:cNvSpPr txBox="1"/>
          <p:nvPr/>
        </p:nvSpPr>
        <p:spPr>
          <a:xfrm>
            <a:off x="2123728" y="4361036"/>
            <a:ext cx="6552728" cy="224676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r>
              <a:rPr lang="en-US" sz="1400" b="1" u="sng" dirty="0" smtClean="0"/>
              <a:t>CONTOH PEMBAGIAN KOMPONEN UPAH</a:t>
            </a:r>
            <a:r>
              <a:rPr lang="en-US" sz="1400" b="1" dirty="0" smtClean="0"/>
              <a:t> :</a:t>
            </a:r>
          </a:p>
          <a:p>
            <a:pPr algn="just"/>
            <a:r>
              <a:rPr lang="en-SG" sz="1400" b="1" dirty="0" err="1" smtClean="0"/>
              <a:t>Seorang</a:t>
            </a:r>
            <a:r>
              <a:rPr lang="en-SG" sz="1400" b="1" dirty="0" smtClean="0"/>
              <a:t> </a:t>
            </a:r>
            <a:r>
              <a:rPr lang="en-SG" sz="1400" b="1" dirty="0" err="1" smtClean="0"/>
              <a:t>Pekerja</a:t>
            </a:r>
            <a:r>
              <a:rPr lang="en-SG" sz="1400" b="1" dirty="0" smtClean="0"/>
              <a:t>/</a:t>
            </a:r>
            <a:r>
              <a:rPr lang="en-SG" sz="1400" b="1" dirty="0" err="1" smtClean="0"/>
              <a:t>Buruh</a:t>
            </a:r>
            <a:r>
              <a:rPr lang="en-SG" sz="1400" b="1" dirty="0" smtClean="0"/>
              <a:t> </a:t>
            </a:r>
            <a:r>
              <a:rPr lang="en-SG" sz="1400" b="1" dirty="0" err="1" smtClean="0"/>
              <a:t>menerima</a:t>
            </a:r>
            <a:r>
              <a:rPr lang="en-SG" sz="1400" b="1" dirty="0" smtClean="0"/>
              <a:t> </a:t>
            </a:r>
            <a:r>
              <a:rPr lang="en-SG" sz="1400" b="1" i="1" u="sng" dirty="0" err="1" smtClean="0"/>
              <a:t>Upah</a:t>
            </a:r>
            <a:r>
              <a:rPr lang="en-SG" sz="1400" b="1" i="1" u="sng" dirty="0" smtClean="0"/>
              <a:t> </a:t>
            </a:r>
            <a:r>
              <a:rPr lang="en-SG" sz="1400" b="1" i="1" u="sng" dirty="0" err="1" smtClean="0"/>
              <a:t>sebesar</a:t>
            </a:r>
            <a:r>
              <a:rPr lang="en-SG" sz="1400" b="1" i="1" u="sng" dirty="0" smtClean="0"/>
              <a:t> Rp3.500.000,00 </a:t>
            </a:r>
            <a:r>
              <a:rPr lang="en-SG" sz="1400" b="1" dirty="0" smtClean="0"/>
              <a:t>(</a:t>
            </a:r>
            <a:r>
              <a:rPr lang="en-SG" sz="1400" b="1" dirty="0" err="1" smtClean="0"/>
              <a:t>tiga</a:t>
            </a:r>
            <a:r>
              <a:rPr lang="en-SG" sz="1400" b="1" dirty="0" smtClean="0"/>
              <a:t> </a:t>
            </a:r>
            <a:r>
              <a:rPr lang="en-SG" sz="1400" b="1" dirty="0" err="1" smtClean="0"/>
              <a:t>juta</a:t>
            </a:r>
            <a:r>
              <a:rPr lang="en-SG" sz="1400" b="1" dirty="0" smtClean="0"/>
              <a:t> lima </a:t>
            </a:r>
            <a:r>
              <a:rPr lang="en-SG" sz="1400" b="1" dirty="0" err="1" smtClean="0"/>
              <a:t>ratus</a:t>
            </a:r>
            <a:r>
              <a:rPr lang="en-SG" sz="1400" b="1" dirty="0" smtClean="0"/>
              <a:t> </a:t>
            </a:r>
            <a:r>
              <a:rPr lang="en-SG" sz="1400" b="1" dirty="0" err="1" smtClean="0"/>
              <a:t>ribu</a:t>
            </a:r>
            <a:r>
              <a:rPr lang="en-SG" sz="1400" b="1" dirty="0" smtClean="0"/>
              <a:t> rupiah) </a:t>
            </a:r>
            <a:r>
              <a:rPr lang="en-SG" sz="1400" b="1" dirty="0" err="1" smtClean="0"/>
              <a:t>dengan</a:t>
            </a:r>
            <a:r>
              <a:rPr lang="en-SG" sz="1400" b="1" dirty="0" smtClean="0"/>
              <a:t> </a:t>
            </a:r>
            <a:r>
              <a:rPr lang="en-SG" sz="1400" b="1" dirty="0" err="1" smtClean="0"/>
              <a:t>komponen</a:t>
            </a:r>
            <a:r>
              <a:rPr lang="en-SG" sz="1400" b="1" dirty="0" smtClean="0"/>
              <a:t> </a:t>
            </a:r>
            <a:r>
              <a:rPr lang="en-SG" sz="1400" b="1" i="1" u="sng" dirty="0" err="1" smtClean="0"/>
              <a:t>Upah</a:t>
            </a:r>
            <a:r>
              <a:rPr lang="en-SG" sz="1400" b="1" i="1" u="sng" dirty="0" smtClean="0"/>
              <a:t> </a:t>
            </a:r>
            <a:r>
              <a:rPr lang="en-SG" sz="1400" b="1" i="1" u="sng" dirty="0" err="1" smtClean="0"/>
              <a:t>pokok</a:t>
            </a:r>
            <a:r>
              <a:rPr lang="en-SG" sz="1400" b="1" i="1" u="sng" dirty="0" smtClean="0"/>
              <a:t> Rp2.250.000,00 </a:t>
            </a:r>
            <a:r>
              <a:rPr lang="en-SG" sz="1400" b="1" dirty="0" smtClean="0"/>
              <a:t>(</a:t>
            </a:r>
            <a:r>
              <a:rPr lang="en-SG" sz="1400" b="1" dirty="0" err="1" smtClean="0"/>
              <a:t>dua</a:t>
            </a:r>
            <a:r>
              <a:rPr lang="en-SG" sz="1400" b="1" dirty="0" smtClean="0"/>
              <a:t> </a:t>
            </a:r>
            <a:r>
              <a:rPr lang="en-SG" sz="1400" b="1" dirty="0" err="1" smtClean="0"/>
              <a:t>juta</a:t>
            </a:r>
            <a:r>
              <a:rPr lang="en-SG" sz="1400" b="1" dirty="0" smtClean="0"/>
              <a:t> </a:t>
            </a:r>
            <a:r>
              <a:rPr lang="en-SG" sz="1400" b="1" dirty="0" err="1" smtClean="0"/>
              <a:t>dua</a:t>
            </a:r>
            <a:r>
              <a:rPr lang="en-SG" sz="1400" b="1" dirty="0" smtClean="0"/>
              <a:t> </a:t>
            </a:r>
            <a:r>
              <a:rPr lang="en-SG" sz="1400" b="1" dirty="0" err="1" smtClean="0"/>
              <a:t>ratus</a:t>
            </a:r>
            <a:r>
              <a:rPr lang="en-SG" sz="1400" b="1" dirty="0" smtClean="0"/>
              <a:t> lima </a:t>
            </a:r>
            <a:r>
              <a:rPr lang="en-SG" sz="1400" b="1" dirty="0" err="1" smtClean="0"/>
              <a:t>puluh</a:t>
            </a:r>
            <a:r>
              <a:rPr lang="en-SG" sz="1400" b="1" dirty="0" smtClean="0"/>
              <a:t> </a:t>
            </a:r>
            <a:r>
              <a:rPr lang="en-SG" sz="1400" b="1" dirty="0" err="1" smtClean="0"/>
              <a:t>ribu</a:t>
            </a:r>
            <a:r>
              <a:rPr lang="en-SG" sz="1400" b="1" dirty="0" smtClean="0"/>
              <a:t> rupiah), </a:t>
            </a:r>
            <a:r>
              <a:rPr lang="en-SG" sz="1400" b="1" i="1" u="sng" dirty="0" err="1" smtClean="0"/>
              <a:t>tunjangan</a:t>
            </a:r>
            <a:r>
              <a:rPr lang="en-SG" sz="1400" b="1" i="1" u="sng" dirty="0" smtClean="0"/>
              <a:t> </a:t>
            </a:r>
            <a:r>
              <a:rPr lang="en-SG" sz="1400" b="1" i="1" u="sng" dirty="0" err="1" smtClean="0"/>
              <a:t>tetap</a:t>
            </a:r>
            <a:r>
              <a:rPr lang="en-SG" sz="1400" b="1" i="1" u="sng" dirty="0" smtClean="0"/>
              <a:t> Rp750.000,00</a:t>
            </a:r>
            <a:r>
              <a:rPr lang="en-SG" sz="1400" b="1" dirty="0" smtClean="0"/>
              <a:t> (</a:t>
            </a:r>
            <a:r>
              <a:rPr lang="en-SG" sz="1400" b="1" dirty="0" err="1" smtClean="0"/>
              <a:t>tujuh</a:t>
            </a:r>
            <a:r>
              <a:rPr lang="en-SG" sz="1400" b="1" dirty="0" smtClean="0"/>
              <a:t> </a:t>
            </a:r>
            <a:r>
              <a:rPr lang="en-SG" sz="1400" b="1" dirty="0" err="1" smtClean="0"/>
              <a:t>ratus</a:t>
            </a:r>
            <a:r>
              <a:rPr lang="en-SG" sz="1400" b="1" dirty="0" smtClean="0"/>
              <a:t> lima </a:t>
            </a:r>
            <a:r>
              <a:rPr lang="en-SG" sz="1400" b="1" dirty="0" err="1" smtClean="0"/>
              <a:t>puluh</a:t>
            </a:r>
            <a:r>
              <a:rPr lang="en-SG" sz="1400" b="1" dirty="0" smtClean="0"/>
              <a:t> </a:t>
            </a:r>
            <a:r>
              <a:rPr lang="en-SG" sz="1400" b="1" dirty="0" err="1" smtClean="0"/>
              <a:t>ribu</a:t>
            </a:r>
            <a:r>
              <a:rPr lang="en-SG" sz="1400" b="1" dirty="0" smtClean="0"/>
              <a:t> rupiah), </a:t>
            </a:r>
            <a:r>
              <a:rPr lang="en-SG" sz="1400" b="1" dirty="0" err="1" smtClean="0"/>
              <a:t>dan</a:t>
            </a:r>
            <a:r>
              <a:rPr lang="en-SG" sz="1400" b="1" dirty="0" smtClean="0"/>
              <a:t> </a:t>
            </a:r>
            <a:r>
              <a:rPr lang="en-SG" sz="1400" b="1" i="1" u="sng" dirty="0" err="1" smtClean="0"/>
              <a:t>tunjangan</a:t>
            </a:r>
            <a:r>
              <a:rPr lang="en-SG" sz="1400" b="1" i="1" u="sng" dirty="0" smtClean="0"/>
              <a:t> </a:t>
            </a:r>
            <a:r>
              <a:rPr lang="en-SG" sz="1400" b="1" i="1" u="sng" dirty="0" err="1" smtClean="0"/>
              <a:t>tidak</a:t>
            </a:r>
            <a:r>
              <a:rPr lang="en-SG" sz="1400" b="1" i="1" u="sng" dirty="0" smtClean="0"/>
              <a:t> </a:t>
            </a:r>
            <a:r>
              <a:rPr lang="en-SG" sz="1400" b="1" i="1" u="sng" dirty="0" err="1" smtClean="0"/>
              <a:t>tetap</a:t>
            </a:r>
            <a:r>
              <a:rPr lang="en-SG" sz="1400" b="1" i="1" u="sng" dirty="0" smtClean="0"/>
              <a:t> Rp500.000,00 </a:t>
            </a:r>
            <a:r>
              <a:rPr lang="en-SG" sz="1400" b="1" dirty="0" smtClean="0"/>
              <a:t>(lima </a:t>
            </a:r>
            <a:r>
              <a:rPr lang="en-SG" sz="1400" b="1" dirty="0" err="1" smtClean="0"/>
              <a:t>ratus</a:t>
            </a:r>
            <a:r>
              <a:rPr lang="en-SG" sz="1400" b="1" dirty="0" smtClean="0"/>
              <a:t> </a:t>
            </a:r>
            <a:r>
              <a:rPr lang="en-SG" sz="1400" b="1" dirty="0" err="1" smtClean="0"/>
              <a:t>ribu</a:t>
            </a:r>
            <a:r>
              <a:rPr lang="en-SG" sz="1400" b="1" dirty="0" smtClean="0"/>
              <a:t> rupiah). </a:t>
            </a:r>
          </a:p>
          <a:p>
            <a:pPr algn="just"/>
            <a:r>
              <a:rPr lang="en-SG" sz="1400" b="1" u="sng" dirty="0" smtClean="0"/>
              <a:t>DENGAN PERHITUNGAN SEBAGAI BERIKUT: </a:t>
            </a:r>
          </a:p>
          <a:p>
            <a:pPr algn="just"/>
            <a:r>
              <a:rPr lang="en-SG" sz="1400" b="1" dirty="0" err="1" smtClean="0"/>
              <a:t>Upah</a:t>
            </a:r>
            <a:r>
              <a:rPr lang="en-SG" sz="1400" b="1" dirty="0" smtClean="0"/>
              <a:t> yang </a:t>
            </a:r>
            <a:r>
              <a:rPr lang="en-SG" sz="1400" b="1" dirty="0" err="1" smtClean="0"/>
              <a:t>diterima</a:t>
            </a:r>
            <a:r>
              <a:rPr lang="en-SG" sz="1400" b="1" dirty="0" smtClean="0"/>
              <a:t> = Rp3.500.000,00 = 100% </a:t>
            </a:r>
          </a:p>
          <a:p>
            <a:pPr algn="just"/>
            <a:r>
              <a:rPr lang="pl-PL" sz="1400" b="1" dirty="0" smtClean="0"/>
              <a:t>Upah pokok = 75% x Rp3.000.000,00 = Rp2.250.000,00 </a:t>
            </a:r>
            <a:endParaRPr lang="en-US" sz="1400" b="1" dirty="0" smtClean="0"/>
          </a:p>
          <a:p>
            <a:pPr algn="just"/>
            <a:r>
              <a:rPr lang="nn-NO" sz="1400" b="1" dirty="0" smtClean="0"/>
              <a:t>Tunjangan tetap = 25% x Rp3.000.000,00 = Rp750.000,00 </a:t>
            </a:r>
          </a:p>
          <a:p>
            <a:pPr algn="just"/>
            <a:r>
              <a:rPr lang="en-SG" sz="1400" b="1" dirty="0" err="1" smtClean="0"/>
              <a:t>Tunjangan</a:t>
            </a:r>
            <a:r>
              <a:rPr lang="en-SG" sz="1400" b="1" dirty="0" smtClean="0"/>
              <a:t> </a:t>
            </a:r>
            <a:r>
              <a:rPr lang="en-SG" sz="1400" b="1" dirty="0" err="1" smtClean="0"/>
              <a:t>tidak</a:t>
            </a:r>
            <a:r>
              <a:rPr lang="en-SG" sz="1400" b="1" dirty="0" smtClean="0"/>
              <a:t> </a:t>
            </a:r>
            <a:r>
              <a:rPr lang="en-SG" sz="1400" b="1" dirty="0" err="1" smtClean="0"/>
              <a:t>tetap</a:t>
            </a:r>
            <a:r>
              <a:rPr lang="en-SG" sz="1400" b="1" dirty="0" smtClean="0"/>
              <a:t> = Rp500.000,00 </a:t>
            </a:r>
            <a:endParaRPr lang="en-US" sz="1400" b="1" dirty="0" smtClean="0"/>
          </a:p>
        </p:txBody>
      </p:sp>
      <p:sp>
        <p:nvSpPr>
          <p:cNvPr id="8" name="Right Arrow 7"/>
          <p:cNvSpPr/>
          <p:nvPr/>
        </p:nvSpPr>
        <p:spPr>
          <a:xfrm>
            <a:off x="539552" y="2204864"/>
            <a:ext cx="792088" cy="72008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S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929226">
            <a:off x="856799" y="2111997"/>
            <a:ext cx="7459095" cy="2516970"/>
          </a:xfrm>
        </p:spPr>
        <p:style>
          <a:lnRef idx="0">
            <a:schemeClr val="accent1"/>
          </a:lnRef>
          <a:fillRef idx="3">
            <a:schemeClr val="accent1"/>
          </a:fillRef>
          <a:effectRef idx="3">
            <a:schemeClr val="accent1"/>
          </a:effectRef>
          <a:fontRef idx="minor">
            <a:schemeClr val="lt1"/>
          </a:fontRef>
        </p:style>
        <p:txBody>
          <a:bodyPr>
            <a:noAutofit/>
          </a:bodyPr>
          <a:lstStyle/>
          <a:p>
            <a:r>
              <a:rPr lang="en-US" sz="8000" b="1" dirty="0" smtClean="0"/>
              <a:t>PENDAPATAN </a:t>
            </a:r>
            <a:br>
              <a:rPr lang="en-US" sz="8000" b="1" dirty="0" smtClean="0"/>
            </a:br>
            <a:r>
              <a:rPr lang="en-US" sz="8000" b="1" dirty="0" smtClean="0"/>
              <a:t>NON U P A H</a:t>
            </a:r>
            <a:endParaRPr lang="en-SG" sz="8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38138"/>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smtClean="0"/>
              <a:t>TUNJANGAN HARI RAYA KEAGAMAAN</a:t>
            </a:r>
            <a:br>
              <a:rPr lang="en-US" b="1" dirty="0" smtClean="0"/>
            </a:br>
            <a:r>
              <a:rPr lang="en-US" sz="3600" b="1" dirty="0" smtClean="0"/>
              <a:t>(PERMENAKER NO. 6 TAHUN 2016)</a:t>
            </a:r>
            <a:endParaRPr lang="en-SG" b="1" dirty="0"/>
          </a:p>
        </p:txBody>
      </p:sp>
      <p:sp>
        <p:nvSpPr>
          <p:cNvPr id="4" name="TextBox 3"/>
          <p:cNvSpPr txBox="1"/>
          <p:nvPr/>
        </p:nvSpPr>
        <p:spPr>
          <a:xfrm>
            <a:off x="1475656" y="1545704"/>
            <a:ext cx="7128792"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000" b="1" u="sng" dirty="0" smtClean="0"/>
              <a:t>SIFAT PEMBERIANNYA :</a:t>
            </a:r>
          </a:p>
          <a:p>
            <a:pPr algn="ctr"/>
            <a:r>
              <a:rPr lang="en-US" sz="2000" b="1" dirty="0" smtClean="0">
                <a:sym typeface="Wingdings" pitchFamily="2" charset="2"/>
              </a:rPr>
              <a:t>WAJIB, YANG DIHITUNG DENGAN SATUAN RUPIAH</a:t>
            </a:r>
            <a:endParaRPr lang="en-SG" sz="2000" b="1" dirty="0"/>
          </a:p>
        </p:txBody>
      </p:sp>
      <p:sp>
        <p:nvSpPr>
          <p:cNvPr id="5" name="TextBox 4"/>
          <p:cNvSpPr txBox="1"/>
          <p:nvPr/>
        </p:nvSpPr>
        <p:spPr>
          <a:xfrm>
            <a:off x="1475656" y="2406898"/>
            <a:ext cx="7128792" cy="892552"/>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b="1" u="sng" dirty="0" smtClean="0"/>
              <a:t>WAKTU PEMBAYARAN :</a:t>
            </a:r>
          </a:p>
          <a:p>
            <a:pPr algn="ctr"/>
            <a:r>
              <a:rPr lang="en-US" sz="1600" b="1" dirty="0" smtClean="0"/>
              <a:t>PADA MOMENT HARI RAYA ATAU WAKTU LAIN YG DISEPAKATI DALAM PK/PP/PKB</a:t>
            </a:r>
          </a:p>
          <a:p>
            <a:pPr algn="ctr"/>
            <a:r>
              <a:rPr lang="en-US" sz="1600" b="1" dirty="0" smtClean="0"/>
              <a:t>PALING LAMBAT</a:t>
            </a:r>
            <a:r>
              <a:rPr lang="en-US" sz="1600" b="1" dirty="0" smtClean="0">
                <a:sym typeface="Wingdings" pitchFamily="2" charset="2"/>
              </a:rPr>
              <a:t> 7 (TUJUH) HARI SEBELUM HARI RAYA KEAGAMAAN</a:t>
            </a:r>
            <a:endParaRPr lang="en-SG" sz="1600" b="1" dirty="0"/>
          </a:p>
        </p:txBody>
      </p:sp>
      <p:sp>
        <p:nvSpPr>
          <p:cNvPr id="6" name="TextBox 5"/>
          <p:cNvSpPr txBox="1"/>
          <p:nvPr/>
        </p:nvSpPr>
        <p:spPr>
          <a:xfrm>
            <a:off x="1475656" y="3487018"/>
            <a:ext cx="7128792" cy="1477328"/>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u="sng" dirty="0" smtClean="0"/>
              <a:t>PEKERJA / BURUH YANG WAJIB DIBERIKAN THR :</a:t>
            </a:r>
          </a:p>
          <a:p>
            <a:pPr algn="just">
              <a:buFont typeface="Wingdings" pitchFamily="2" charset="2"/>
              <a:buChar char="v"/>
            </a:pPr>
            <a:r>
              <a:rPr lang="en-US" b="1" dirty="0" smtClean="0"/>
              <a:t> MEMILIKI MASA KERJA MINIMAL </a:t>
            </a:r>
            <a:r>
              <a:rPr lang="en-US" b="1" dirty="0" smtClean="0">
                <a:sym typeface="Wingdings" pitchFamily="2" charset="2"/>
              </a:rPr>
              <a:t> </a:t>
            </a:r>
            <a:r>
              <a:rPr lang="en-US" b="1" i="1" u="sng" dirty="0" smtClean="0"/>
              <a:t>1 (SATU) BULAN </a:t>
            </a:r>
            <a:r>
              <a:rPr lang="en-US" b="1" dirty="0" smtClean="0"/>
              <a:t>SECARA </a:t>
            </a:r>
          </a:p>
          <a:p>
            <a:pPr algn="just"/>
            <a:r>
              <a:rPr lang="en-US" b="1" dirty="0" smtClean="0"/>
              <a:t>     TERUS – MENERUS ATAU LEBIH;</a:t>
            </a:r>
          </a:p>
          <a:p>
            <a:pPr algn="just">
              <a:buFont typeface="Wingdings" pitchFamily="2" charset="2"/>
              <a:buChar char="v"/>
            </a:pPr>
            <a:r>
              <a:rPr lang="en-US" b="1" dirty="0" smtClean="0"/>
              <a:t> TERIKAT HUBUNGAN KERJA, BAIK BERDASARKAN PKWTT </a:t>
            </a:r>
          </a:p>
          <a:p>
            <a:pPr algn="just"/>
            <a:r>
              <a:rPr lang="en-US" b="1" dirty="0" smtClean="0"/>
              <a:t>     MAUPUN PKWT.</a:t>
            </a:r>
          </a:p>
        </p:txBody>
      </p:sp>
      <p:sp>
        <p:nvSpPr>
          <p:cNvPr id="8" name="TextBox 7"/>
          <p:cNvSpPr txBox="1"/>
          <p:nvPr/>
        </p:nvSpPr>
        <p:spPr>
          <a:xfrm>
            <a:off x="1475656" y="5106034"/>
            <a:ext cx="7128792" cy="1477328"/>
          </a:xfrm>
          <a:prstGeom prst="rect">
            <a:avLst/>
          </a:prstGeom>
          <a:solidFill>
            <a:schemeClr val="accent6">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u="sng" dirty="0" smtClean="0"/>
              <a:t>BESARAN TUNJANGAN HARI RAYA KEAGAMAAN :</a:t>
            </a:r>
          </a:p>
          <a:p>
            <a:pPr algn="just">
              <a:buFont typeface="Wingdings" pitchFamily="2" charset="2"/>
              <a:buChar char="v"/>
            </a:pPr>
            <a:r>
              <a:rPr lang="en-US" b="1" dirty="0" smtClean="0"/>
              <a:t>BAGI PEKERJA DENGAN MASA KERJA ≥ 12 BULAN SECARA </a:t>
            </a:r>
          </a:p>
          <a:p>
            <a:pPr algn="just"/>
            <a:r>
              <a:rPr lang="en-US" b="1" dirty="0" smtClean="0"/>
              <a:t>    TERUS MENERUS = 1 (SATU) BULAN UPAH</a:t>
            </a:r>
          </a:p>
          <a:p>
            <a:pPr algn="just">
              <a:buFont typeface="Wingdings" pitchFamily="2" charset="2"/>
              <a:buChar char="v"/>
            </a:pPr>
            <a:r>
              <a:rPr lang="en-US" b="1" dirty="0" smtClean="0"/>
              <a:t> BAGI PEKERJA DENGAN MASA KERJA &lt; 12 BULAN </a:t>
            </a:r>
            <a:r>
              <a:rPr lang="en-US" b="1" dirty="0" smtClean="0">
                <a:sym typeface="Wingdings" pitchFamily="2" charset="2"/>
              </a:rPr>
              <a:t> THR DIBERIKAN</a:t>
            </a:r>
          </a:p>
          <a:p>
            <a:pPr algn="just"/>
            <a:r>
              <a:rPr lang="en-US" b="1" dirty="0" smtClean="0">
                <a:sym typeface="Wingdings" pitchFamily="2" charset="2"/>
              </a:rPr>
              <a:t>     SECARA PROPORSIONAL = MASA KERJA / 12 X 1 BLN UPAH</a:t>
            </a:r>
            <a:endParaRPr lang="en-US" b="1" dirty="0" smtClean="0"/>
          </a:p>
        </p:txBody>
      </p:sp>
      <p:sp>
        <p:nvSpPr>
          <p:cNvPr id="9" name="Right Arrow 8"/>
          <p:cNvSpPr/>
          <p:nvPr/>
        </p:nvSpPr>
        <p:spPr>
          <a:xfrm>
            <a:off x="467544" y="1628800"/>
            <a:ext cx="792088"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SG"/>
          </a:p>
        </p:txBody>
      </p:sp>
      <p:sp>
        <p:nvSpPr>
          <p:cNvPr id="10" name="Right Arrow 9"/>
          <p:cNvSpPr/>
          <p:nvPr/>
        </p:nvSpPr>
        <p:spPr>
          <a:xfrm>
            <a:off x="467544" y="2636912"/>
            <a:ext cx="792088" cy="432048"/>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SG"/>
          </a:p>
        </p:txBody>
      </p:sp>
      <p:sp>
        <p:nvSpPr>
          <p:cNvPr id="11" name="Right Arrow 10"/>
          <p:cNvSpPr/>
          <p:nvPr/>
        </p:nvSpPr>
        <p:spPr>
          <a:xfrm>
            <a:off x="467544" y="4005064"/>
            <a:ext cx="792088" cy="432048"/>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SG"/>
          </a:p>
        </p:txBody>
      </p:sp>
      <p:sp>
        <p:nvSpPr>
          <p:cNvPr id="12" name="Right Arrow 11"/>
          <p:cNvSpPr/>
          <p:nvPr/>
        </p:nvSpPr>
        <p:spPr>
          <a:xfrm>
            <a:off x="467544" y="5517232"/>
            <a:ext cx="792088" cy="432048"/>
          </a:xfrm>
          <a:prstGeom prst="rightArrow">
            <a:avLst/>
          </a:prstGeom>
          <a:solidFill>
            <a:schemeClr val="accent6">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S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16632"/>
            <a:ext cx="8229600" cy="1138138"/>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smtClean="0"/>
              <a:t>TUNJANGAN HARI RAYA KEAGAMAAN</a:t>
            </a:r>
            <a:br>
              <a:rPr lang="en-US" b="1" dirty="0" smtClean="0"/>
            </a:br>
            <a:r>
              <a:rPr lang="en-US" sz="3600" b="1" dirty="0" smtClean="0"/>
              <a:t>(PERMENAKER NO. 6 TAHUN 2016)</a:t>
            </a:r>
            <a:endParaRPr lang="en-SG" b="1" dirty="0"/>
          </a:p>
        </p:txBody>
      </p:sp>
      <p:sp>
        <p:nvSpPr>
          <p:cNvPr id="5" name="TextBox 4"/>
          <p:cNvSpPr txBox="1"/>
          <p:nvPr/>
        </p:nvSpPr>
        <p:spPr>
          <a:xfrm>
            <a:off x="1475656" y="1700808"/>
            <a:ext cx="7128792" cy="209288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000" b="1" u="sng" dirty="0" smtClean="0"/>
              <a:t>PERHITUNGAN BESARAN THR BAGI PEKERJA HARIAN LEPAS :</a:t>
            </a:r>
          </a:p>
          <a:p>
            <a:pPr algn="just">
              <a:buFont typeface="Wingdings" pitchFamily="2" charset="2"/>
              <a:buChar char="v"/>
            </a:pPr>
            <a:r>
              <a:rPr lang="en-US" sz="2000" b="1" dirty="0" smtClean="0"/>
              <a:t> </a:t>
            </a:r>
            <a:r>
              <a:rPr lang="en-US" b="1" u="sng" dirty="0" smtClean="0"/>
              <a:t>BAGI P/B DGN MASA KERJA ≥ 12 BLN </a:t>
            </a:r>
            <a:r>
              <a:rPr lang="en-US" b="1" dirty="0" smtClean="0">
                <a:sym typeface="Wingdings" pitchFamily="2" charset="2"/>
              </a:rPr>
              <a:t> UPAH 1 (SATU) BLN </a:t>
            </a:r>
          </a:p>
          <a:p>
            <a:pPr algn="just"/>
            <a:r>
              <a:rPr lang="en-US" b="1" dirty="0" smtClean="0">
                <a:sym typeface="Wingdings" pitchFamily="2" charset="2"/>
              </a:rPr>
              <a:t>     DIHITUNG BDSRKAN “RATA-RATA UPAH” YANG DITERIMA </a:t>
            </a:r>
          </a:p>
          <a:p>
            <a:pPr algn="just"/>
            <a:r>
              <a:rPr lang="en-US" b="1" dirty="0" smtClean="0">
                <a:sym typeface="Wingdings" pitchFamily="2" charset="2"/>
              </a:rPr>
              <a:t>     DLM “12 BLN TERAKHIR SBLM HARI RAYA”</a:t>
            </a:r>
          </a:p>
          <a:p>
            <a:pPr algn="just">
              <a:buFont typeface="Wingdings" pitchFamily="2" charset="2"/>
              <a:buChar char="v"/>
            </a:pPr>
            <a:r>
              <a:rPr lang="en-US" b="1" dirty="0" smtClean="0"/>
              <a:t> </a:t>
            </a:r>
            <a:r>
              <a:rPr lang="en-US" b="1" u="sng" dirty="0" smtClean="0"/>
              <a:t>BAGI P/B DGN MASA KERJA &lt; 12 BLN </a:t>
            </a:r>
            <a:r>
              <a:rPr lang="en-US" b="1" dirty="0" smtClean="0">
                <a:sym typeface="Wingdings" pitchFamily="2" charset="2"/>
              </a:rPr>
              <a:t> UPAH 1 (SATU) BLN </a:t>
            </a:r>
          </a:p>
          <a:p>
            <a:pPr algn="just"/>
            <a:r>
              <a:rPr lang="en-US" b="1" dirty="0" smtClean="0">
                <a:sym typeface="Wingdings" pitchFamily="2" charset="2"/>
              </a:rPr>
              <a:t>     DIHITUNG BDSRKAN “RATA-RATA UPAH” YANG DITERIMA</a:t>
            </a:r>
          </a:p>
          <a:p>
            <a:pPr algn="just"/>
            <a:r>
              <a:rPr lang="en-US" b="1" dirty="0" smtClean="0">
                <a:sym typeface="Wingdings" pitchFamily="2" charset="2"/>
              </a:rPr>
              <a:t>     TIAP BULAN SELAMA MASA KERJA.</a:t>
            </a:r>
            <a:endParaRPr lang="en-US" b="1" u="sng" dirty="0" smtClean="0"/>
          </a:p>
        </p:txBody>
      </p:sp>
      <p:sp>
        <p:nvSpPr>
          <p:cNvPr id="8" name="TextBox 7"/>
          <p:cNvSpPr txBox="1"/>
          <p:nvPr/>
        </p:nvSpPr>
        <p:spPr>
          <a:xfrm>
            <a:off x="1475656" y="4160167"/>
            <a:ext cx="7128792" cy="1138773"/>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b="1" u="sng" dirty="0" smtClean="0"/>
              <a:t>SANKSI TERHADAP KETERLAMBATAN PEMBAYARAN THR :</a:t>
            </a:r>
          </a:p>
          <a:p>
            <a:pPr algn="ctr"/>
            <a:r>
              <a:rPr lang="en-US" b="1" dirty="0" smtClean="0"/>
              <a:t>DENDA 5 % DARI TOTAL THR</a:t>
            </a:r>
          </a:p>
          <a:p>
            <a:pPr algn="ctr"/>
            <a:r>
              <a:rPr lang="en-US" sz="1600" b="1" u="sng" dirty="0" smtClean="0"/>
              <a:t>DGN CATATAN : </a:t>
            </a:r>
          </a:p>
          <a:p>
            <a:pPr algn="ctr"/>
            <a:r>
              <a:rPr lang="en-US" sz="1600" b="1" dirty="0" smtClean="0"/>
              <a:t>PEMBAYARAN DENDA TIDAK MENGHILANGKAN KEWAJIBAN PEMBAYARAN THR.</a:t>
            </a:r>
          </a:p>
        </p:txBody>
      </p:sp>
      <p:sp>
        <p:nvSpPr>
          <p:cNvPr id="9" name="Right Arrow 8"/>
          <p:cNvSpPr/>
          <p:nvPr/>
        </p:nvSpPr>
        <p:spPr>
          <a:xfrm>
            <a:off x="467544" y="2575991"/>
            <a:ext cx="792088"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SG"/>
          </a:p>
        </p:txBody>
      </p:sp>
      <p:sp>
        <p:nvSpPr>
          <p:cNvPr id="15" name="TextBox 14"/>
          <p:cNvSpPr txBox="1"/>
          <p:nvPr/>
        </p:nvSpPr>
        <p:spPr>
          <a:xfrm>
            <a:off x="1475656" y="5672335"/>
            <a:ext cx="7128792" cy="646331"/>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b="1" u="sng" dirty="0" smtClean="0"/>
              <a:t>SANKSI TERHADAP THR YANG TIDAK DIBAYARKAN</a:t>
            </a:r>
          </a:p>
          <a:p>
            <a:pPr algn="ctr"/>
            <a:r>
              <a:rPr lang="en-US" b="1" dirty="0" smtClean="0"/>
              <a:t>SANKSI ADMINISTRASTIF</a:t>
            </a:r>
          </a:p>
        </p:txBody>
      </p:sp>
      <p:sp>
        <p:nvSpPr>
          <p:cNvPr id="16" name="Right Arrow 15"/>
          <p:cNvSpPr/>
          <p:nvPr/>
        </p:nvSpPr>
        <p:spPr>
          <a:xfrm>
            <a:off x="467544" y="4448199"/>
            <a:ext cx="792088" cy="432048"/>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SG"/>
          </a:p>
        </p:txBody>
      </p:sp>
      <p:sp>
        <p:nvSpPr>
          <p:cNvPr id="17" name="Right Arrow 16"/>
          <p:cNvSpPr/>
          <p:nvPr/>
        </p:nvSpPr>
        <p:spPr>
          <a:xfrm>
            <a:off x="467544" y="5744343"/>
            <a:ext cx="792088" cy="432048"/>
          </a:xfrm>
          <a:prstGeom prst="rightArrow">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SG"/>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0">
            <a:schemeClr val="accent1"/>
          </a:lnRef>
          <a:fillRef idx="3">
            <a:schemeClr val="accent1"/>
          </a:fillRef>
          <a:effectRef idx="3">
            <a:schemeClr val="accent1"/>
          </a:effectRef>
          <a:fontRef idx="minor">
            <a:schemeClr val="lt1"/>
          </a:fontRef>
        </p:style>
        <p:txBody>
          <a:bodyPr>
            <a:noAutofit/>
          </a:bodyPr>
          <a:lstStyle/>
          <a:p>
            <a:r>
              <a:rPr lang="en-US" sz="3200" b="1" dirty="0" smtClean="0"/>
              <a:t>THR BAGI PEKERJA/BURUH YANG TERKENA PEMUTUSAN HUBUNGAN KERJA</a:t>
            </a:r>
            <a:endParaRPr lang="en-SG" sz="3200" b="1" dirty="0"/>
          </a:p>
        </p:txBody>
      </p:sp>
      <p:sp>
        <p:nvSpPr>
          <p:cNvPr id="4" name="Content Placeholder 3"/>
          <p:cNvSpPr>
            <a:spLocks noGrp="1"/>
          </p:cNvSpPr>
          <p:nvPr>
            <p:ph idx="1"/>
          </p:nvPr>
        </p:nvSpPr>
        <p:spPr>
          <a:xfrm>
            <a:off x="1475656" y="1658219"/>
            <a:ext cx="7211144" cy="1540767"/>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US" sz="2400" b="1" dirty="0" smtClean="0"/>
              <a:t>HANYA BERLAKU BAGI PEKERJA / BURUH YANG TERIKAT HUBUNGAN KERJA BERDASARKAN </a:t>
            </a:r>
            <a:r>
              <a:rPr lang="en-US" sz="2400" b="1" dirty="0" smtClean="0">
                <a:sym typeface="Wingdings" pitchFamily="2" charset="2"/>
              </a:rPr>
              <a:t> PERJANJIAN KERJA WAKTU TIDAK TERTENTU (PKWTT), TIDAK UNTUK P/B PKWT.</a:t>
            </a:r>
            <a:endParaRPr lang="en-SG" sz="2400" b="1" dirty="0"/>
          </a:p>
        </p:txBody>
      </p:sp>
      <p:sp>
        <p:nvSpPr>
          <p:cNvPr id="5" name="Content Placeholder 3"/>
          <p:cNvSpPr txBox="1">
            <a:spLocks/>
          </p:cNvSpPr>
          <p:nvPr/>
        </p:nvSpPr>
        <p:spPr>
          <a:xfrm>
            <a:off x="1475656" y="3487019"/>
            <a:ext cx="7211144" cy="122413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dk1"/>
                </a:solidFill>
                <a:effectLst/>
                <a:uLnTx/>
                <a:uFillTx/>
                <a:latin typeface="+mn-lt"/>
                <a:ea typeface="+mn-ea"/>
                <a:cs typeface="+mn-cs"/>
              </a:rPr>
              <a:t>KHUSUS BAGI PEKERJA PKWTT YANG DI – PHK PALING LAMA </a:t>
            </a:r>
            <a:r>
              <a:rPr kumimoji="0" lang="en-US" sz="2400" b="1" i="0" u="none" strike="noStrike" kern="1200" cap="none" spc="0" normalizeH="0" baseline="0" noProof="0" dirty="0" smtClean="0">
                <a:ln>
                  <a:noFill/>
                </a:ln>
                <a:solidFill>
                  <a:schemeClr val="dk1"/>
                </a:solidFill>
                <a:effectLst/>
                <a:uLnTx/>
                <a:uFillTx/>
                <a:latin typeface="+mn-lt"/>
                <a:ea typeface="+mn-ea"/>
                <a:cs typeface="+mn-cs"/>
                <a:sym typeface="Wingdings" pitchFamily="2" charset="2"/>
              </a:rPr>
              <a:t> 30 (TIGA</a:t>
            </a:r>
            <a:r>
              <a:rPr kumimoji="0" lang="en-US" sz="2400" b="1" i="0" u="none" strike="noStrike" kern="1200" cap="none" spc="0" normalizeH="0" noProof="0" dirty="0" smtClean="0">
                <a:ln>
                  <a:noFill/>
                </a:ln>
                <a:solidFill>
                  <a:schemeClr val="dk1"/>
                </a:solidFill>
                <a:effectLst/>
                <a:uLnTx/>
                <a:uFillTx/>
                <a:latin typeface="+mn-lt"/>
                <a:ea typeface="+mn-ea"/>
                <a:cs typeface="+mn-cs"/>
                <a:sym typeface="Wingdings" pitchFamily="2" charset="2"/>
              </a:rPr>
              <a:t> PULUH) HARI SEBELUM HARI RAYA KEAGAMAAN.</a:t>
            </a:r>
            <a:endParaRPr kumimoji="0" lang="en-SG" sz="2400" b="1" i="0" u="none" strike="noStrike" kern="1200" cap="none" spc="0" normalizeH="0" baseline="0" noProof="0" dirty="0">
              <a:ln>
                <a:noFill/>
              </a:ln>
              <a:solidFill>
                <a:schemeClr val="dk1"/>
              </a:solidFill>
              <a:effectLst/>
              <a:uLnTx/>
              <a:uFillTx/>
              <a:latin typeface="+mn-lt"/>
              <a:ea typeface="+mn-ea"/>
              <a:cs typeface="+mn-cs"/>
            </a:endParaRPr>
          </a:p>
        </p:txBody>
      </p:sp>
      <p:sp>
        <p:nvSpPr>
          <p:cNvPr id="6" name="Content Placeholder 3"/>
          <p:cNvSpPr txBox="1">
            <a:spLocks/>
          </p:cNvSpPr>
          <p:nvPr/>
        </p:nvSpPr>
        <p:spPr>
          <a:xfrm>
            <a:off x="1475656" y="4999186"/>
            <a:ext cx="7211144" cy="122413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dk1"/>
                </a:solidFill>
                <a:effectLst/>
                <a:uLnTx/>
                <a:uFillTx/>
                <a:latin typeface="+mn-lt"/>
                <a:ea typeface="+mn-ea"/>
                <a:cs typeface="+mn-cs"/>
              </a:rPr>
              <a:t>PERHITUNGAN PEMBAYARAN</a:t>
            </a:r>
            <a:r>
              <a:rPr kumimoji="0" lang="en-US" sz="2400" b="1" i="0" u="none" strike="noStrike" kern="1200" cap="none" spc="0" normalizeH="0" noProof="0" dirty="0" smtClean="0">
                <a:ln>
                  <a:noFill/>
                </a:ln>
                <a:solidFill>
                  <a:schemeClr val="dk1"/>
                </a:solidFill>
                <a:effectLst/>
                <a:uLnTx/>
                <a:uFillTx/>
                <a:latin typeface="+mn-lt"/>
                <a:ea typeface="+mn-ea"/>
                <a:cs typeface="+mn-cs"/>
              </a:rPr>
              <a:t> BERPEDOMAN PADA </a:t>
            </a:r>
            <a:r>
              <a:rPr kumimoji="0" lang="en-US" sz="2400" b="1" i="0" u="none" strike="noStrike" kern="1200" cap="none" spc="0" normalizeH="0" noProof="0" dirty="0" smtClean="0">
                <a:ln>
                  <a:noFill/>
                </a:ln>
                <a:solidFill>
                  <a:schemeClr val="dk1"/>
                </a:solidFill>
                <a:effectLst/>
                <a:uLnTx/>
                <a:uFillTx/>
                <a:latin typeface="+mn-lt"/>
                <a:ea typeface="+mn-ea"/>
                <a:cs typeface="+mn-cs"/>
                <a:sym typeface="Wingdings" pitchFamily="2" charset="2"/>
              </a:rPr>
              <a:t> </a:t>
            </a:r>
            <a:r>
              <a:rPr kumimoji="0" lang="en-US" sz="2400" b="1" i="0" u="none" strike="noStrike" kern="1200" cap="none" spc="0" normalizeH="0" baseline="0" noProof="0" dirty="0" smtClean="0">
                <a:ln>
                  <a:noFill/>
                </a:ln>
                <a:solidFill>
                  <a:schemeClr val="dk1"/>
                </a:solidFill>
                <a:effectLst/>
                <a:uLnTx/>
                <a:uFillTx/>
                <a:latin typeface="+mn-lt"/>
                <a:ea typeface="+mn-ea"/>
                <a:cs typeface="+mn-cs"/>
              </a:rPr>
              <a:t>MASA KERJA P/B DALAM TAHUN BERJALAN HARI RAYA KEAGAMAAN.</a:t>
            </a:r>
            <a:endParaRPr kumimoji="0" lang="en-SG" sz="2400" b="1" i="0" u="none" strike="noStrike" kern="1200" cap="none" spc="0" normalizeH="0" baseline="0" noProof="0" dirty="0">
              <a:ln>
                <a:noFill/>
              </a:ln>
              <a:solidFill>
                <a:schemeClr val="dk1"/>
              </a:solidFill>
              <a:effectLst/>
              <a:uLnTx/>
              <a:uFillTx/>
              <a:latin typeface="+mn-lt"/>
              <a:ea typeface="+mn-ea"/>
              <a:cs typeface="+mn-cs"/>
            </a:endParaRPr>
          </a:p>
        </p:txBody>
      </p:sp>
      <p:sp>
        <p:nvSpPr>
          <p:cNvPr id="7" name="Right Arrow 6"/>
          <p:cNvSpPr/>
          <p:nvPr/>
        </p:nvSpPr>
        <p:spPr>
          <a:xfrm>
            <a:off x="467544" y="2118866"/>
            <a:ext cx="792088" cy="43204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SG"/>
          </a:p>
        </p:txBody>
      </p:sp>
      <p:sp>
        <p:nvSpPr>
          <p:cNvPr id="8" name="Right Arrow 7"/>
          <p:cNvSpPr/>
          <p:nvPr/>
        </p:nvSpPr>
        <p:spPr>
          <a:xfrm>
            <a:off x="467544" y="3919066"/>
            <a:ext cx="792088" cy="432048"/>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SG"/>
          </a:p>
        </p:txBody>
      </p:sp>
      <p:sp>
        <p:nvSpPr>
          <p:cNvPr id="9" name="Right Arrow 8"/>
          <p:cNvSpPr/>
          <p:nvPr/>
        </p:nvSpPr>
        <p:spPr>
          <a:xfrm>
            <a:off x="467544" y="5359226"/>
            <a:ext cx="792088" cy="432048"/>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SG"/>
          </a:p>
        </p:txBody>
      </p:sp>
      <p:sp>
        <p:nvSpPr>
          <p:cNvPr id="10" name="TextBox 9"/>
          <p:cNvSpPr txBox="1"/>
          <p:nvPr/>
        </p:nvSpPr>
        <p:spPr>
          <a:xfrm>
            <a:off x="539552" y="6372036"/>
            <a:ext cx="8064896" cy="369332"/>
          </a:xfrm>
          <a:prstGeom prst="rect">
            <a:avLst/>
          </a:prstGeom>
          <a:noFill/>
        </p:spPr>
        <p:txBody>
          <a:bodyPr wrap="square" rtlCol="0">
            <a:spAutoFit/>
          </a:bodyPr>
          <a:lstStyle/>
          <a:p>
            <a:pPr algn="ctr"/>
            <a:r>
              <a:rPr lang="en-US" b="1" i="1" dirty="0" smtClean="0">
                <a:solidFill>
                  <a:srgbClr val="92D050"/>
                </a:solidFill>
              </a:rPr>
              <a:t>VIDE KETENTUAN PASAL 7 PERMENAKER NO. 6 TAHUN 2016</a:t>
            </a:r>
            <a:endParaRPr lang="en-SG" b="1" i="1" dirty="0">
              <a:solidFill>
                <a:srgbClr val="92D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88640"/>
            <a:ext cx="8229600" cy="2016224"/>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3600" b="1" dirty="0" smtClean="0"/>
              <a:t>THR BAGI PEKERJA/BURUH DALAM HAL PERALIHAN STATUS HUBUNGAN KERJA</a:t>
            </a:r>
            <a:r>
              <a:rPr lang="en-US" sz="3200" b="1" dirty="0" smtClean="0"/>
              <a:t/>
            </a:r>
            <a:br>
              <a:rPr lang="en-US" sz="3200" b="1" dirty="0" smtClean="0"/>
            </a:br>
            <a:r>
              <a:rPr lang="en-US" sz="3200" b="1" dirty="0" smtClean="0"/>
              <a:t>(MERGER – AKUISISI – KONSOLIDASI – PERALIHAN VENDOR)</a:t>
            </a:r>
            <a:endParaRPr lang="en-SG" sz="3200" b="1" dirty="0"/>
          </a:p>
        </p:txBody>
      </p:sp>
      <p:sp>
        <p:nvSpPr>
          <p:cNvPr id="7" name="Content Placeholder 3"/>
          <p:cNvSpPr txBox="1">
            <a:spLocks/>
          </p:cNvSpPr>
          <p:nvPr/>
        </p:nvSpPr>
        <p:spPr>
          <a:xfrm>
            <a:off x="1475656" y="2348880"/>
            <a:ext cx="7211144" cy="194421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dk1"/>
                </a:solidFill>
                <a:effectLst/>
                <a:uLnTx/>
                <a:uFillTx/>
                <a:latin typeface="+mn-lt"/>
                <a:ea typeface="+mn-ea"/>
                <a:cs typeface="+mn-cs"/>
              </a:rPr>
              <a:t>KHUSUS BAGI PEKERJA / BURUH YANG DIPINDAHKAN DENGAN </a:t>
            </a:r>
            <a:r>
              <a:rPr kumimoji="0" lang="en-US" sz="2800" b="1" i="0" u="none" strike="noStrike" kern="1200" cap="none" spc="0" normalizeH="0" baseline="0" noProof="0" dirty="0" smtClean="0">
                <a:ln>
                  <a:noFill/>
                </a:ln>
                <a:solidFill>
                  <a:schemeClr val="dk1"/>
                </a:solidFill>
                <a:effectLst/>
                <a:uLnTx/>
                <a:uFillTx/>
                <a:latin typeface="+mn-lt"/>
                <a:ea typeface="+mn-ea"/>
                <a:cs typeface="+mn-cs"/>
                <a:sym typeface="Wingdings" pitchFamily="2" charset="2"/>
              </a:rPr>
              <a:t> </a:t>
            </a:r>
            <a:r>
              <a:rPr kumimoji="0" lang="en-US" sz="2800" b="1" i="1" u="sng" strike="noStrike" kern="1200" cap="none" spc="0" normalizeH="0" baseline="0" noProof="0" dirty="0" smtClean="0">
                <a:ln>
                  <a:noFill/>
                </a:ln>
                <a:solidFill>
                  <a:schemeClr val="dk1"/>
                </a:solidFill>
                <a:effectLst/>
                <a:uLnTx/>
                <a:uFillTx/>
                <a:latin typeface="+mn-lt"/>
                <a:ea typeface="+mn-ea"/>
                <a:cs typeface="+mn-cs"/>
                <a:sym typeface="Wingdings" pitchFamily="2" charset="2"/>
              </a:rPr>
              <a:t>MASA KERJA BERLANJUT</a:t>
            </a:r>
            <a:r>
              <a:rPr lang="en-US" sz="2800" b="1" dirty="0" smtClean="0">
                <a:sym typeface="Wingdings" pitchFamily="2" charset="2"/>
              </a:rPr>
              <a:t>, SEBAGAI AKIBAT DARI PERALIHAN STATUS HUBUNGAN KERJA.</a:t>
            </a:r>
            <a:endParaRPr kumimoji="0" lang="en-SG" sz="2800" b="1" i="0" u="none" strike="noStrike" kern="1200" cap="none" spc="0" normalizeH="0" baseline="0" noProof="0" dirty="0">
              <a:ln>
                <a:noFill/>
              </a:ln>
              <a:solidFill>
                <a:schemeClr val="dk1"/>
              </a:solidFill>
              <a:effectLst/>
              <a:uLnTx/>
              <a:uFillTx/>
              <a:latin typeface="+mn-lt"/>
              <a:ea typeface="+mn-ea"/>
              <a:cs typeface="+mn-cs"/>
            </a:endParaRPr>
          </a:p>
        </p:txBody>
      </p:sp>
      <p:sp>
        <p:nvSpPr>
          <p:cNvPr id="8" name="Content Placeholder 3"/>
          <p:cNvSpPr txBox="1">
            <a:spLocks/>
          </p:cNvSpPr>
          <p:nvPr/>
        </p:nvSpPr>
        <p:spPr>
          <a:xfrm>
            <a:off x="1475656" y="4509119"/>
            <a:ext cx="7211144" cy="172819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dk1"/>
                </a:solidFill>
                <a:effectLst/>
                <a:uLnTx/>
                <a:uFillTx/>
                <a:latin typeface="+mn-lt"/>
                <a:ea typeface="+mn-ea"/>
                <a:cs typeface="+mn-cs"/>
              </a:rPr>
              <a:t>PEKERJA /</a:t>
            </a:r>
            <a:r>
              <a:rPr kumimoji="0" lang="en-US" sz="2800" b="1" i="0" u="none" strike="noStrike" kern="1200" cap="none" spc="0" normalizeH="0" noProof="0" dirty="0" smtClean="0">
                <a:ln>
                  <a:noFill/>
                </a:ln>
                <a:solidFill>
                  <a:schemeClr val="dk1"/>
                </a:solidFill>
                <a:effectLst/>
                <a:uLnTx/>
                <a:uFillTx/>
                <a:latin typeface="+mn-lt"/>
                <a:ea typeface="+mn-ea"/>
                <a:cs typeface="+mn-cs"/>
              </a:rPr>
              <a:t> BURUH BERHAK ATAS THR KEAGAMAAN, DALAM HAL PERUSAHAAN YANG LAMA BELUM MEMBAYARKAN THR KEPADA PEKERJA/BURUH.</a:t>
            </a:r>
            <a:endParaRPr kumimoji="0" lang="en-SG" sz="2800" b="1" i="0" u="none" strike="noStrike" kern="1200" cap="none" spc="0" normalizeH="0" baseline="0" noProof="0" dirty="0">
              <a:ln>
                <a:noFill/>
              </a:ln>
              <a:solidFill>
                <a:schemeClr val="dk1"/>
              </a:solidFill>
              <a:effectLst/>
              <a:uLnTx/>
              <a:uFillTx/>
              <a:latin typeface="+mn-lt"/>
              <a:ea typeface="+mn-ea"/>
              <a:cs typeface="+mn-cs"/>
            </a:endParaRPr>
          </a:p>
        </p:txBody>
      </p:sp>
      <p:sp>
        <p:nvSpPr>
          <p:cNvPr id="10" name="Right Arrow 9"/>
          <p:cNvSpPr/>
          <p:nvPr/>
        </p:nvSpPr>
        <p:spPr>
          <a:xfrm>
            <a:off x="467544" y="3068959"/>
            <a:ext cx="792088" cy="43204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SG"/>
          </a:p>
        </p:txBody>
      </p:sp>
      <p:sp>
        <p:nvSpPr>
          <p:cNvPr id="11" name="Right Arrow 10"/>
          <p:cNvSpPr/>
          <p:nvPr/>
        </p:nvSpPr>
        <p:spPr>
          <a:xfrm>
            <a:off x="467544" y="5085184"/>
            <a:ext cx="792088" cy="432048"/>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SG"/>
          </a:p>
        </p:txBody>
      </p:sp>
      <p:sp>
        <p:nvSpPr>
          <p:cNvPr id="12" name="TextBox 11"/>
          <p:cNvSpPr txBox="1"/>
          <p:nvPr/>
        </p:nvSpPr>
        <p:spPr>
          <a:xfrm>
            <a:off x="539552" y="6372036"/>
            <a:ext cx="8064896" cy="369332"/>
          </a:xfrm>
          <a:prstGeom prst="rect">
            <a:avLst/>
          </a:prstGeom>
          <a:noFill/>
        </p:spPr>
        <p:txBody>
          <a:bodyPr wrap="square" rtlCol="0">
            <a:spAutoFit/>
          </a:bodyPr>
          <a:lstStyle/>
          <a:p>
            <a:pPr algn="ctr"/>
            <a:r>
              <a:rPr lang="en-US" b="1" i="1" dirty="0" smtClean="0">
                <a:solidFill>
                  <a:srgbClr val="92D050"/>
                </a:solidFill>
              </a:rPr>
              <a:t>VIDE KETENTUAN PASAL 8 PERMENAKER NO. 6 TAHUN 2016</a:t>
            </a:r>
            <a:endParaRPr lang="en-SG" b="1" i="1" dirty="0">
              <a:solidFill>
                <a:srgbClr val="92D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3364"/>
            <a:ext cx="8229600" cy="1138138"/>
          </a:xfrm>
        </p:spPr>
        <p:style>
          <a:lnRef idx="0">
            <a:schemeClr val="accent2"/>
          </a:lnRef>
          <a:fillRef idx="3">
            <a:schemeClr val="accent2"/>
          </a:fillRef>
          <a:effectRef idx="3">
            <a:schemeClr val="accent2"/>
          </a:effectRef>
          <a:fontRef idx="minor">
            <a:schemeClr val="lt1"/>
          </a:fontRef>
        </p:style>
        <p:txBody>
          <a:bodyPr>
            <a:noAutofit/>
          </a:bodyPr>
          <a:lstStyle/>
          <a:p>
            <a:r>
              <a:rPr lang="en-US" sz="7200" b="1" dirty="0" smtClean="0"/>
              <a:t>B O N U S</a:t>
            </a:r>
            <a:endParaRPr lang="en-SG" sz="7200" b="1" dirty="0"/>
          </a:p>
        </p:txBody>
      </p:sp>
      <p:sp>
        <p:nvSpPr>
          <p:cNvPr id="4" name="TextBox 3"/>
          <p:cNvSpPr txBox="1"/>
          <p:nvPr/>
        </p:nvSpPr>
        <p:spPr>
          <a:xfrm>
            <a:off x="1475656" y="1752436"/>
            <a:ext cx="7128792" cy="169277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3600" b="1" u="sng" dirty="0" smtClean="0"/>
              <a:t>SIFAT PEMBAYARANNYA :</a:t>
            </a:r>
          </a:p>
          <a:p>
            <a:pPr algn="ctr"/>
            <a:endParaRPr lang="en-US" sz="800" b="1" u="sng" dirty="0" smtClean="0"/>
          </a:p>
          <a:p>
            <a:pPr algn="ctr"/>
            <a:r>
              <a:rPr lang="en-US" sz="3600" b="1" dirty="0" smtClean="0">
                <a:sym typeface="Wingdings" pitchFamily="2" charset="2"/>
              </a:rPr>
              <a:t>FAKULTATIF – NON IMPERATIF</a:t>
            </a:r>
          </a:p>
          <a:p>
            <a:pPr algn="ctr"/>
            <a:r>
              <a:rPr lang="en-US" sz="2400" b="1" dirty="0" smtClean="0">
                <a:sym typeface="Wingdings" pitchFamily="2" charset="2"/>
              </a:rPr>
              <a:t>TERGANTUNG PADA  KEUNTUNGAN PERUSAHAAN</a:t>
            </a:r>
            <a:endParaRPr lang="en-SG" sz="2400" b="1" dirty="0"/>
          </a:p>
        </p:txBody>
      </p:sp>
      <p:sp>
        <p:nvSpPr>
          <p:cNvPr id="9" name="Right Arrow 8"/>
          <p:cNvSpPr/>
          <p:nvPr/>
        </p:nvSpPr>
        <p:spPr>
          <a:xfrm>
            <a:off x="467544" y="2267580"/>
            <a:ext cx="792088"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SG"/>
          </a:p>
        </p:txBody>
      </p:sp>
      <p:sp>
        <p:nvSpPr>
          <p:cNvPr id="13" name="TextBox 12"/>
          <p:cNvSpPr txBox="1"/>
          <p:nvPr/>
        </p:nvSpPr>
        <p:spPr>
          <a:xfrm>
            <a:off x="1475656" y="3927827"/>
            <a:ext cx="7128792" cy="2200602"/>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3200" b="1" u="sng" dirty="0" smtClean="0"/>
              <a:t>BESARAN DAN PERHITUNGAN :</a:t>
            </a:r>
          </a:p>
          <a:p>
            <a:pPr algn="ctr"/>
            <a:r>
              <a:rPr lang="en-US" sz="3200" b="1" dirty="0" smtClean="0"/>
              <a:t>DIATUR DALAM PERJANJIAN KERJA / PERATURAN PERUSAHAAN / PERJANJIAN KERJA BERSAMA</a:t>
            </a:r>
          </a:p>
          <a:p>
            <a:pPr algn="ctr"/>
            <a:endParaRPr lang="en-US" sz="1000" b="1" u="sng" dirty="0" smtClean="0"/>
          </a:p>
        </p:txBody>
      </p:sp>
      <p:sp>
        <p:nvSpPr>
          <p:cNvPr id="14" name="Right Arrow 13"/>
          <p:cNvSpPr/>
          <p:nvPr/>
        </p:nvSpPr>
        <p:spPr>
          <a:xfrm>
            <a:off x="467544" y="4442971"/>
            <a:ext cx="792088" cy="432048"/>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SG"/>
          </a:p>
        </p:txBody>
      </p:sp>
      <p:sp>
        <p:nvSpPr>
          <p:cNvPr id="15" name="TextBox 14"/>
          <p:cNvSpPr txBox="1"/>
          <p:nvPr/>
        </p:nvSpPr>
        <p:spPr>
          <a:xfrm>
            <a:off x="539552" y="6372036"/>
            <a:ext cx="8064896" cy="369332"/>
          </a:xfrm>
          <a:prstGeom prst="rect">
            <a:avLst/>
          </a:prstGeom>
          <a:noFill/>
        </p:spPr>
        <p:txBody>
          <a:bodyPr wrap="square" rtlCol="0">
            <a:spAutoFit/>
          </a:bodyPr>
          <a:lstStyle/>
          <a:p>
            <a:pPr algn="ctr"/>
            <a:r>
              <a:rPr lang="en-US" b="1" i="1" dirty="0" smtClean="0">
                <a:solidFill>
                  <a:srgbClr val="FFC000"/>
                </a:solidFill>
              </a:rPr>
              <a:t>VIDE KETENTUAN PASAL 8 PP NO. 78 TAHUN 2015</a:t>
            </a:r>
            <a:endParaRPr lang="en-SG" b="1" i="1" dirty="0">
              <a:solidFill>
                <a:srgbClr val="FFC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style>
          <a:lnRef idx="0">
            <a:schemeClr val="accent1"/>
          </a:lnRef>
          <a:fillRef idx="3">
            <a:schemeClr val="accent1"/>
          </a:fillRef>
          <a:effectRef idx="3">
            <a:schemeClr val="accent1"/>
          </a:effectRef>
          <a:fontRef idx="minor">
            <a:schemeClr val="lt1"/>
          </a:fontRef>
        </p:style>
        <p:txBody>
          <a:bodyPr>
            <a:noAutofit/>
          </a:bodyPr>
          <a:lstStyle/>
          <a:p>
            <a:r>
              <a:rPr lang="en-US" sz="4000" b="1" dirty="0" smtClean="0"/>
              <a:t>UANG PENGGANTI FASILITAS KERJA</a:t>
            </a:r>
            <a:endParaRPr lang="en-SG" sz="4000" b="1" dirty="0"/>
          </a:p>
        </p:txBody>
      </p:sp>
      <p:sp>
        <p:nvSpPr>
          <p:cNvPr id="4" name="Content Placeholder 3"/>
          <p:cNvSpPr>
            <a:spLocks noGrp="1"/>
          </p:cNvSpPr>
          <p:nvPr>
            <p:ph idx="1"/>
          </p:nvPr>
        </p:nvSpPr>
        <p:spPr>
          <a:xfrm>
            <a:off x="1475656" y="1268760"/>
            <a:ext cx="7211144" cy="3672408"/>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US" sz="2800" b="1" u="sng" dirty="0" smtClean="0"/>
              <a:t>SIFAT PEMBAYARANNYA </a:t>
            </a:r>
            <a:r>
              <a:rPr lang="en-US" sz="2800" b="1" u="sng" dirty="0" smtClean="0">
                <a:sym typeface="Wingdings" pitchFamily="2" charset="2"/>
              </a:rPr>
              <a:t> FAKULTATIF – NON IMPERATIF</a:t>
            </a:r>
          </a:p>
          <a:p>
            <a:pPr lvl="1" algn="just"/>
            <a:r>
              <a:rPr lang="en-US" sz="2400" b="1" dirty="0" smtClean="0">
                <a:sym typeface="Wingdings" pitchFamily="2" charset="2"/>
              </a:rPr>
              <a:t>MERUPAKAN </a:t>
            </a:r>
            <a:r>
              <a:rPr lang="en-US" sz="2400" b="1" u="sng" dirty="0" smtClean="0">
                <a:sym typeface="Wingdings" pitchFamily="2" charset="2"/>
              </a:rPr>
              <a:t>PENGGANTI</a:t>
            </a:r>
            <a:r>
              <a:rPr lang="en-US" sz="2400" b="1" dirty="0" smtClean="0">
                <a:sym typeface="Wingdings" pitchFamily="2" charset="2"/>
              </a:rPr>
              <a:t> DALAM HAL :</a:t>
            </a:r>
          </a:p>
          <a:p>
            <a:pPr lvl="2" algn="just"/>
            <a:r>
              <a:rPr lang="en-US" sz="2000" b="1" dirty="0" smtClean="0">
                <a:sym typeface="Wingdings" pitchFamily="2" charset="2"/>
              </a:rPr>
              <a:t>PERUSAHAAN ADA MENYEDIAKAN FASILITAS KERJA UNTUK MENUNJANG PELAKSANAAN PEKERJAAN (SEPERTI : </a:t>
            </a:r>
            <a:r>
              <a:rPr lang="en-SG" sz="2000" b="1" dirty="0" smtClean="0"/>
              <a:t>FASILITAS KENDARAAN, KENDARAAN ANTAR JEMPUT PEKERJA/BURUH, DAN/ATAU PEMBERIAN MAKAN SECARA CUMA-CUMA)</a:t>
            </a:r>
            <a:r>
              <a:rPr lang="en-US" sz="2000" b="1" dirty="0" smtClean="0">
                <a:sym typeface="Wingdings" pitchFamily="2" charset="2"/>
              </a:rPr>
              <a:t>, </a:t>
            </a:r>
          </a:p>
          <a:p>
            <a:pPr lvl="2" algn="just"/>
            <a:r>
              <a:rPr lang="en-US" sz="2000" b="1" dirty="0" smtClean="0">
                <a:sym typeface="Wingdings" pitchFamily="2" charset="2"/>
              </a:rPr>
              <a:t>TAPI TIDAK MENCUKUPI DALAM HAL PEMERATAANNYA.</a:t>
            </a:r>
            <a:endParaRPr lang="en-SG" sz="2000" b="1" dirty="0"/>
          </a:p>
        </p:txBody>
      </p:sp>
      <p:sp>
        <p:nvSpPr>
          <p:cNvPr id="5" name="Content Placeholder 3"/>
          <p:cNvSpPr txBox="1">
            <a:spLocks/>
          </p:cNvSpPr>
          <p:nvPr/>
        </p:nvSpPr>
        <p:spPr>
          <a:xfrm>
            <a:off x="1475656" y="5157192"/>
            <a:ext cx="7211144" cy="122413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algn="just"/>
            <a:r>
              <a:rPr lang="en-SG" sz="2400" b="1" dirty="0" smtClean="0"/>
              <a:t>PENYEDIAAN FASILITAS KERJA DAN PEMBERIAN UANG PENGGANTI FASILITAS KERJA DIATUR DALAM PK / PP / PKB.</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SG" sz="2400" b="1" i="0" u="none" strike="noStrike" kern="1200" cap="none" spc="0" normalizeH="0" baseline="0" noProof="0" dirty="0">
              <a:ln>
                <a:noFill/>
              </a:ln>
              <a:solidFill>
                <a:schemeClr val="dk1"/>
              </a:solidFill>
              <a:effectLst/>
              <a:uLnTx/>
              <a:uFillTx/>
              <a:latin typeface="+mn-lt"/>
              <a:ea typeface="+mn-ea"/>
              <a:cs typeface="+mn-cs"/>
            </a:endParaRPr>
          </a:p>
        </p:txBody>
      </p:sp>
      <p:sp>
        <p:nvSpPr>
          <p:cNvPr id="7" name="Right Arrow 6"/>
          <p:cNvSpPr/>
          <p:nvPr/>
        </p:nvSpPr>
        <p:spPr>
          <a:xfrm>
            <a:off x="467544" y="1873423"/>
            <a:ext cx="792088" cy="43204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SG"/>
          </a:p>
        </p:txBody>
      </p:sp>
      <p:sp>
        <p:nvSpPr>
          <p:cNvPr id="8" name="Right Arrow 7"/>
          <p:cNvSpPr/>
          <p:nvPr/>
        </p:nvSpPr>
        <p:spPr>
          <a:xfrm>
            <a:off x="467544" y="5503242"/>
            <a:ext cx="792088" cy="432048"/>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SG"/>
          </a:p>
        </p:txBody>
      </p:sp>
      <p:sp>
        <p:nvSpPr>
          <p:cNvPr id="11" name="TextBox 10"/>
          <p:cNvSpPr txBox="1"/>
          <p:nvPr/>
        </p:nvSpPr>
        <p:spPr>
          <a:xfrm>
            <a:off x="539552" y="6444044"/>
            <a:ext cx="8064896" cy="369332"/>
          </a:xfrm>
          <a:prstGeom prst="rect">
            <a:avLst/>
          </a:prstGeom>
          <a:noFill/>
        </p:spPr>
        <p:txBody>
          <a:bodyPr wrap="square" rtlCol="0">
            <a:spAutoFit/>
          </a:bodyPr>
          <a:lstStyle/>
          <a:p>
            <a:pPr algn="ctr"/>
            <a:r>
              <a:rPr lang="en-US" b="1" i="1" dirty="0" smtClean="0">
                <a:solidFill>
                  <a:srgbClr val="00B0F0"/>
                </a:solidFill>
              </a:rPr>
              <a:t>VIDE KETENTUAN PASAL 9 PP NO. 78 TAHUN 2015</a:t>
            </a:r>
            <a:endParaRPr lang="en-SG" b="1" i="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0000"/>
            <a:lum/>
          </a:blip>
          <a:srcRect/>
          <a:stretch>
            <a:fillRect t="-42000" b="-4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3168352" cy="1152128"/>
          </a:xfrm>
        </p:spPr>
        <p:txBody>
          <a:bodyPr rtlCol="0">
            <a:noAutofit/>
          </a:bodyPr>
          <a:lstStyle/>
          <a:p>
            <a:pPr algn="l" eaLnBrk="1" fontAlgn="auto" hangingPunct="1">
              <a:spcAft>
                <a:spcPts val="0"/>
              </a:spcAft>
              <a:defRPr/>
            </a:pPr>
            <a:r>
              <a:rPr lang="id-ID" sz="7200" b="1" dirty="0" smtClean="0">
                <a:latin typeface="AR BLANCA" pitchFamily="2" charset="0"/>
              </a:rPr>
              <a:t>PROFIL</a:t>
            </a:r>
            <a:endParaRPr lang="id-ID" sz="7200" b="1" dirty="0">
              <a:latin typeface="AR BLANCA" pitchFamily="2" charset="0"/>
            </a:endParaRPr>
          </a:p>
        </p:txBody>
      </p:sp>
      <p:sp>
        <p:nvSpPr>
          <p:cNvPr id="2051" name="Content Placeholder 2"/>
          <p:cNvSpPr>
            <a:spLocks noGrp="1"/>
          </p:cNvSpPr>
          <p:nvPr>
            <p:ph idx="1"/>
          </p:nvPr>
        </p:nvSpPr>
        <p:spPr>
          <a:xfrm>
            <a:off x="323528" y="1917104"/>
            <a:ext cx="7488832" cy="4680248"/>
          </a:xfrm>
        </p:spPr>
        <p:txBody>
          <a:bodyPr>
            <a:normAutofit fontScale="92500" lnSpcReduction="20000"/>
          </a:bodyPr>
          <a:lstStyle/>
          <a:p>
            <a:pPr algn="just" eaLnBrk="1" hangingPunct="1"/>
            <a:r>
              <a:rPr lang="id-ID" sz="1800" b="1" dirty="0" smtClean="0">
                <a:latin typeface="Angsana New" pitchFamily="18" charset="-34"/>
                <a:cs typeface="Angsana New" pitchFamily="18" charset="-34"/>
              </a:rPr>
              <a:t>NAMA : RIRIN BIDASARI, SH, M.Hum</a:t>
            </a:r>
          </a:p>
          <a:p>
            <a:pPr algn="just" eaLnBrk="1" hangingPunct="1"/>
            <a:r>
              <a:rPr lang="id-ID" sz="1800" b="1" dirty="0" smtClean="0">
                <a:latin typeface="Angsana New" pitchFamily="18" charset="-34"/>
                <a:cs typeface="Angsana New" pitchFamily="18" charset="-34"/>
              </a:rPr>
              <a:t>TEMPAT/TGL LAHIR : MEDAN, 17 JULI 1986</a:t>
            </a:r>
          </a:p>
          <a:p>
            <a:pPr algn="just" eaLnBrk="1" hangingPunct="1"/>
            <a:r>
              <a:rPr lang="en-SG" sz="1800" b="1" dirty="0" smtClean="0">
                <a:latin typeface="Angsana New" pitchFamily="18" charset="-34"/>
                <a:cs typeface="Angsana New" pitchFamily="18" charset="-34"/>
              </a:rPr>
              <a:t>JABATAN : KASI PENGUPAHAN DAN JAMSOS DISNAKERTRANS PROVINSI SUMATERA UTARA – SEKRETARIS DEPEDA PROVSU</a:t>
            </a:r>
          </a:p>
          <a:p>
            <a:pPr algn="just" eaLnBrk="1" hangingPunct="1"/>
            <a:r>
              <a:rPr lang="id-ID" sz="1800" b="1" dirty="0" smtClean="0">
                <a:latin typeface="Angsana New" pitchFamily="18" charset="-34"/>
                <a:cs typeface="Angsana New" pitchFamily="18" charset="-34"/>
              </a:rPr>
              <a:t>SARJANA HUKUM (S.H) DARI UNIVERSITAS SUMATERA UTARA TAHUN 2006</a:t>
            </a:r>
          </a:p>
          <a:p>
            <a:pPr algn="just" eaLnBrk="1" hangingPunct="1"/>
            <a:r>
              <a:rPr lang="id-ID" sz="1800" b="1" dirty="0" smtClean="0">
                <a:latin typeface="Angsana New" pitchFamily="18" charset="-34"/>
                <a:cs typeface="Angsana New" pitchFamily="18" charset="-34"/>
              </a:rPr>
              <a:t>MAGISTER HUMANIORA (M.Hum) DARI MAGISTER HUKUM BISNIS INTERNASIONAL UGM YOGYAKARTA TAHUN 2009</a:t>
            </a:r>
          </a:p>
          <a:p>
            <a:pPr algn="just" eaLnBrk="1" hangingPunct="1"/>
            <a:r>
              <a:rPr lang="id-ID" sz="1800" b="1" dirty="0" smtClean="0">
                <a:latin typeface="Angsana New" pitchFamily="18" charset="-34"/>
                <a:cs typeface="Angsana New" pitchFamily="18" charset="-34"/>
              </a:rPr>
              <a:t>MAHASISWA S3 PROGRAM DOKTOR ILMU HUKUM USU TAHUN 2012</a:t>
            </a:r>
          </a:p>
          <a:p>
            <a:pPr algn="just" eaLnBrk="1" hangingPunct="1"/>
            <a:r>
              <a:rPr lang="id-ID" sz="1800" b="1" dirty="0" smtClean="0">
                <a:latin typeface="Angsana New" pitchFamily="18" charset="-34"/>
                <a:cs typeface="Angsana New" pitchFamily="18" charset="-34"/>
              </a:rPr>
              <a:t>MEDIATOR HUBUNGAN INDUSTRIAL DISNAKERTRANS PROVSU (DIKLAT MEDIATOR ANGKATAN 65 TAHUN ANGGARAN 2012)</a:t>
            </a:r>
          </a:p>
          <a:p>
            <a:pPr algn="just" eaLnBrk="1" hangingPunct="1"/>
            <a:r>
              <a:rPr lang="id-ID" sz="1800" b="1" dirty="0" smtClean="0">
                <a:latin typeface="Angsana New" pitchFamily="18" charset="-34"/>
                <a:cs typeface="Angsana New" pitchFamily="18" charset="-34"/>
              </a:rPr>
              <a:t>ASSOCIATE PARTNER PADA LAW OFFICE AYUB, SH &amp; ASSOCIATES, SYARWANI, SH LAW OFFICE AND ASSOCIATES, DAN SYAHRUZAL YUSUF, SH &amp; ASSOCIATES LAW OFFICE AND LEGAL CONSULTANT DI MEDAN</a:t>
            </a:r>
            <a:endParaRPr lang="en-SG" sz="1800" b="1" dirty="0" smtClean="0">
              <a:latin typeface="Angsana New" pitchFamily="18" charset="-34"/>
              <a:cs typeface="Angsana New" pitchFamily="18" charset="-34"/>
            </a:endParaRPr>
          </a:p>
          <a:p>
            <a:pPr algn="just" eaLnBrk="1" hangingPunct="1"/>
            <a:r>
              <a:rPr lang="en-SG" sz="1800" b="1" dirty="0" smtClean="0">
                <a:latin typeface="Angsana New" pitchFamily="18" charset="-34"/>
                <a:cs typeface="Angsana New" pitchFamily="18" charset="-34"/>
              </a:rPr>
              <a:t>DOSEN HUKUM TRANSAKSI BISNIS INTERNASIONAL / L/C DI STIH GRAHA KIRANA</a:t>
            </a:r>
            <a:endParaRPr lang="id-ID" sz="1800" b="1" dirty="0" smtClean="0">
              <a:latin typeface="Angsana New" pitchFamily="18" charset="-34"/>
              <a:cs typeface="Angsana New" pitchFamily="18" charset="-34"/>
            </a:endParaRPr>
          </a:p>
          <a:p>
            <a:pPr algn="just" eaLnBrk="1" hangingPunct="1">
              <a:buFont typeface="Wingdings 2" pitchFamily="18" charset="2"/>
              <a:buNone/>
            </a:pPr>
            <a:endParaRPr lang="id-ID" sz="1100" b="1" dirty="0" smtClean="0">
              <a:latin typeface="Angsana New" pitchFamily="18" charset="-34"/>
              <a:cs typeface="Angsana New" pitchFamily="18" charset="-34"/>
            </a:endParaRPr>
          </a:p>
          <a:p>
            <a:pPr algn="just" eaLnBrk="1" hangingPunct="1"/>
            <a:r>
              <a:rPr lang="id-ID" sz="1800" b="1" u="sng" dirty="0" smtClean="0">
                <a:latin typeface="Angsana New" pitchFamily="18" charset="-34"/>
                <a:cs typeface="Angsana New" pitchFamily="18" charset="-34"/>
              </a:rPr>
              <a:t>KARYA TULIS (BUKU) :</a:t>
            </a:r>
          </a:p>
          <a:p>
            <a:pPr lvl="1" algn="just" eaLnBrk="1" hangingPunct="1"/>
            <a:r>
              <a:rPr lang="id-ID" sz="1600" b="1" dirty="0" smtClean="0">
                <a:latin typeface="Angsana New" pitchFamily="18" charset="-34"/>
                <a:cs typeface="Angsana New" pitchFamily="18" charset="-34"/>
              </a:rPr>
              <a:t>PERJANJIAN DISTRIBUSI DALAM PANDANGAN HUKUM PERSAINGAN USAHA : SUATU STUDI KOMPARATIF KOMPREHENSIF ANTARA </a:t>
            </a:r>
            <a:r>
              <a:rPr lang="id-ID" sz="1600" b="1" i="1" dirty="0" smtClean="0">
                <a:latin typeface="Angsana New" pitchFamily="18" charset="-34"/>
                <a:cs typeface="Angsana New" pitchFamily="18" charset="-34"/>
              </a:rPr>
              <a:t>EUROPEAN COMMUNITY COMPETITION LAW</a:t>
            </a:r>
            <a:r>
              <a:rPr lang="id-ID" sz="1600" b="1" dirty="0" smtClean="0">
                <a:latin typeface="Angsana New" pitchFamily="18" charset="-34"/>
                <a:cs typeface="Angsana New" pitchFamily="18" charset="-34"/>
              </a:rPr>
              <a:t>,  </a:t>
            </a:r>
            <a:r>
              <a:rPr lang="id-ID" sz="1600" b="1" i="1" dirty="0" smtClean="0">
                <a:latin typeface="Angsana New" pitchFamily="18" charset="-34"/>
                <a:cs typeface="Angsana New" pitchFamily="18" charset="-34"/>
              </a:rPr>
              <a:t>UNITED STATES ANTITRUST LAW </a:t>
            </a:r>
            <a:r>
              <a:rPr lang="id-ID" sz="1600" b="1" dirty="0" smtClean="0">
                <a:latin typeface="Angsana New" pitchFamily="18" charset="-34"/>
                <a:cs typeface="Angsana New" pitchFamily="18" charset="-34"/>
              </a:rPr>
              <a:t>DAN HUKUM PERSAINGAN USAHA INDONESIA, PUSTAKA BANGSA PRESS, 2009.</a:t>
            </a:r>
          </a:p>
        </p:txBody>
      </p:sp>
    </p:spTree>
    <p:extLst>
      <p:ext uri="{BB962C8B-B14F-4D97-AF65-F5344CB8AC3E}">
        <p14:creationId xmlns="" xmlns:p14="http://schemas.microsoft.com/office/powerpoint/2010/main" val="898397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787208" cy="1138138"/>
          </a:xfrm>
          <a:solidFill>
            <a:srgbClr val="00B050"/>
          </a:solidFill>
        </p:spPr>
        <p:style>
          <a:lnRef idx="0">
            <a:schemeClr val="accent3"/>
          </a:lnRef>
          <a:fillRef idx="3">
            <a:schemeClr val="accent3"/>
          </a:fillRef>
          <a:effectRef idx="3">
            <a:schemeClr val="accent3"/>
          </a:effectRef>
          <a:fontRef idx="minor">
            <a:schemeClr val="lt1"/>
          </a:fontRef>
        </p:style>
        <p:txBody>
          <a:bodyPr>
            <a:normAutofit/>
          </a:bodyPr>
          <a:lstStyle/>
          <a:p>
            <a:r>
              <a:rPr lang="en-US" sz="3600" b="1" dirty="0" smtClean="0"/>
              <a:t>UANG SERVIS PADA USAHA TERTENTU</a:t>
            </a:r>
            <a:br>
              <a:rPr lang="en-US" sz="3600" b="1" dirty="0" smtClean="0"/>
            </a:br>
            <a:r>
              <a:rPr lang="en-US" sz="2800" b="1" dirty="0" smtClean="0"/>
              <a:t>(PERMENAKER NO. 7 TAHUN 2016)</a:t>
            </a:r>
            <a:endParaRPr lang="en-SG" sz="3600" b="1" dirty="0"/>
          </a:p>
        </p:txBody>
      </p:sp>
      <p:sp>
        <p:nvSpPr>
          <p:cNvPr id="3" name="Content Placeholder 2"/>
          <p:cNvSpPr>
            <a:spLocks noGrp="1"/>
          </p:cNvSpPr>
          <p:nvPr>
            <p:ph idx="1"/>
          </p:nvPr>
        </p:nvSpPr>
        <p:spPr>
          <a:xfrm>
            <a:off x="1331640" y="3328393"/>
            <a:ext cx="7355160" cy="892695"/>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n-US" sz="1800" b="1" u="sng" dirty="0" smtClean="0"/>
              <a:t>KHUSUS BERLAKU DI SEKTOR :</a:t>
            </a:r>
          </a:p>
          <a:p>
            <a:pPr lvl="1" algn="just"/>
            <a:r>
              <a:rPr lang="en-US" sz="1600" b="1" dirty="0" smtClean="0"/>
              <a:t>USAHA </a:t>
            </a:r>
            <a:r>
              <a:rPr lang="en-SG" sz="1600" b="1" dirty="0" smtClean="0"/>
              <a:t>PERHOTELAN DAN </a:t>
            </a:r>
          </a:p>
          <a:p>
            <a:pPr lvl="1" algn="just"/>
            <a:r>
              <a:rPr lang="en-SG" sz="1600" b="1" dirty="0" smtClean="0"/>
              <a:t>USAHA RESTORAN DI PERHOTELAN. </a:t>
            </a:r>
            <a:endParaRPr lang="en-SG" sz="1600" b="1" dirty="0"/>
          </a:p>
        </p:txBody>
      </p:sp>
      <p:sp>
        <p:nvSpPr>
          <p:cNvPr id="4" name="Content Placeholder 2"/>
          <p:cNvSpPr txBox="1">
            <a:spLocks/>
          </p:cNvSpPr>
          <p:nvPr/>
        </p:nvSpPr>
        <p:spPr>
          <a:xfrm>
            <a:off x="1331640" y="4437112"/>
            <a:ext cx="7355160" cy="36004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b="1" noProof="0" dirty="0" smtClean="0"/>
              <a:t>UANG SERVIS </a:t>
            </a:r>
            <a:r>
              <a:rPr lang="en-US" b="1" u="sng" noProof="0" dirty="0" smtClean="0"/>
              <a:t>DIKUMPULKAN DAN DIKELOLA OLEH PERUSAHAAN </a:t>
            </a:r>
            <a:endParaRPr kumimoji="0" lang="en-SG" sz="1600" b="1" i="0" u="sng" strike="noStrike" kern="1200" cap="none" spc="0" normalizeH="0" baseline="0" noProof="0" dirty="0">
              <a:ln>
                <a:noFill/>
              </a:ln>
              <a:solidFill>
                <a:schemeClr val="dk1"/>
              </a:solidFill>
              <a:effectLst/>
              <a:uLnTx/>
              <a:uFillTx/>
              <a:latin typeface="+mn-lt"/>
              <a:ea typeface="+mn-ea"/>
              <a:cs typeface="+mn-cs"/>
            </a:endParaRPr>
          </a:p>
        </p:txBody>
      </p:sp>
      <p:sp>
        <p:nvSpPr>
          <p:cNvPr id="5" name="Content Placeholder 2"/>
          <p:cNvSpPr txBox="1">
            <a:spLocks/>
          </p:cNvSpPr>
          <p:nvPr/>
        </p:nvSpPr>
        <p:spPr>
          <a:xfrm>
            <a:off x="1331640" y="1528193"/>
            <a:ext cx="7355160" cy="158417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b="1" u="sng" noProof="0" dirty="0" smtClean="0"/>
              <a:t>SIFAT PEMBAYARAN : WAJIB DIBAGIKAN (95% ARI TOTAL US) – SETELAH DIKURANGI :</a:t>
            </a:r>
          </a:p>
          <a:p>
            <a:pPr marL="800100" lvl="1" indent="-342900" algn="just">
              <a:spcBef>
                <a:spcPct val="20000"/>
              </a:spcBef>
              <a:buFont typeface="Arial" pitchFamily="34" charset="0"/>
              <a:buChar char="•"/>
            </a:pPr>
            <a:r>
              <a:rPr kumimoji="0" lang="en-US" b="1" i="0" strike="noStrike" kern="1200" cap="none" spc="0" normalizeH="0" baseline="0" dirty="0" smtClean="0">
                <a:ln>
                  <a:noFill/>
                </a:ln>
                <a:solidFill>
                  <a:schemeClr val="dk1"/>
                </a:solidFill>
                <a:effectLst/>
                <a:uLnTx/>
                <a:uFillTx/>
                <a:latin typeface="+mn-lt"/>
                <a:ea typeface="+mn-ea"/>
                <a:cs typeface="+mn-cs"/>
              </a:rPr>
              <a:t>RISIKO KEHILANGAN</a:t>
            </a:r>
            <a:r>
              <a:rPr kumimoji="0" lang="en-US" b="1" i="0" strike="noStrike" kern="1200" cap="none" spc="0" normalizeH="0" dirty="0" smtClean="0">
                <a:ln>
                  <a:noFill/>
                </a:ln>
                <a:solidFill>
                  <a:schemeClr val="dk1"/>
                </a:solidFill>
                <a:effectLst/>
                <a:uLnTx/>
                <a:uFillTx/>
                <a:latin typeface="+mn-lt"/>
                <a:ea typeface="+mn-ea"/>
                <a:cs typeface="+mn-cs"/>
              </a:rPr>
              <a:t> ATAU KERUSAKAN (3% DARI TOTAL US), DAN</a:t>
            </a:r>
          </a:p>
          <a:p>
            <a:pPr marL="800100" lvl="1" indent="-342900" algn="just">
              <a:spcBef>
                <a:spcPct val="20000"/>
              </a:spcBef>
              <a:buFont typeface="Arial" pitchFamily="34" charset="0"/>
              <a:buChar char="•"/>
            </a:pPr>
            <a:r>
              <a:rPr lang="en-SG" b="1" dirty="0" smtClean="0"/>
              <a:t>PENDAYAGUNAAN PENINGKATAN KUALITAS SUMBER DAYA MANUSIA  (2% DARI TOTAL US)</a:t>
            </a:r>
          </a:p>
        </p:txBody>
      </p:sp>
      <p:sp>
        <p:nvSpPr>
          <p:cNvPr id="6" name="Content Placeholder 2"/>
          <p:cNvSpPr txBox="1">
            <a:spLocks/>
          </p:cNvSpPr>
          <p:nvPr/>
        </p:nvSpPr>
        <p:spPr>
          <a:xfrm>
            <a:off x="1331640" y="5056584"/>
            <a:ext cx="7355160" cy="82068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b="1" u="sng" noProof="0" dirty="0" smtClean="0"/>
              <a:t>PEKERJA / BURUH YANG BERHAK MENERIMA UANG SERVIS :</a:t>
            </a:r>
          </a:p>
          <a:p>
            <a:pPr marL="800100" lvl="1" indent="-342900" algn="just">
              <a:spcBef>
                <a:spcPct val="20000"/>
              </a:spcBef>
              <a:buFont typeface="Arial" pitchFamily="34" charset="0"/>
              <a:buChar char="•"/>
            </a:pPr>
            <a:r>
              <a:rPr lang="en-US" sz="1600" b="1" noProof="0" dirty="0" smtClean="0"/>
              <a:t>P/B YANG TERIKAT HUBUNGAN KERJA, BAIK BERDASARKAN PKWTT MAUPUN PKWT</a:t>
            </a:r>
            <a:endParaRPr kumimoji="0" lang="en-SG" sz="1600" b="1" i="0" strike="noStrike" kern="1200" cap="none" spc="0" normalizeH="0" baseline="0" noProof="0" dirty="0">
              <a:ln>
                <a:noFill/>
              </a:ln>
              <a:solidFill>
                <a:schemeClr val="dk1"/>
              </a:solidFill>
              <a:effectLst/>
              <a:uLnTx/>
              <a:uFillTx/>
              <a:latin typeface="+mn-lt"/>
              <a:ea typeface="+mn-ea"/>
              <a:cs typeface="+mn-cs"/>
            </a:endParaRPr>
          </a:p>
        </p:txBody>
      </p:sp>
      <p:sp>
        <p:nvSpPr>
          <p:cNvPr id="7" name="Content Placeholder 2"/>
          <p:cNvSpPr txBox="1">
            <a:spLocks/>
          </p:cNvSpPr>
          <p:nvPr/>
        </p:nvSpPr>
        <p:spPr>
          <a:xfrm>
            <a:off x="1331640" y="6093296"/>
            <a:ext cx="7355160" cy="50405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600" b="1" u="sng" noProof="0" dirty="0" smtClean="0"/>
              <a:t>PERHITUNGAN PENGUMPULAN &amp; PEMBAGIAN </a:t>
            </a:r>
            <a:r>
              <a:rPr lang="en-US" sz="1600" b="1" noProof="0" dirty="0" smtClean="0"/>
              <a:t>:  DIKUMPULKAN DALAM 1 (SATU) BULAN KALENDER UNTUK  DIBAGIKAN PADA BULAN BERIKUTNYA</a:t>
            </a:r>
            <a:endParaRPr kumimoji="0" lang="en-SG" sz="1200" b="1" i="0" strike="noStrike" kern="1200" cap="none" spc="0" normalizeH="0" baseline="0" noProof="0" dirty="0">
              <a:ln>
                <a:noFill/>
              </a:ln>
              <a:solidFill>
                <a:schemeClr val="dk1"/>
              </a:solidFill>
              <a:effectLst/>
              <a:uLnTx/>
              <a:uFillTx/>
              <a:latin typeface="+mn-lt"/>
              <a:ea typeface="+mn-ea"/>
              <a:cs typeface="+mn-cs"/>
            </a:endParaRPr>
          </a:p>
        </p:txBody>
      </p:sp>
      <p:cxnSp>
        <p:nvCxnSpPr>
          <p:cNvPr id="9" name="Elbow Connector 8"/>
          <p:cNvCxnSpPr>
            <a:stCxn id="2" idx="1"/>
            <a:endCxn id="5" idx="1"/>
          </p:cNvCxnSpPr>
          <p:nvPr/>
        </p:nvCxnSpPr>
        <p:spPr>
          <a:xfrm rot="10800000" flipH="1" flipV="1">
            <a:off x="899592" y="757709"/>
            <a:ext cx="432048" cy="1562572"/>
          </a:xfrm>
          <a:prstGeom prst="bentConnector3">
            <a:avLst>
              <a:gd name="adj1" fmla="val -5291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Elbow Connector 10"/>
          <p:cNvCxnSpPr>
            <a:stCxn id="2" idx="1"/>
            <a:endCxn id="3" idx="1"/>
          </p:cNvCxnSpPr>
          <p:nvPr/>
        </p:nvCxnSpPr>
        <p:spPr>
          <a:xfrm rot="10800000" flipH="1" flipV="1">
            <a:off x="899592" y="757709"/>
            <a:ext cx="432048" cy="3017032"/>
          </a:xfrm>
          <a:prstGeom prst="bentConnector3">
            <a:avLst>
              <a:gd name="adj1" fmla="val -5291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Elbow Connector 12"/>
          <p:cNvCxnSpPr>
            <a:stCxn id="2" idx="1"/>
            <a:endCxn id="4" idx="1"/>
          </p:cNvCxnSpPr>
          <p:nvPr/>
        </p:nvCxnSpPr>
        <p:spPr>
          <a:xfrm rot="10800000" flipH="1" flipV="1">
            <a:off x="899592" y="757708"/>
            <a:ext cx="432048" cy="3859423"/>
          </a:xfrm>
          <a:prstGeom prst="bentConnector3">
            <a:avLst>
              <a:gd name="adj1" fmla="val -5291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7" name="Elbow Connector 16"/>
          <p:cNvCxnSpPr>
            <a:stCxn id="2" idx="1"/>
            <a:endCxn id="6" idx="1"/>
          </p:cNvCxnSpPr>
          <p:nvPr/>
        </p:nvCxnSpPr>
        <p:spPr>
          <a:xfrm rot="10800000" flipH="1" flipV="1">
            <a:off x="899592" y="757708"/>
            <a:ext cx="432048" cy="4709219"/>
          </a:xfrm>
          <a:prstGeom prst="bentConnector3">
            <a:avLst>
              <a:gd name="adj1" fmla="val -5291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3" name="Elbow Connector 22"/>
          <p:cNvCxnSpPr>
            <a:stCxn id="2" idx="1"/>
            <a:endCxn id="7" idx="1"/>
          </p:cNvCxnSpPr>
          <p:nvPr/>
        </p:nvCxnSpPr>
        <p:spPr>
          <a:xfrm rot="10800000" flipH="1" flipV="1">
            <a:off x="899592" y="757708"/>
            <a:ext cx="432048" cy="5587615"/>
          </a:xfrm>
          <a:prstGeom prst="bentConnector3">
            <a:avLst>
              <a:gd name="adj1" fmla="val -5291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6040"/>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6000" b="1" dirty="0" smtClean="0"/>
              <a:t>PERLINDUNGAN UPAH</a:t>
            </a:r>
            <a:endParaRPr lang="en-SG" sz="60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0">
            <a:schemeClr val="accent2"/>
          </a:lnRef>
          <a:fillRef idx="3">
            <a:schemeClr val="accent2"/>
          </a:fillRef>
          <a:effectRef idx="3">
            <a:schemeClr val="accent2"/>
          </a:effectRef>
          <a:fontRef idx="minor">
            <a:schemeClr val="lt1"/>
          </a:fontRef>
        </p:style>
        <p:txBody>
          <a:bodyPr/>
          <a:lstStyle/>
          <a:p>
            <a:r>
              <a:rPr lang="en-US" b="1" dirty="0" smtClean="0"/>
              <a:t>PRINSIP PEMBAYARAN UPAH</a:t>
            </a:r>
            <a:endParaRPr lang="en-SG" b="1" dirty="0"/>
          </a:p>
        </p:txBody>
      </p:sp>
      <p:sp>
        <p:nvSpPr>
          <p:cNvPr id="3" name="Content Placeholder 2"/>
          <p:cNvSpPr>
            <a:spLocks noGrp="1"/>
          </p:cNvSpPr>
          <p:nvPr>
            <p:ph idx="1"/>
          </p:nvPr>
        </p:nvSpPr>
        <p:spPr>
          <a:xfrm>
            <a:off x="457200" y="2215405"/>
            <a:ext cx="8229600" cy="4381947"/>
          </a:xfrm>
        </p:spPr>
        <p:style>
          <a:lnRef idx="1">
            <a:schemeClr val="accent1"/>
          </a:lnRef>
          <a:fillRef idx="2">
            <a:schemeClr val="accent1"/>
          </a:fillRef>
          <a:effectRef idx="1">
            <a:schemeClr val="accent1"/>
          </a:effectRef>
          <a:fontRef idx="minor">
            <a:schemeClr val="dk1"/>
          </a:fontRef>
        </p:style>
        <p:txBody>
          <a:bodyPr>
            <a:noAutofit/>
          </a:bodyPr>
          <a:lstStyle/>
          <a:p>
            <a:r>
              <a:rPr lang="en-US" b="1" i="1" u="sng" dirty="0" smtClean="0"/>
              <a:t>EQUAL REMUNERATION </a:t>
            </a:r>
            <a:r>
              <a:rPr lang="en-US" b="1" u="sng" dirty="0" smtClean="0"/>
              <a:t>(UU NO. 80 TAHUN 1957 – RATIFIKASI ILO CONVENTION NO. 100)</a:t>
            </a:r>
            <a:endParaRPr lang="en-SG" b="1" dirty="0" smtClean="0"/>
          </a:p>
          <a:p>
            <a:pPr lvl="1" algn="just"/>
            <a:r>
              <a:rPr lang="en-SG" b="1" dirty="0" smtClean="0"/>
              <a:t>SETIAP PEKERJA/BURUH BERHAK MEMPEROLEH </a:t>
            </a:r>
            <a:r>
              <a:rPr lang="en-SG" b="1" u="sng" dirty="0" smtClean="0"/>
              <a:t>UPAH YANG SAMA</a:t>
            </a:r>
            <a:r>
              <a:rPr lang="en-SG" b="1" dirty="0" smtClean="0"/>
              <a:t> UNTUK </a:t>
            </a:r>
            <a:r>
              <a:rPr lang="en-SG" b="1" i="1" u="sng" dirty="0" smtClean="0"/>
              <a:t>PEKERJAAN YANG SAMA NILAINYA</a:t>
            </a:r>
            <a:r>
              <a:rPr lang="en-SG" b="1" dirty="0" smtClean="0"/>
              <a:t>.  (PASAL 11 PP NO. 78/2015)</a:t>
            </a:r>
          </a:p>
          <a:p>
            <a:pPr lvl="2" algn="just"/>
            <a:r>
              <a:rPr lang="en-SG" b="1" dirty="0" smtClean="0"/>
              <a:t>“</a:t>
            </a:r>
            <a:r>
              <a:rPr lang="en-SG" b="1" u="sng" dirty="0" smtClean="0"/>
              <a:t>PEKERJAAN YANG SAMA NILAINYA</a:t>
            </a:r>
            <a:r>
              <a:rPr lang="en-SG" b="1" dirty="0" smtClean="0"/>
              <a:t>” ADALAH :</a:t>
            </a:r>
          </a:p>
          <a:p>
            <a:pPr lvl="3" algn="just"/>
            <a:r>
              <a:rPr lang="en-SG" b="1" dirty="0" smtClean="0"/>
              <a:t>PEKERJAAN YANG </a:t>
            </a:r>
            <a:r>
              <a:rPr lang="en-SG" b="1" i="1" u="sng" dirty="0" smtClean="0"/>
              <a:t>BOBOTNYA SAMA</a:t>
            </a:r>
            <a:r>
              <a:rPr lang="en-SG" b="1" dirty="0" smtClean="0"/>
              <a:t>, DIUKUR DARI :</a:t>
            </a:r>
          </a:p>
          <a:p>
            <a:pPr lvl="4" algn="just"/>
            <a:r>
              <a:rPr lang="en-SG" b="1" dirty="0" smtClean="0"/>
              <a:t>KOMPETENSI, </a:t>
            </a:r>
          </a:p>
          <a:p>
            <a:pPr lvl="4" algn="just"/>
            <a:r>
              <a:rPr lang="en-SG" b="1" dirty="0" smtClean="0"/>
              <a:t>RISIKO KERJA, DAN </a:t>
            </a:r>
          </a:p>
          <a:p>
            <a:pPr lvl="4" algn="just"/>
            <a:r>
              <a:rPr lang="en-SG" b="1" dirty="0" smtClean="0"/>
              <a:t>TANGGUNG JAWAB DALAM SATU PERUSAHAAN</a:t>
            </a:r>
            <a:endParaRPr lang="en-SG" b="1" dirty="0"/>
          </a:p>
        </p:txBody>
      </p:sp>
      <p:sp>
        <p:nvSpPr>
          <p:cNvPr id="4" name="Down Arrow 3"/>
          <p:cNvSpPr/>
          <p:nvPr/>
        </p:nvSpPr>
        <p:spPr>
          <a:xfrm>
            <a:off x="3347864" y="1484784"/>
            <a:ext cx="2088232" cy="504056"/>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SG"/>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en-US" sz="5400" b="1" dirty="0" smtClean="0"/>
              <a:t>PENETAPAN UPAH </a:t>
            </a:r>
            <a:br>
              <a:rPr lang="en-US" sz="5400" b="1" dirty="0" smtClean="0"/>
            </a:br>
            <a:r>
              <a:rPr lang="en-US" sz="2000" b="1" dirty="0" smtClean="0"/>
              <a:t>(PS. 12, 13, 14, 15, 16 PP NO. 78/2015)</a:t>
            </a:r>
            <a:endParaRPr lang="en-SG" sz="5400" b="1" dirty="0"/>
          </a:p>
        </p:txBody>
      </p:sp>
      <p:sp>
        <p:nvSpPr>
          <p:cNvPr id="4" name="TextBox 3"/>
          <p:cNvSpPr txBox="1"/>
          <p:nvPr/>
        </p:nvSpPr>
        <p:spPr>
          <a:xfrm>
            <a:off x="467544" y="1969676"/>
            <a:ext cx="3528392"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200" b="1" dirty="0" smtClean="0"/>
              <a:t>SATUAN WAKTU</a:t>
            </a:r>
            <a:endParaRPr lang="en-SG" sz="3200" b="1" dirty="0"/>
          </a:p>
        </p:txBody>
      </p:sp>
      <p:sp>
        <p:nvSpPr>
          <p:cNvPr id="5" name="TextBox 4"/>
          <p:cNvSpPr txBox="1"/>
          <p:nvPr/>
        </p:nvSpPr>
        <p:spPr>
          <a:xfrm>
            <a:off x="4788024" y="1969676"/>
            <a:ext cx="3888432" cy="584775"/>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3200" b="1" dirty="0" smtClean="0"/>
              <a:t>SATUAN HASIL</a:t>
            </a:r>
            <a:endParaRPr lang="en-SG" sz="3200" b="1" dirty="0"/>
          </a:p>
        </p:txBody>
      </p:sp>
      <p:sp>
        <p:nvSpPr>
          <p:cNvPr id="6" name="TextBox 5"/>
          <p:cNvSpPr txBox="1"/>
          <p:nvPr/>
        </p:nvSpPr>
        <p:spPr>
          <a:xfrm>
            <a:off x="1691680" y="2833772"/>
            <a:ext cx="2304256"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000" b="1" dirty="0" smtClean="0"/>
              <a:t>HARIAN</a:t>
            </a:r>
            <a:endParaRPr lang="en-SG" sz="2000" b="1" dirty="0"/>
          </a:p>
        </p:txBody>
      </p:sp>
      <p:sp>
        <p:nvSpPr>
          <p:cNvPr id="7" name="TextBox 6"/>
          <p:cNvSpPr txBox="1"/>
          <p:nvPr/>
        </p:nvSpPr>
        <p:spPr>
          <a:xfrm>
            <a:off x="1691680" y="3356992"/>
            <a:ext cx="2304256" cy="40011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000" b="1" dirty="0" smtClean="0"/>
              <a:t>MINGGUAN</a:t>
            </a:r>
            <a:endParaRPr lang="en-SG" sz="2000" b="1" dirty="0"/>
          </a:p>
        </p:txBody>
      </p:sp>
      <p:sp>
        <p:nvSpPr>
          <p:cNvPr id="8" name="TextBox 7"/>
          <p:cNvSpPr txBox="1"/>
          <p:nvPr/>
        </p:nvSpPr>
        <p:spPr>
          <a:xfrm>
            <a:off x="1691680" y="3933056"/>
            <a:ext cx="2304256" cy="40011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000" b="1" dirty="0" smtClean="0"/>
              <a:t>BULANAN</a:t>
            </a:r>
            <a:endParaRPr lang="en-SG" sz="2000" b="1" dirty="0"/>
          </a:p>
        </p:txBody>
      </p:sp>
      <p:sp>
        <p:nvSpPr>
          <p:cNvPr id="9" name="TextBox 8"/>
          <p:cNvSpPr txBox="1"/>
          <p:nvPr/>
        </p:nvSpPr>
        <p:spPr>
          <a:xfrm>
            <a:off x="395536" y="4581128"/>
            <a:ext cx="36004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dirty="0" smtClean="0"/>
              <a:t>BERPEDOMAN PADA KETENTUAN STRUKTUR &amp; SKALA UPAH</a:t>
            </a:r>
            <a:endParaRPr lang="en-SG" b="1" dirty="0"/>
          </a:p>
        </p:txBody>
      </p:sp>
      <p:sp>
        <p:nvSpPr>
          <p:cNvPr id="11" name="Content Placeholder 2"/>
          <p:cNvSpPr txBox="1">
            <a:spLocks/>
          </p:cNvSpPr>
          <p:nvPr/>
        </p:nvSpPr>
        <p:spPr>
          <a:xfrm>
            <a:off x="395536" y="5229200"/>
            <a:ext cx="3600400" cy="125152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600" b="1" u="sng" noProof="0" dirty="0" smtClean="0"/>
              <a:t>PERHITUNGAN UPAH HARIAN</a:t>
            </a:r>
          </a:p>
          <a:p>
            <a:pPr marL="800100" lvl="1" indent="-342900" algn="just">
              <a:spcBef>
                <a:spcPct val="20000"/>
              </a:spcBef>
              <a:buFont typeface="Arial" pitchFamily="34" charset="0"/>
              <a:buChar char="•"/>
            </a:pPr>
            <a:r>
              <a:rPr lang="en-US" sz="1400" b="1" u="sng" dirty="0" smtClean="0"/>
              <a:t>6 HARI KERJA </a:t>
            </a:r>
            <a:r>
              <a:rPr lang="en-US" sz="1400" b="1" u="sng" dirty="0" smtClean="0">
                <a:sym typeface="Wingdings" pitchFamily="2" charset="2"/>
              </a:rPr>
              <a:t> UH = UPAH SEBULAN / 25</a:t>
            </a:r>
          </a:p>
          <a:p>
            <a:pPr marL="800100" lvl="1" indent="-342900" algn="just">
              <a:spcBef>
                <a:spcPct val="20000"/>
              </a:spcBef>
              <a:buFont typeface="Arial" pitchFamily="34" charset="0"/>
              <a:buChar char="•"/>
            </a:pPr>
            <a:r>
              <a:rPr lang="en-US" sz="1400" b="1" u="sng" dirty="0" smtClean="0">
                <a:sym typeface="Wingdings" pitchFamily="2" charset="2"/>
              </a:rPr>
              <a:t>5 HARI KERJA  UH = UPAH SEBULAN / 21</a:t>
            </a:r>
            <a:endParaRPr lang="en-SG" sz="1400" b="1" dirty="0" smtClean="0"/>
          </a:p>
        </p:txBody>
      </p:sp>
      <p:cxnSp>
        <p:nvCxnSpPr>
          <p:cNvPr id="15" name="Shape 14"/>
          <p:cNvCxnSpPr>
            <a:stCxn id="4" idx="2"/>
            <a:endCxn id="6" idx="1"/>
          </p:cNvCxnSpPr>
          <p:nvPr/>
        </p:nvCxnSpPr>
        <p:spPr>
          <a:xfrm rot="5400000">
            <a:off x="1722022" y="2524109"/>
            <a:ext cx="479376" cy="540060"/>
          </a:xfrm>
          <a:prstGeom prst="bentConnector4">
            <a:avLst>
              <a:gd name="adj1" fmla="val 29134"/>
              <a:gd name="adj2" fmla="val 14232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hape 20"/>
          <p:cNvCxnSpPr>
            <a:stCxn id="4" idx="2"/>
            <a:endCxn id="7" idx="1"/>
          </p:cNvCxnSpPr>
          <p:nvPr/>
        </p:nvCxnSpPr>
        <p:spPr>
          <a:xfrm rot="5400000">
            <a:off x="1460412" y="2785719"/>
            <a:ext cx="1002596" cy="540060"/>
          </a:xfrm>
          <a:prstGeom prst="bentConnector4">
            <a:avLst>
              <a:gd name="adj1" fmla="val 15702"/>
              <a:gd name="adj2" fmla="val 14232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hape 30"/>
          <p:cNvCxnSpPr>
            <a:stCxn id="4" idx="2"/>
            <a:endCxn id="8" idx="1"/>
          </p:cNvCxnSpPr>
          <p:nvPr/>
        </p:nvCxnSpPr>
        <p:spPr>
          <a:xfrm rot="5400000">
            <a:off x="1172380" y="3073751"/>
            <a:ext cx="1578660" cy="540060"/>
          </a:xfrm>
          <a:prstGeom prst="bentConnector4">
            <a:avLst>
              <a:gd name="adj1" fmla="val 8910"/>
              <a:gd name="adj2" fmla="val 142329"/>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Down Arrow 32"/>
          <p:cNvSpPr/>
          <p:nvPr/>
        </p:nvSpPr>
        <p:spPr>
          <a:xfrm>
            <a:off x="611560" y="2708920"/>
            <a:ext cx="576064"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4" name="TextBox 33"/>
          <p:cNvSpPr txBox="1"/>
          <p:nvPr/>
        </p:nvSpPr>
        <p:spPr>
          <a:xfrm>
            <a:off x="5796136" y="2852936"/>
            <a:ext cx="2880320"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SG" sz="1600" b="1" dirty="0" smtClean="0"/>
              <a:t>UPAH DITETAPKAN SESUAI DENGAN </a:t>
            </a:r>
            <a:r>
              <a:rPr lang="en-SG" sz="1600" b="1" dirty="0" smtClean="0">
                <a:sym typeface="Wingdings" pitchFamily="2" charset="2"/>
              </a:rPr>
              <a:t> </a:t>
            </a:r>
            <a:r>
              <a:rPr lang="en-SG" sz="1600" b="1" i="1" u="sng" dirty="0" smtClean="0">
                <a:sym typeface="Wingdings" pitchFamily="2" charset="2"/>
              </a:rPr>
              <a:t>“</a:t>
            </a:r>
            <a:r>
              <a:rPr lang="en-SG" sz="1600" b="1" i="1" u="sng" dirty="0" smtClean="0"/>
              <a:t>HASIL PEKERJAAN”</a:t>
            </a:r>
            <a:r>
              <a:rPr lang="en-SG" sz="1600" b="1" dirty="0" smtClean="0"/>
              <a:t> YANG TELAH DISEPAKATI </a:t>
            </a:r>
          </a:p>
        </p:txBody>
      </p:sp>
      <p:sp>
        <p:nvSpPr>
          <p:cNvPr id="36" name="TextBox 35"/>
          <p:cNvSpPr txBox="1"/>
          <p:nvPr/>
        </p:nvSpPr>
        <p:spPr>
          <a:xfrm>
            <a:off x="5796136" y="4077072"/>
            <a:ext cx="2880320"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SG" sz="1600" b="1" dirty="0" smtClean="0"/>
              <a:t>BESARAN UPAH </a:t>
            </a:r>
            <a:r>
              <a:rPr lang="en-SG" sz="1600" b="1" dirty="0" smtClean="0">
                <a:sym typeface="Wingdings" pitchFamily="2" charset="2"/>
              </a:rPr>
              <a:t> TERGANTUNG PADA </a:t>
            </a:r>
            <a:r>
              <a:rPr lang="en-SG" sz="1600" b="1" i="1" u="sng" dirty="0" smtClean="0">
                <a:sym typeface="Wingdings" pitchFamily="2" charset="2"/>
              </a:rPr>
              <a:t>HASIL KESEPAKATAN</a:t>
            </a:r>
            <a:r>
              <a:rPr lang="en-SG" sz="1600" b="1" dirty="0" smtClean="0">
                <a:sym typeface="Wingdings" pitchFamily="2" charset="2"/>
              </a:rPr>
              <a:t> PENGUSAHA DENGAN P/B</a:t>
            </a:r>
            <a:endParaRPr lang="en-SG" sz="1600" b="1" dirty="0" smtClean="0"/>
          </a:p>
        </p:txBody>
      </p:sp>
      <p:cxnSp>
        <p:nvCxnSpPr>
          <p:cNvPr id="38" name="Shape 37"/>
          <p:cNvCxnSpPr>
            <a:stCxn id="5" idx="2"/>
            <a:endCxn id="34" idx="1"/>
          </p:cNvCxnSpPr>
          <p:nvPr/>
        </p:nvCxnSpPr>
        <p:spPr>
          <a:xfrm rot="5400000">
            <a:off x="5845641" y="2504946"/>
            <a:ext cx="837094" cy="936104"/>
          </a:xfrm>
          <a:prstGeom prst="bentConnector4">
            <a:avLst>
              <a:gd name="adj1" fmla="val 17829"/>
              <a:gd name="adj2" fmla="val 12442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hape 39"/>
          <p:cNvCxnSpPr>
            <a:stCxn id="5" idx="2"/>
            <a:endCxn id="36" idx="1"/>
          </p:cNvCxnSpPr>
          <p:nvPr/>
        </p:nvCxnSpPr>
        <p:spPr>
          <a:xfrm rot="5400000">
            <a:off x="5233573" y="3117014"/>
            <a:ext cx="2061230" cy="936104"/>
          </a:xfrm>
          <a:prstGeom prst="bentConnector4">
            <a:avLst>
              <a:gd name="adj1" fmla="val 8100"/>
              <a:gd name="adj2" fmla="val 124420"/>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Content Placeholder 2"/>
          <p:cNvSpPr txBox="1">
            <a:spLocks/>
          </p:cNvSpPr>
          <p:nvPr/>
        </p:nvSpPr>
        <p:spPr>
          <a:xfrm>
            <a:off x="4788024" y="5301208"/>
            <a:ext cx="3888432" cy="136815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b="1" u="sng" noProof="0" dirty="0" smtClean="0"/>
              <a:t>PENETAPAN UPAH PER BULAN</a:t>
            </a:r>
          </a:p>
          <a:p>
            <a:pPr marL="800100" lvl="1" indent="-342900" algn="just">
              <a:spcBef>
                <a:spcPct val="20000"/>
              </a:spcBef>
              <a:buFont typeface="Arial" pitchFamily="34" charset="0"/>
              <a:buChar char="•"/>
            </a:pPr>
            <a:r>
              <a:rPr lang="en-SG" sz="1600" b="1" dirty="0" smtClean="0"/>
              <a:t>DITETAPKAN BERDASARKAN </a:t>
            </a:r>
            <a:r>
              <a:rPr lang="en-SG" sz="1600" b="1" i="1" u="sng" dirty="0" smtClean="0"/>
              <a:t>UPAH RATA-RATA 3 (TIGA) BULAN TERAKHIR </a:t>
            </a:r>
            <a:r>
              <a:rPr lang="en-SG" sz="1600" b="1" dirty="0" smtClean="0"/>
              <a:t>YANG DITERIMA OLEH PEKERJA/BURUH</a:t>
            </a:r>
          </a:p>
        </p:txBody>
      </p:sp>
      <p:sp>
        <p:nvSpPr>
          <p:cNvPr id="43" name="Down Arrow 42"/>
          <p:cNvSpPr/>
          <p:nvPr/>
        </p:nvSpPr>
        <p:spPr>
          <a:xfrm>
            <a:off x="4860032" y="2708920"/>
            <a:ext cx="576064" cy="2448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45" name="Elbow Connector 44"/>
          <p:cNvCxnSpPr>
            <a:stCxn id="2" idx="2"/>
            <a:endCxn id="4" idx="0"/>
          </p:cNvCxnSpPr>
          <p:nvPr/>
        </p:nvCxnSpPr>
        <p:spPr>
          <a:xfrm rot="5400000">
            <a:off x="3051412" y="449088"/>
            <a:ext cx="700916" cy="2340260"/>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7" name="Elbow Connector 46"/>
          <p:cNvCxnSpPr>
            <a:stCxn id="2" idx="2"/>
            <a:endCxn id="5" idx="0"/>
          </p:cNvCxnSpPr>
          <p:nvPr/>
        </p:nvCxnSpPr>
        <p:spPr>
          <a:xfrm rot="16200000" flipH="1">
            <a:off x="5301662" y="539098"/>
            <a:ext cx="700916" cy="2160240"/>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94122"/>
          </a:xfrm>
        </p:spPr>
        <p:style>
          <a:lnRef idx="3">
            <a:schemeClr val="lt1"/>
          </a:lnRef>
          <a:fillRef idx="1">
            <a:schemeClr val="accent3"/>
          </a:fillRef>
          <a:effectRef idx="1">
            <a:schemeClr val="accent3"/>
          </a:effectRef>
          <a:fontRef idx="minor">
            <a:schemeClr val="lt1"/>
          </a:fontRef>
        </p:style>
        <p:txBody>
          <a:bodyPr>
            <a:noAutofit/>
          </a:bodyPr>
          <a:lstStyle/>
          <a:p>
            <a:r>
              <a:rPr lang="en-US" b="1" dirty="0" smtClean="0"/>
              <a:t>KEWAJIBAN PEMBAYARAN UPAH</a:t>
            </a:r>
            <a:br>
              <a:rPr lang="en-US" b="1" dirty="0" smtClean="0"/>
            </a:br>
            <a:r>
              <a:rPr lang="en-US" sz="1800" b="1" dirty="0" smtClean="0"/>
              <a:t>(PSL. 17, 18, 20, 21 PP NO. 78/2015)</a:t>
            </a:r>
            <a:endParaRPr lang="en-SG" b="1" dirty="0"/>
          </a:p>
        </p:txBody>
      </p:sp>
      <p:sp>
        <p:nvSpPr>
          <p:cNvPr id="3" name="Content Placeholder 2"/>
          <p:cNvSpPr>
            <a:spLocks noGrp="1"/>
          </p:cNvSpPr>
          <p:nvPr>
            <p:ph idx="1"/>
          </p:nvPr>
        </p:nvSpPr>
        <p:spPr>
          <a:xfrm>
            <a:off x="1403648" y="1398786"/>
            <a:ext cx="7283152" cy="1468760"/>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US" sz="2000" b="1" u="sng" dirty="0" smtClean="0"/>
              <a:t>YANG BERHAK MENERIMA UPAH :</a:t>
            </a:r>
          </a:p>
          <a:p>
            <a:pPr lvl="1" algn="just"/>
            <a:r>
              <a:rPr lang="en-US" sz="1800" b="1" dirty="0" smtClean="0"/>
              <a:t>PEKERJA / BURUH SECARA IN PERSON (LANGSUNG)</a:t>
            </a:r>
          </a:p>
          <a:p>
            <a:pPr lvl="2" algn="just"/>
            <a:r>
              <a:rPr lang="en-US" sz="1600" b="1" dirty="0" smtClean="0"/>
              <a:t>DALAM HAL UPAH DIBAYARKAN MELALUI PIHAK KETIGA, MAKA : HARUS DISERTAI </a:t>
            </a:r>
            <a:r>
              <a:rPr lang="en-US" sz="1600" b="1" u="sng" dirty="0" smtClean="0"/>
              <a:t>SURAT KUASA</a:t>
            </a:r>
            <a:r>
              <a:rPr lang="en-US" sz="1600" b="1" dirty="0" smtClean="0"/>
              <a:t>, UNTUK MAKSIMAL 1 (SATU) KALI PEMBAYARAN UPAH.</a:t>
            </a:r>
            <a:endParaRPr lang="en-SG" sz="1600" b="1" dirty="0"/>
          </a:p>
        </p:txBody>
      </p:sp>
      <p:sp>
        <p:nvSpPr>
          <p:cNvPr id="4" name="Content Placeholder 2"/>
          <p:cNvSpPr txBox="1">
            <a:spLocks/>
          </p:cNvSpPr>
          <p:nvPr/>
        </p:nvSpPr>
        <p:spPr>
          <a:xfrm>
            <a:off x="1403648" y="3054970"/>
            <a:ext cx="7283152" cy="360161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sng" strike="noStrike" kern="1200" cap="none" spc="0" normalizeH="0" baseline="0" noProof="0" dirty="0" smtClean="0">
                <a:ln>
                  <a:noFill/>
                </a:ln>
                <a:solidFill>
                  <a:schemeClr val="dk1"/>
                </a:solidFill>
                <a:effectLst/>
                <a:uLnTx/>
                <a:uFillTx/>
                <a:latin typeface="+mn-lt"/>
                <a:ea typeface="+mn-ea"/>
                <a:cs typeface="+mn-cs"/>
              </a:rPr>
              <a:t>KEWAJIBAN PENGUSAHA DALAM PROSES</a:t>
            </a:r>
            <a:r>
              <a:rPr kumimoji="0" lang="en-US" sz="2000" b="1" i="0" u="sng" strike="noStrike" kern="1200" cap="none" spc="0" normalizeH="0" noProof="0" dirty="0" smtClean="0">
                <a:ln>
                  <a:noFill/>
                </a:ln>
                <a:solidFill>
                  <a:schemeClr val="dk1"/>
                </a:solidFill>
                <a:effectLst/>
                <a:uLnTx/>
                <a:uFillTx/>
                <a:latin typeface="+mn-lt"/>
                <a:ea typeface="+mn-ea"/>
                <a:cs typeface="+mn-cs"/>
              </a:rPr>
              <a:t> PEMBAYARAN UPAH :</a:t>
            </a:r>
            <a:endParaRPr kumimoji="0" lang="en-US" sz="2000" b="1" i="0" u="sng" strike="noStrike" kern="1200" cap="none" spc="0" normalizeH="0" baseline="0" noProof="0" dirty="0" smtClean="0">
              <a:ln>
                <a:noFill/>
              </a:ln>
              <a:solidFill>
                <a:schemeClr val="dk1"/>
              </a:solidFill>
              <a:effectLst/>
              <a:uLnTx/>
              <a:uFillTx/>
              <a:latin typeface="+mn-lt"/>
              <a:ea typeface="+mn-ea"/>
              <a:cs typeface="+mn-cs"/>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schemeClr val="dk1"/>
                </a:solidFill>
                <a:effectLst/>
                <a:uLnTx/>
                <a:uFillTx/>
                <a:latin typeface="+mn-lt"/>
                <a:ea typeface="+mn-ea"/>
                <a:cs typeface="+mn-cs"/>
              </a:rPr>
              <a:t>MEMBERIKAN BUKTI PEMBAYARAN UPAH, YANG MEMUAT RINCIAN KOMPONEN UPAH YANG DIBAYARKAN;</a:t>
            </a:r>
          </a:p>
          <a:p>
            <a:pPr marL="742950" lvl="1" indent="-285750" algn="just">
              <a:spcBef>
                <a:spcPct val="20000"/>
              </a:spcBef>
              <a:buFont typeface="Arial" pitchFamily="34" charset="0"/>
              <a:buChar char="–"/>
            </a:pPr>
            <a:r>
              <a:rPr lang="en-US" b="1" dirty="0" smtClean="0"/>
              <a:t>MEMBAYAR </a:t>
            </a:r>
            <a:r>
              <a:rPr lang="en-SG" b="1" dirty="0" smtClean="0"/>
              <a:t>UPAH SECARA KESELURUHAN PADA SETIAP PERIODE DAN PER TANGGAL PEMBAYARAN UPAH DALAM MATA UANG RUPIAH PADA WAKTU YANG TELAH DIPERJANJIKAN ANTARA PENGUSAHA DENGAN PEKERJA/BURUH;</a:t>
            </a:r>
          </a:p>
          <a:p>
            <a:pPr marL="1200150" lvl="2" indent="-285750" algn="just">
              <a:spcBef>
                <a:spcPct val="20000"/>
              </a:spcBef>
              <a:buFont typeface="Arial" pitchFamily="34" charset="0"/>
              <a:buChar char="–"/>
            </a:pPr>
            <a:r>
              <a:rPr lang="en-US" b="1" dirty="0" smtClean="0"/>
              <a:t>DLM HAL TANGGAL YG DISEPAKATI </a:t>
            </a:r>
            <a:r>
              <a:rPr lang="en-SG" b="1" dirty="0" smtClean="0"/>
              <a:t>JATUH PADA HARI LIBUR ATAU HARI YANG DILIBURKAN, ATAU HARI ISTIRAHAT MINGGUAN, PELAKSANAAN PEMBAYARAN UPAH DIATUR DALAM PERJANJIAN KERJA, PERATURAN PERUSAHAAN, ATAU PERJANJIAN KERJA BERSAMA </a:t>
            </a:r>
          </a:p>
          <a:p>
            <a:pPr marL="742950" lvl="1" indent="-285750" algn="just">
              <a:spcBef>
                <a:spcPct val="20000"/>
              </a:spcBef>
              <a:buFont typeface="Arial" pitchFamily="34" charset="0"/>
              <a:buChar char="–"/>
            </a:pPr>
            <a:endParaRPr lang="en-SG" b="1" dirty="0" smtClean="0"/>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SG" sz="1600" b="1" i="0" u="none" strike="noStrike" kern="1200" cap="none" spc="0" normalizeH="0" baseline="0" noProof="0" dirty="0">
              <a:ln>
                <a:noFill/>
              </a:ln>
              <a:solidFill>
                <a:schemeClr val="dk1"/>
              </a:solidFill>
              <a:effectLst/>
              <a:uLnTx/>
              <a:uFillTx/>
              <a:latin typeface="+mn-lt"/>
              <a:ea typeface="+mn-ea"/>
              <a:cs typeface="+mn-cs"/>
            </a:endParaRPr>
          </a:p>
        </p:txBody>
      </p:sp>
      <p:sp>
        <p:nvSpPr>
          <p:cNvPr id="5" name="Right Arrow 4"/>
          <p:cNvSpPr/>
          <p:nvPr/>
        </p:nvSpPr>
        <p:spPr>
          <a:xfrm>
            <a:off x="539552" y="1628800"/>
            <a:ext cx="648072" cy="864096"/>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SG"/>
          </a:p>
        </p:txBody>
      </p:sp>
      <p:sp>
        <p:nvSpPr>
          <p:cNvPr id="6" name="Right Arrow 5"/>
          <p:cNvSpPr/>
          <p:nvPr/>
        </p:nvSpPr>
        <p:spPr>
          <a:xfrm>
            <a:off x="539552" y="4077072"/>
            <a:ext cx="648072" cy="86409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SG"/>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776"/>
            <a:ext cx="8229600" cy="1143000"/>
          </a:xfrm>
        </p:spPr>
        <p:style>
          <a:lnRef idx="0">
            <a:schemeClr val="accent2"/>
          </a:lnRef>
          <a:fillRef idx="3">
            <a:schemeClr val="accent2"/>
          </a:fillRef>
          <a:effectRef idx="3">
            <a:schemeClr val="accent2"/>
          </a:effectRef>
          <a:fontRef idx="minor">
            <a:schemeClr val="lt1"/>
          </a:fontRef>
        </p:style>
        <p:txBody>
          <a:bodyPr>
            <a:noAutofit/>
          </a:bodyPr>
          <a:lstStyle/>
          <a:p>
            <a:r>
              <a:rPr lang="en-US" sz="4800" b="1" dirty="0" smtClean="0"/>
              <a:t>WAKTU PEMBAYARAN UPAH</a:t>
            </a:r>
            <a:endParaRPr lang="en-SG" sz="4800" b="1" dirty="0"/>
          </a:p>
        </p:txBody>
      </p:sp>
      <p:sp>
        <p:nvSpPr>
          <p:cNvPr id="3" name="Content Placeholder 2"/>
          <p:cNvSpPr>
            <a:spLocks noGrp="1"/>
          </p:cNvSpPr>
          <p:nvPr>
            <p:ph idx="1"/>
          </p:nvPr>
        </p:nvSpPr>
        <p:spPr>
          <a:xfrm>
            <a:off x="457200" y="1711349"/>
            <a:ext cx="8229600" cy="4525963"/>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r>
              <a:rPr lang="en-SG" b="1" dirty="0" smtClean="0"/>
              <a:t>PENGUSAHA WAJIB MEMBAYAR UPAH PADA WAKTU YANG TELAH DIPERJANJIKAN ANTARA PENGUSAHA DENGAN PEKERJA/BURUH. </a:t>
            </a:r>
          </a:p>
          <a:p>
            <a:pPr lvl="1" algn="just"/>
            <a:r>
              <a:rPr lang="en-SG" b="1" dirty="0" smtClean="0"/>
              <a:t>DALAM HAL HARI ATAU TANGGAL YANG TELAH DISEPAKATI JATUH PADA HARI LIBUR ATAU HARI YANG DILIBURKAN, ATAU HARI ISTIRAHAT MINGGUAN, PELAKSANAAN PEMBAYARAN UPAH DIATUR DALAM PERJANJIAN KERJA, PERATURAN PERUSAHAAN, ATAU PERJANJIAN KERJA BERSAMA. </a:t>
            </a:r>
          </a:p>
          <a:p>
            <a:pPr lvl="1" algn="just"/>
            <a:endParaRPr lang="en-SG" b="1" dirty="0" smtClean="0"/>
          </a:p>
          <a:p>
            <a:pPr algn="just"/>
            <a:r>
              <a:rPr lang="en-SG" b="1" dirty="0" smtClean="0"/>
              <a:t>UPAH PEKERJA/BURUH HARUS DIBAYARKAN SELURUHNYA PADA SETIAP PERIODE DAN PER TANGGAL PEMBAYARAN UPAH. </a:t>
            </a:r>
          </a:p>
          <a:p>
            <a:pPr algn="just">
              <a:buNone/>
            </a:pPr>
            <a:endParaRPr lang="en-SG" b="1" dirty="0" smtClean="0"/>
          </a:p>
          <a:p>
            <a:pPr algn="just"/>
            <a:r>
              <a:rPr lang="en-US" b="1" u="sng" dirty="0" smtClean="0"/>
              <a:t>BATAS WAKTU PEMBAYARAN UPAH :</a:t>
            </a:r>
            <a:endParaRPr lang="en-SG" b="1" u="sng" dirty="0" smtClean="0"/>
          </a:p>
          <a:p>
            <a:pPr lvl="1" algn="just"/>
            <a:r>
              <a:rPr lang="en-SG" b="1" dirty="0" smtClean="0"/>
              <a:t>PEMBAYARAN UPAH OLEH PENGUSAHA DILAKUKAN DALAM :</a:t>
            </a:r>
          </a:p>
          <a:p>
            <a:pPr lvl="2" algn="just"/>
            <a:r>
              <a:rPr lang="en-SG" b="1" dirty="0" smtClean="0"/>
              <a:t>JANGKA WAKTU PALING CEPAT </a:t>
            </a:r>
            <a:r>
              <a:rPr lang="en-SG" b="1" dirty="0" smtClean="0">
                <a:sym typeface="Wingdings" pitchFamily="2" charset="2"/>
              </a:rPr>
              <a:t> </a:t>
            </a:r>
            <a:r>
              <a:rPr lang="en-SG" b="1" dirty="0" smtClean="0"/>
              <a:t>SEMINGGU 1 (SATU) KALI ATAU </a:t>
            </a:r>
          </a:p>
          <a:p>
            <a:pPr lvl="2" algn="just"/>
            <a:r>
              <a:rPr lang="en-SG" b="1" dirty="0" smtClean="0"/>
              <a:t>PALING LAMBAT </a:t>
            </a:r>
            <a:r>
              <a:rPr lang="en-SG" b="1" dirty="0" smtClean="0">
                <a:sym typeface="Wingdings" pitchFamily="2" charset="2"/>
              </a:rPr>
              <a:t> </a:t>
            </a:r>
            <a:r>
              <a:rPr lang="en-SG" b="1" dirty="0" smtClean="0"/>
              <a:t>SEBULAN 1 (SATU) KALI </a:t>
            </a:r>
          </a:p>
          <a:p>
            <a:pPr lvl="1" algn="just"/>
            <a:r>
              <a:rPr lang="en-SG" b="1" dirty="0" smtClean="0"/>
              <a:t>KETENTUAN INI TIDAK BERLAKU BILA PERJANJIAN KERJA HANYA BERLAKU UNTUK WAKTU KURANG DARI SATU MINGGU. </a:t>
            </a:r>
            <a:endParaRPr lang="en-SG" b="1" dirty="0"/>
          </a:p>
        </p:txBody>
      </p:sp>
      <p:sp>
        <p:nvSpPr>
          <p:cNvPr id="4" name="TextBox 3"/>
          <p:cNvSpPr txBox="1"/>
          <p:nvPr/>
        </p:nvSpPr>
        <p:spPr>
          <a:xfrm>
            <a:off x="539552" y="6372036"/>
            <a:ext cx="8064896" cy="369332"/>
          </a:xfrm>
          <a:prstGeom prst="rect">
            <a:avLst/>
          </a:prstGeom>
          <a:noFill/>
        </p:spPr>
        <p:txBody>
          <a:bodyPr wrap="square" rtlCol="0">
            <a:spAutoFit/>
          </a:bodyPr>
          <a:lstStyle/>
          <a:p>
            <a:pPr algn="ctr"/>
            <a:r>
              <a:rPr lang="en-US" b="1" i="1" dirty="0" smtClean="0">
                <a:solidFill>
                  <a:srgbClr val="00B0F0"/>
                </a:solidFill>
              </a:rPr>
              <a:t>VIDE KETENTUAN PASAL 18, 19, DAN 20 PP NO. 78 TAHUN 2015</a:t>
            </a:r>
            <a:endParaRPr lang="en-SG" b="1" i="1" dirty="0">
              <a:solidFill>
                <a:srgbClr val="00B0F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style>
          <a:lnRef idx="0">
            <a:schemeClr val="accent1"/>
          </a:lnRef>
          <a:fillRef idx="3">
            <a:schemeClr val="accent1"/>
          </a:fillRef>
          <a:effectRef idx="3">
            <a:schemeClr val="accent1"/>
          </a:effectRef>
          <a:fontRef idx="minor">
            <a:schemeClr val="lt1"/>
          </a:fontRef>
        </p:style>
        <p:txBody>
          <a:bodyPr>
            <a:noAutofit/>
          </a:bodyPr>
          <a:lstStyle/>
          <a:p>
            <a:r>
              <a:rPr lang="en-US" sz="4800" b="1" dirty="0" smtClean="0"/>
              <a:t>TEMPAT PEMBAYARAN UPAH</a:t>
            </a:r>
            <a:endParaRPr lang="en-SG" sz="4800" b="1" dirty="0"/>
          </a:p>
        </p:txBody>
      </p:sp>
      <p:sp>
        <p:nvSpPr>
          <p:cNvPr id="3" name="Content Placeholder 2"/>
          <p:cNvSpPr>
            <a:spLocks noGrp="1"/>
          </p:cNvSpPr>
          <p:nvPr>
            <p:ph idx="1"/>
          </p:nvPr>
        </p:nvSpPr>
        <p:spPr>
          <a:xfrm>
            <a:off x="457200" y="1888232"/>
            <a:ext cx="8229600" cy="4133056"/>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n-SG" sz="3600" b="1" u="sng" dirty="0" smtClean="0"/>
              <a:t>PEMBAYARAN UPAH DILAKUKAN PADA </a:t>
            </a:r>
            <a:r>
              <a:rPr lang="en-SG" sz="3600" b="1" dirty="0" smtClean="0"/>
              <a:t>:</a:t>
            </a:r>
          </a:p>
          <a:p>
            <a:pPr lvl="1" algn="just"/>
            <a:r>
              <a:rPr lang="en-SG" sz="3200" b="1" u="sng" dirty="0" smtClean="0"/>
              <a:t>TEMPAT YANG DIATUR</a:t>
            </a:r>
            <a:r>
              <a:rPr lang="en-SG" sz="3200" b="1" dirty="0" smtClean="0"/>
              <a:t> DALAM </a:t>
            </a:r>
            <a:r>
              <a:rPr lang="en-SG" sz="3200" b="1" u="sng" dirty="0" smtClean="0"/>
              <a:t>PK / PP/ PKB ;</a:t>
            </a:r>
          </a:p>
          <a:p>
            <a:pPr algn="just"/>
            <a:r>
              <a:rPr lang="en-SG" b="1" dirty="0" smtClean="0"/>
              <a:t>DALAM HAL </a:t>
            </a:r>
            <a:r>
              <a:rPr lang="en-SG" b="1" u="sng" dirty="0" smtClean="0"/>
              <a:t>TEMPAT PEMBAYARAN UPAH TIDAK DIATUR</a:t>
            </a:r>
            <a:r>
              <a:rPr lang="en-SG" b="1" dirty="0" smtClean="0"/>
              <a:t> DALAM PK / PP / PKB, </a:t>
            </a:r>
            <a:r>
              <a:rPr lang="en-SG" b="1" i="1" u="sng" dirty="0" smtClean="0"/>
              <a:t>MAKA</a:t>
            </a:r>
            <a:r>
              <a:rPr lang="en-SG" b="1" dirty="0" smtClean="0"/>
              <a:t> :</a:t>
            </a:r>
          </a:p>
          <a:p>
            <a:pPr lvl="1" algn="just"/>
            <a:r>
              <a:rPr lang="en-SG" sz="3200" b="1" dirty="0" smtClean="0"/>
              <a:t>PEMBAYARAN UPAH DILAKUKAN DI :</a:t>
            </a:r>
          </a:p>
          <a:p>
            <a:pPr lvl="2" algn="just"/>
            <a:r>
              <a:rPr lang="en-SG" sz="2800" b="1" i="1" u="sng" dirty="0" smtClean="0"/>
              <a:t>TEMPAT PEKERJA/BURUH BIASANYA BEKERJA</a:t>
            </a:r>
            <a:r>
              <a:rPr lang="en-SG" sz="2800" b="1" dirty="0" smtClean="0"/>
              <a:t>. </a:t>
            </a:r>
          </a:p>
          <a:p>
            <a:pPr algn="just"/>
            <a:endParaRPr lang="en-SG" b="1" dirty="0"/>
          </a:p>
        </p:txBody>
      </p:sp>
      <p:sp>
        <p:nvSpPr>
          <p:cNvPr id="4" name="TextBox 3"/>
          <p:cNvSpPr txBox="1"/>
          <p:nvPr/>
        </p:nvSpPr>
        <p:spPr>
          <a:xfrm>
            <a:off x="539552" y="6228020"/>
            <a:ext cx="8064896" cy="369332"/>
          </a:xfrm>
          <a:prstGeom prst="rect">
            <a:avLst/>
          </a:prstGeom>
          <a:noFill/>
        </p:spPr>
        <p:txBody>
          <a:bodyPr wrap="square" rtlCol="0">
            <a:spAutoFit/>
          </a:bodyPr>
          <a:lstStyle/>
          <a:p>
            <a:pPr algn="ctr"/>
            <a:r>
              <a:rPr lang="en-US" b="1" i="1" dirty="0" smtClean="0">
                <a:solidFill>
                  <a:srgbClr val="33CC33"/>
                </a:solidFill>
              </a:rPr>
              <a:t>VIDE KETENTUAN PASAL 21 ANGKA (2) DAN (3) PP NO. 78 TAHUN 2015</a:t>
            </a:r>
            <a:endParaRPr lang="en-SG" b="1" i="1" dirty="0">
              <a:solidFill>
                <a:srgbClr val="33CC33"/>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a:xfrm rot="2807783">
            <a:off x="4193103" y="3437507"/>
            <a:ext cx="720080" cy="1153609"/>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SG"/>
          </a:p>
        </p:txBody>
      </p:sp>
      <p:sp>
        <p:nvSpPr>
          <p:cNvPr id="2" name="Title 1"/>
          <p:cNvSpPr>
            <a:spLocks noGrp="1"/>
          </p:cNvSpPr>
          <p:nvPr>
            <p:ph type="title"/>
          </p:nvPr>
        </p:nvSpPr>
        <p:spPr>
          <a:solidFill>
            <a:srgbClr val="00B050"/>
          </a:solidFill>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sz="5400" b="1" dirty="0" smtClean="0"/>
              <a:t>METODE PEMBAYARAN UPAH</a:t>
            </a:r>
            <a:endParaRPr lang="en-SG" sz="5400" b="1" dirty="0"/>
          </a:p>
        </p:txBody>
      </p:sp>
      <p:sp>
        <p:nvSpPr>
          <p:cNvPr id="4" name="TextBox 3"/>
          <p:cNvSpPr txBox="1"/>
          <p:nvPr/>
        </p:nvSpPr>
        <p:spPr>
          <a:xfrm>
            <a:off x="467544" y="2291388"/>
            <a:ext cx="3528392"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800" b="1" dirty="0" smtClean="0"/>
              <a:t>SECARA LANGSUNG</a:t>
            </a:r>
            <a:endParaRPr lang="en-SG" sz="4800" b="1" dirty="0"/>
          </a:p>
        </p:txBody>
      </p:sp>
      <p:sp>
        <p:nvSpPr>
          <p:cNvPr id="5" name="TextBox 4"/>
          <p:cNvSpPr txBox="1"/>
          <p:nvPr/>
        </p:nvSpPr>
        <p:spPr>
          <a:xfrm>
            <a:off x="4788024" y="2291388"/>
            <a:ext cx="3888432" cy="156966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4800" b="1" dirty="0" smtClean="0"/>
              <a:t>MELALUI BANK</a:t>
            </a:r>
            <a:endParaRPr lang="en-SG" sz="4800" b="1" dirty="0"/>
          </a:p>
        </p:txBody>
      </p:sp>
      <p:sp>
        <p:nvSpPr>
          <p:cNvPr id="6" name="Rectangle 5"/>
          <p:cNvSpPr/>
          <p:nvPr/>
        </p:nvSpPr>
        <p:spPr>
          <a:xfrm>
            <a:off x="395536" y="4523636"/>
            <a:ext cx="8280920"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SG" sz="2400" b="1" dirty="0" smtClean="0"/>
              <a:t>DALAM HAL UPAH DIBAYARKAN MELALUI BANK, MAKA :</a:t>
            </a:r>
          </a:p>
          <a:p>
            <a:pPr algn="ctr"/>
            <a:r>
              <a:rPr lang="en-SG" sz="2400" b="1" dirty="0" smtClean="0"/>
              <a:t>UPAH </a:t>
            </a:r>
            <a:r>
              <a:rPr lang="en-SG" sz="2400" b="1" u="sng" dirty="0" smtClean="0"/>
              <a:t>HARUS SUDAH DAPAT DIUANGKAN </a:t>
            </a:r>
            <a:r>
              <a:rPr lang="en-SG" sz="2400" b="1" dirty="0" smtClean="0"/>
              <a:t>OLEH PEKERJA/BURUH </a:t>
            </a:r>
            <a:r>
              <a:rPr lang="en-SG" sz="2400" b="1" i="1" u="sng" dirty="0" smtClean="0"/>
              <a:t>PADA TANGGAL PEMBAYARAN UPAH YANG DISEPAKATI </a:t>
            </a:r>
            <a:r>
              <a:rPr lang="en-SG" sz="2400" b="1" dirty="0" smtClean="0"/>
              <a:t>KEDUA BELAH PIHAK </a:t>
            </a:r>
          </a:p>
        </p:txBody>
      </p:sp>
      <p:cxnSp>
        <p:nvCxnSpPr>
          <p:cNvPr id="10" name="Elbow Connector 9"/>
          <p:cNvCxnSpPr>
            <a:stCxn id="2" idx="2"/>
            <a:endCxn id="4" idx="0"/>
          </p:cNvCxnSpPr>
          <p:nvPr/>
        </p:nvCxnSpPr>
        <p:spPr>
          <a:xfrm rot="5400000">
            <a:off x="2964995" y="684383"/>
            <a:ext cx="873750" cy="2340260"/>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Elbow Connector 13"/>
          <p:cNvCxnSpPr>
            <a:stCxn id="2" idx="2"/>
            <a:endCxn id="5" idx="0"/>
          </p:cNvCxnSpPr>
          <p:nvPr/>
        </p:nvCxnSpPr>
        <p:spPr>
          <a:xfrm rot="16200000" flipH="1">
            <a:off x="5215245" y="774393"/>
            <a:ext cx="873750" cy="2160240"/>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a:off x="539552" y="6309320"/>
            <a:ext cx="8064896" cy="369332"/>
          </a:xfrm>
          <a:prstGeom prst="rect">
            <a:avLst/>
          </a:prstGeom>
          <a:noFill/>
        </p:spPr>
        <p:txBody>
          <a:bodyPr wrap="square" rtlCol="0">
            <a:spAutoFit/>
          </a:bodyPr>
          <a:lstStyle/>
          <a:p>
            <a:pPr algn="ctr"/>
            <a:r>
              <a:rPr lang="en-US" b="1" i="1" dirty="0" smtClean="0">
                <a:solidFill>
                  <a:srgbClr val="0070C0"/>
                </a:solidFill>
              </a:rPr>
              <a:t>VIDE KETENTUAN PASAL 22 PP NO. 78 TAHUN 2015</a:t>
            </a:r>
            <a:endParaRPr lang="en-SG" b="1" i="1" dirty="0">
              <a:solidFill>
                <a:srgbClr val="0070C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440160"/>
          </a:xfrm>
        </p:spPr>
        <p:style>
          <a:lnRef idx="3">
            <a:schemeClr val="lt1"/>
          </a:lnRef>
          <a:fillRef idx="1">
            <a:schemeClr val="accent2"/>
          </a:fillRef>
          <a:effectRef idx="1">
            <a:schemeClr val="accent2"/>
          </a:effectRef>
          <a:fontRef idx="minor">
            <a:schemeClr val="lt1"/>
          </a:fontRef>
        </p:style>
        <p:txBody>
          <a:bodyPr>
            <a:noAutofit/>
          </a:bodyPr>
          <a:lstStyle/>
          <a:p>
            <a:r>
              <a:rPr lang="en-US" sz="4800" b="1" dirty="0" smtClean="0"/>
              <a:t>PRINSIP PEMBAYARAN UPAH </a:t>
            </a:r>
            <a:endParaRPr lang="en-SG" sz="4800" b="1" dirty="0"/>
          </a:p>
        </p:txBody>
      </p:sp>
      <p:sp>
        <p:nvSpPr>
          <p:cNvPr id="3" name="Content Placeholder 2"/>
          <p:cNvSpPr>
            <a:spLocks noGrp="1"/>
          </p:cNvSpPr>
          <p:nvPr>
            <p:ph idx="1"/>
          </p:nvPr>
        </p:nvSpPr>
        <p:spPr>
          <a:xfrm>
            <a:off x="457200" y="2204864"/>
            <a:ext cx="8229600" cy="3805883"/>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sz="4800" b="1" i="1" u="sng" dirty="0" smtClean="0"/>
              <a:t>“NO WORK NO PAY”</a:t>
            </a:r>
          </a:p>
          <a:p>
            <a:pPr lvl="1" algn="just"/>
            <a:r>
              <a:rPr lang="en-SG" sz="4400" b="1" u="sng" dirty="0" smtClean="0"/>
              <a:t>UPAH TIDAK DIBAYAR</a:t>
            </a:r>
            <a:r>
              <a:rPr lang="en-SG" sz="4400" b="1" dirty="0" smtClean="0"/>
              <a:t> APABILA PEKERJA/BURUH:</a:t>
            </a:r>
          </a:p>
          <a:p>
            <a:pPr lvl="2" algn="just"/>
            <a:r>
              <a:rPr lang="en-SG" sz="4000" b="1" i="1" u="sng" dirty="0" smtClean="0"/>
              <a:t>TIDAK MASUK KERJA</a:t>
            </a:r>
            <a:r>
              <a:rPr lang="en-SG" sz="4000" b="1" dirty="0" smtClean="0"/>
              <a:t> DAN/ATAU </a:t>
            </a:r>
          </a:p>
          <a:p>
            <a:pPr lvl="2" algn="just"/>
            <a:r>
              <a:rPr lang="en-SG" sz="4000" b="1" i="1" u="sng" dirty="0" smtClean="0"/>
              <a:t>TIDAK MELAKUKAN PEKERJAAN</a:t>
            </a:r>
            <a:endParaRPr lang="en-SG" sz="4000" b="1" dirty="0" smtClean="0"/>
          </a:p>
          <a:p>
            <a:pPr lvl="1" algn="just"/>
            <a:endParaRPr lang="en-SG" sz="4400" b="1" i="1" dirty="0"/>
          </a:p>
        </p:txBody>
      </p:sp>
      <p:sp>
        <p:nvSpPr>
          <p:cNvPr id="4" name="TextBox 3"/>
          <p:cNvSpPr txBox="1"/>
          <p:nvPr/>
        </p:nvSpPr>
        <p:spPr>
          <a:xfrm>
            <a:off x="539552" y="6309320"/>
            <a:ext cx="8064896" cy="369332"/>
          </a:xfrm>
          <a:prstGeom prst="rect">
            <a:avLst/>
          </a:prstGeom>
          <a:noFill/>
        </p:spPr>
        <p:txBody>
          <a:bodyPr wrap="square" rtlCol="0">
            <a:spAutoFit/>
          </a:bodyPr>
          <a:lstStyle/>
          <a:p>
            <a:pPr algn="ctr"/>
            <a:r>
              <a:rPr lang="en-US" b="1" i="1" dirty="0" smtClean="0">
                <a:solidFill>
                  <a:srgbClr val="7030A0"/>
                </a:solidFill>
              </a:rPr>
              <a:t>VIDE KETENTUAN PASAL 24 ANGKA (1) PP NO. 78 TAHUN 2015</a:t>
            </a:r>
            <a:endParaRPr lang="en-SG" b="1" i="1" dirty="0">
              <a:solidFill>
                <a:srgbClr val="7030A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66130"/>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3200" b="1" dirty="0" smtClean="0"/>
              <a:t>PENGECUALIAN PRINSIP “NO WORK NO PAY”,</a:t>
            </a:r>
            <a:br>
              <a:rPr lang="en-US" sz="3200" b="1" dirty="0" smtClean="0"/>
            </a:br>
            <a:r>
              <a:rPr lang="en-US" sz="3200" b="1" dirty="0" smtClean="0"/>
              <a:t>UPAH TETAP DIBAYAR DALAM HAL P/B :</a:t>
            </a:r>
            <a:endParaRPr lang="en-SG" sz="3200" b="1" dirty="0"/>
          </a:p>
        </p:txBody>
      </p:sp>
      <p:sp>
        <p:nvSpPr>
          <p:cNvPr id="3" name="Content Placeholder 2"/>
          <p:cNvSpPr>
            <a:spLocks noGrp="1"/>
          </p:cNvSpPr>
          <p:nvPr>
            <p:ph idx="1"/>
          </p:nvPr>
        </p:nvSpPr>
        <p:spPr>
          <a:xfrm>
            <a:off x="395536" y="1916832"/>
            <a:ext cx="2448272" cy="460647"/>
          </a:xfrm>
        </p:spPr>
        <p:style>
          <a:lnRef idx="0">
            <a:schemeClr val="accent4"/>
          </a:lnRef>
          <a:fillRef idx="3">
            <a:schemeClr val="accent4"/>
          </a:fillRef>
          <a:effectRef idx="3">
            <a:schemeClr val="accent4"/>
          </a:effectRef>
          <a:fontRef idx="minor">
            <a:schemeClr val="lt1"/>
          </a:fontRef>
        </p:style>
        <p:txBody>
          <a:bodyPr>
            <a:noAutofit/>
          </a:bodyPr>
          <a:lstStyle/>
          <a:p>
            <a:pPr algn="ctr">
              <a:buNone/>
            </a:pPr>
            <a:r>
              <a:rPr lang="en-SG" sz="2400" b="1" dirty="0" smtClean="0"/>
              <a:t>BERHALANGAN </a:t>
            </a:r>
          </a:p>
        </p:txBody>
      </p:sp>
      <p:sp>
        <p:nvSpPr>
          <p:cNvPr id="5" name="Rectangle 4"/>
          <p:cNvSpPr/>
          <p:nvPr/>
        </p:nvSpPr>
        <p:spPr>
          <a:xfrm>
            <a:off x="3275856" y="1945431"/>
            <a:ext cx="2448272"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SG" sz="2400" b="1" dirty="0" smtClean="0"/>
              <a:t>MELAKUKAN KEGIATAN LAIN </a:t>
            </a:r>
          </a:p>
          <a:p>
            <a:pPr algn="ctr"/>
            <a:r>
              <a:rPr lang="en-SG" sz="2400" b="1" dirty="0" smtClean="0"/>
              <a:t>DI LUAR PEKERJAANNYA </a:t>
            </a:r>
          </a:p>
        </p:txBody>
      </p:sp>
      <p:sp>
        <p:nvSpPr>
          <p:cNvPr id="6" name="Rectangle 5"/>
          <p:cNvSpPr/>
          <p:nvPr/>
        </p:nvSpPr>
        <p:spPr>
          <a:xfrm>
            <a:off x="6228184" y="1945431"/>
            <a:ext cx="2448272"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i-FI" sz="2400" b="1" dirty="0" smtClean="0"/>
              <a:t>MENJALANKAN HAK WAKTU ISTIRAHAT KERJANYA </a:t>
            </a:r>
          </a:p>
        </p:txBody>
      </p:sp>
      <p:sp>
        <p:nvSpPr>
          <p:cNvPr id="7" name="Content Placeholder 2"/>
          <p:cNvSpPr txBox="1">
            <a:spLocks/>
          </p:cNvSpPr>
          <p:nvPr/>
        </p:nvSpPr>
        <p:spPr>
          <a:xfrm>
            <a:off x="395536" y="2377479"/>
            <a:ext cx="2448272" cy="388843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SG" sz="1000" b="1" dirty="0" err="1" smtClean="0"/>
              <a:t>Pekerja</a:t>
            </a:r>
            <a:r>
              <a:rPr lang="en-SG" sz="1000" b="1" dirty="0" smtClean="0"/>
              <a:t>/</a:t>
            </a:r>
            <a:r>
              <a:rPr lang="en-SG" sz="1000" b="1" dirty="0" err="1" smtClean="0"/>
              <a:t>Buruh</a:t>
            </a:r>
            <a:r>
              <a:rPr lang="en-SG" sz="1000" b="1" dirty="0" smtClean="0"/>
              <a:t> </a:t>
            </a:r>
            <a:r>
              <a:rPr lang="en-SG" sz="1000" b="1" dirty="0" err="1" smtClean="0"/>
              <a:t>sakit</a:t>
            </a:r>
            <a:r>
              <a:rPr lang="en-SG" sz="1000" b="1" dirty="0" smtClean="0"/>
              <a:t> </a:t>
            </a:r>
            <a:r>
              <a:rPr lang="en-SG" sz="1000" b="1" dirty="0" err="1" smtClean="0"/>
              <a:t>sehingga</a:t>
            </a:r>
            <a:r>
              <a:rPr lang="en-SG" sz="1000" b="1" dirty="0" smtClean="0"/>
              <a:t> </a:t>
            </a:r>
            <a:r>
              <a:rPr lang="en-SG" sz="1000" b="1" dirty="0" err="1" smtClean="0"/>
              <a:t>tidak</a:t>
            </a:r>
            <a:r>
              <a:rPr lang="en-SG" sz="1000" b="1" dirty="0" smtClean="0"/>
              <a:t> </a:t>
            </a:r>
            <a:r>
              <a:rPr lang="en-SG" sz="1000" b="1" dirty="0" err="1" smtClean="0"/>
              <a:t>dapat</a:t>
            </a:r>
            <a:r>
              <a:rPr lang="en-SG" sz="1000" b="1" dirty="0" smtClean="0"/>
              <a:t> </a:t>
            </a:r>
            <a:r>
              <a:rPr lang="en-SG" sz="1000" b="1" dirty="0" err="1" smtClean="0"/>
              <a:t>melakukan</a:t>
            </a:r>
            <a:r>
              <a:rPr lang="en-SG" sz="1000" b="1" dirty="0" smtClean="0"/>
              <a:t> </a:t>
            </a:r>
            <a:r>
              <a:rPr lang="en-SG" sz="1000" b="1" dirty="0" err="1" smtClean="0"/>
              <a:t>pekerjaan</a:t>
            </a:r>
            <a:r>
              <a:rPr lang="en-SG" sz="1000" b="1" dirty="0" smtClean="0"/>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SG" sz="1000" b="1" dirty="0" err="1" smtClean="0"/>
              <a:t>Pekerja</a:t>
            </a:r>
            <a:r>
              <a:rPr lang="en-SG" sz="1000" b="1" dirty="0" smtClean="0"/>
              <a:t>/</a:t>
            </a:r>
            <a:r>
              <a:rPr lang="en-SG" sz="1000" b="1" dirty="0" err="1" smtClean="0"/>
              <a:t>Buruh</a:t>
            </a:r>
            <a:r>
              <a:rPr lang="en-SG" sz="1000" b="1" dirty="0" smtClean="0"/>
              <a:t> </a:t>
            </a:r>
            <a:r>
              <a:rPr lang="en-SG" sz="1000" b="1" dirty="0" err="1" smtClean="0"/>
              <a:t>perempuan</a:t>
            </a:r>
            <a:r>
              <a:rPr lang="en-SG" sz="1000" b="1" dirty="0" smtClean="0"/>
              <a:t> yang </a:t>
            </a:r>
            <a:r>
              <a:rPr lang="en-SG" sz="1000" b="1" dirty="0" err="1" smtClean="0"/>
              <a:t>sakit</a:t>
            </a:r>
            <a:r>
              <a:rPr lang="en-SG" sz="1000" b="1" dirty="0" smtClean="0"/>
              <a:t> </a:t>
            </a:r>
            <a:r>
              <a:rPr lang="en-SG" sz="1000" b="1" dirty="0" err="1" smtClean="0"/>
              <a:t>pada</a:t>
            </a:r>
            <a:r>
              <a:rPr lang="en-SG" sz="1000" b="1" dirty="0" smtClean="0"/>
              <a:t> </a:t>
            </a:r>
            <a:r>
              <a:rPr lang="en-SG" sz="1000" b="1" dirty="0" err="1" smtClean="0"/>
              <a:t>hari</a:t>
            </a:r>
            <a:r>
              <a:rPr lang="en-SG" sz="1000" b="1" dirty="0" smtClean="0"/>
              <a:t> </a:t>
            </a:r>
            <a:r>
              <a:rPr lang="en-SG" sz="1000" b="1" dirty="0" err="1" smtClean="0"/>
              <a:t>pertama</a:t>
            </a:r>
            <a:r>
              <a:rPr lang="en-SG" sz="1000" b="1" dirty="0" smtClean="0"/>
              <a:t> </a:t>
            </a:r>
            <a:r>
              <a:rPr lang="en-SG" sz="1000" b="1" dirty="0" err="1" smtClean="0"/>
              <a:t>dan</a:t>
            </a:r>
            <a:r>
              <a:rPr lang="en-SG" sz="1000" b="1" dirty="0" smtClean="0"/>
              <a:t> </a:t>
            </a:r>
            <a:r>
              <a:rPr lang="en-SG" sz="1000" b="1" dirty="0" err="1" smtClean="0"/>
              <a:t>kedua</a:t>
            </a:r>
            <a:r>
              <a:rPr lang="en-SG" sz="1000" b="1" dirty="0" smtClean="0"/>
              <a:t> </a:t>
            </a:r>
            <a:r>
              <a:rPr lang="en-SG" sz="1000" b="1" dirty="0" err="1" smtClean="0"/>
              <a:t>masa</a:t>
            </a:r>
            <a:r>
              <a:rPr lang="en-SG" sz="1000" b="1" dirty="0" smtClean="0"/>
              <a:t> </a:t>
            </a:r>
            <a:r>
              <a:rPr lang="en-SG" sz="1000" b="1" dirty="0" err="1" smtClean="0"/>
              <a:t>haidnya</a:t>
            </a:r>
            <a:r>
              <a:rPr lang="en-SG" sz="1000" b="1" dirty="0" smtClean="0"/>
              <a:t> </a:t>
            </a:r>
            <a:r>
              <a:rPr lang="en-SG" sz="1000" b="1" dirty="0" err="1" smtClean="0"/>
              <a:t>sehingga</a:t>
            </a:r>
            <a:r>
              <a:rPr lang="en-SG" sz="1000" b="1" dirty="0" smtClean="0"/>
              <a:t> </a:t>
            </a:r>
            <a:r>
              <a:rPr lang="en-SG" sz="1000" b="1" dirty="0" err="1" smtClean="0"/>
              <a:t>tidak</a:t>
            </a:r>
            <a:r>
              <a:rPr lang="en-SG" sz="1000" b="1" dirty="0" smtClean="0"/>
              <a:t> </a:t>
            </a:r>
            <a:r>
              <a:rPr lang="en-SG" sz="1000" b="1" dirty="0" err="1" smtClean="0"/>
              <a:t>dapat</a:t>
            </a:r>
            <a:r>
              <a:rPr lang="en-SG" sz="1000" b="1" dirty="0" smtClean="0"/>
              <a:t> </a:t>
            </a:r>
            <a:r>
              <a:rPr lang="en-SG" sz="1000" b="1" dirty="0" err="1" smtClean="0"/>
              <a:t>melakukan</a:t>
            </a:r>
            <a:r>
              <a:rPr lang="en-SG" sz="1000" b="1" dirty="0" smtClean="0"/>
              <a:t> </a:t>
            </a:r>
            <a:r>
              <a:rPr lang="en-SG" sz="1000" b="1" dirty="0" err="1" smtClean="0"/>
              <a:t>pekerjaan</a:t>
            </a:r>
            <a:r>
              <a:rPr lang="en-SG" sz="1000" b="1" dirty="0" smtClean="0"/>
              <a:t>; </a:t>
            </a:r>
            <a:r>
              <a:rPr lang="en-SG" sz="1000" b="1" dirty="0" err="1" smtClean="0"/>
              <a:t>dan</a:t>
            </a:r>
            <a:r>
              <a:rPr lang="en-SG" sz="1000" b="1" dirty="0" smtClean="0"/>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sv-SE" sz="1000" b="1" dirty="0" smtClean="0"/>
              <a:t>Pekerja/Buruh tidak masuk bekerja karena: </a:t>
            </a:r>
          </a:p>
          <a:p>
            <a:pPr marL="800100" lvl="1" indent="-342900" algn="just">
              <a:spcBef>
                <a:spcPct val="20000"/>
              </a:spcBef>
              <a:buFont typeface="Arial" pitchFamily="34" charset="0"/>
              <a:buChar char="•"/>
            </a:pPr>
            <a:r>
              <a:rPr lang="en-SG" sz="1000" b="1" dirty="0" err="1" smtClean="0"/>
              <a:t>menikah</a:t>
            </a:r>
            <a:r>
              <a:rPr lang="en-SG" sz="1000" b="1" dirty="0" smtClean="0"/>
              <a:t>; </a:t>
            </a:r>
          </a:p>
          <a:p>
            <a:pPr marL="800100" lvl="1" indent="-342900" algn="just">
              <a:spcBef>
                <a:spcPct val="20000"/>
              </a:spcBef>
              <a:buFont typeface="Arial" pitchFamily="34" charset="0"/>
              <a:buChar char="•"/>
            </a:pPr>
            <a:r>
              <a:rPr lang="en-SG" sz="1000" b="1" dirty="0" err="1" smtClean="0"/>
              <a:t>menikahkan</a:t>
            </a:r>
            <a:r>
              <a:rPr lang="en-SG" sz="1000" b="1" dirty="0" smtClean="0"/>
              <a:t> </a:t>
            </a:r>
            <a:r>
              <a:rPr lang="en-SG" sz="1000" b="1" dirty="0" err="1" smtClean="0"/>
              <a:t>anaknya</a:t>
            </a:r>
            <a:r>
              <a:rPr lang="en-SG" sz="1000" b="1" dirty="0" smtClean="0"/>
              <a:t>; </a:t>
            </a:r>
          </a:p>
          <a:p>
            <a:pPr marL="800100" lvl="1" indent="-342900" algn="just">
              <a:spcBef>
                <a:spcPct val="20000"/>
              </a:spcBef>
              <a:buFont typeface="Arial" pitchFamily="34" charset="0"/>
              <a:buChar char="•"/>
            </a:pPr>
            <a:r>
              <a:rPr lang="en-SG" sz="1000" b="1" dirty="0" err="1" smtClean="0"/>
              <a:t>mengkhitankan</a:t>
            </a:r>
            <a:r>
              <a:rPr lang="en-SG" sz="1000" b="1" dirty="0" smtClean="0"/>
              <a:t> </a:t>
            </a:r>
            <a:r>
              <a:rPr lang="en-SG" sz="1000" b="1" dirty="0" err="1" smtClean="0"/>
              <a:t>anaknya</a:t>
            </a:r>
            <a:r>
              <a:rPr lang="en-SG" sz="1000" b="1" dirty="0" smtClean="0"/>
              <a:t>; </a:t>
            </a:r>
          </a:p>
          <a:p>
            <a:pPr marL="800100" lvl="1" indent="-342900" algn="just">
              <a:spcBef>
                <a:spcPct val="20000"/>
              </a:spcBef>
              <a:buFont typeface="Arial" pitchFamily="34" charset="0"/>
              <a:buChar char="•"/>
            </a:pPr>
            <a:r>
              <a:rPr lang="en-SG" sz="1000" b="1" dirty="0" err="1" smtClean="0"/>
              <a:t>membaptiskan</a:t>
            </a:r>
            <a:r>
              <a:rPr lang="en-SG" sz="1000" b="1" dirty="0" smtClean="0"/>
              <a:t> </a:t>
            </a:r>
            <a:r>
              <a:rPr lang="en-SG" sz="1000" b="1" dirty="0" err="1" smtClean="0"/>
              <a:t>anaknya</a:t>
            </a:r>
            <a:r>
              <a:rPr lang="en-SG" sz="1000" b="1" dirty="0" smtClean="0"/>
              <a:t>; </a:t>
            </a:r>
          </a:p>
          <a:p>
            <a:pPr marL="800100" lvl="1" indent="-342900" algn="just">
              <a:spcBef>
                <a:spcPct val="20000"/>
              </a:spcBef>
              <a:buFont typeface="Arial" pitchFamily="34" charset="0"/>
              <a:buChar char="•"/>
            </a:pPr>
            <a:r>
              <a:rPr lang="en-SG" sz="1000" b="1" dirty="0" err="1" smtClean="0"/>
              <a:t>isteri</a:t>
            </a:r>
            <a:r>
              <a:rPr lang="en-SG" sz="1000" b="1" dirty="0" smtClean="0"/>
              <a:t> </a:t>
            </a:r>
            <a:r>
              <a:rPr lang="en-SG" sz="1000" b="1" dirty="0" err="1" smtClean="0"/>
              <a:t>melahirkan</a:t>
            </a:r>
            <a:r>
              <a:rPr lang="en-SG" sz="1000" b="1" dirty="0" smtClean="0"/>
              <a:t> </a:t>
            </a:r>
            <a:r>
              <a:rPr lang="en-SG" sz="1000" b="1" dirty="0" err="1" smtClean="0"/>
              <a:t>atau</a:t>
            </a:r>
            <a:r>
              <a:rPr lang="en-SG" sz="1000" b="1" dirty="0" smtClean="0"/>
              <a:t> </a:t>
            </a:r>
            <a:r>
              <a:rPr lang="en-SG" sz="1000" b="1" dirty="0" err="1" smtClean="0"/>
              <a:t>keguguran</a:t>
            </a:r>
            <a:r>
              <a:rPr lang="en-SG" sz="1000" b="1" dirty="0" smtClean="0"/>
              <a:t> </a:t>
            </a:r>
            <a:r>
              <a:rPr lang="en-SG" sz="1000" b="1" dirty="0" err="1" smtClean="0"/>
              <a:t>kandungan</a:t>
            </a:r>
            <a:r>
              <a:rPr lang="en-SG" sz="1000" b="1" dirty="0" smtClean="0"/>
              <a:t>; </a:t>
            </a:r>
          </a:p>
          <a:p>
            <a:pPr marL="800100" lvl="1" indent="-342900" algn="just">
              <a:spcBef>
                <a:spcPct val="20000"/>
              </a:spcBef>
              <a:buFont typeface="Arial" pitchFamily="34" charset="0"/>
              <a:buChar char="•"/>
            </a:pPr>
            <a:r>
              <a:rPr lang="en-SG" sz="1000" b="1" dirty="0" err="1" smtClean="0"/>
              <a:t>suami</a:t>
            </a:r>
            <a:r>
              <a:rPr lang="en-SG" sz="1000" b="1" dirty="0" smtClean="0"/>
              <a:t>, </a:t>
            </a:r>
            <a:r>
              <a:rPr lang="en-SG" sz="1000" b="1" dirty="0" err="1" smtClean="0"/>
              <a:t>isteri</a:t>
            </a:r>
            <a:r>
              <a:rPr lang="en-SG" sz="1000" b="1" dirty="0" smtClean="0"/>
              <a:t>, </a:t>
            </a:r>
            <a:r>
              <a:rPr lang="en-SG" sz="1000" b="1" dirty="0" err="1" smtClean="0"/>
              <a:t>orang</a:t>
            </a:r>
            <a:r>
              <a:rPr lang="en-SG" sz="1000" b="1" dirty="0" smtClean="0"/>
              <a:t> </a:t>
            </a:r>
            <a:r>
              <a:rPr lang="en-SG" sz="1000" b="1" dirty="0" err="1" smtClean="0"/>
              <a:t>tua</a:t>
            </a:r>
            <a:r>
              <a:rPr lang="en-SG" sz="1000" b="1" dirty="0" smtClean="0"/>
              <a:t>, </a:t>
            </a:r>
            <a:r>
              <a:rPr lang="en-SG" sz="1000" b="1" dirty="0" err="1" smtClean="0"/>
              <a:t>mertua</a:t>
            </a:r>
            <a:r>
              <a:rPr lang="en-SG" sz="1000" b="1" dirty="0" smtClean="0"/>
              <a:t>, </a:t>
            </a:r>
            <a:r>
              <a:rPr lang="en-SG" sz="1000" b="1" dirty="0" err="1" smtClean="0"/>
              <a:t>anak</a:t>
            </a:r>
            <a:r>
              <a:rPr lang="en-SG" sz="1000" b="1" dirty="0" smtClean="0"/>
              <a:t>, </a:t>
            </a:r>
            <a:r>
              <a:rPr lang="en-SG" sz="1000" b="1" dirty="0" err="1" smtClean="0"/>
              <a:t>dan</a:t>
            </a:r>
            <a:r>
              <a:rPr lang="en-SG" sz="1000" b="1" dirty="0" smtClean="0"/>
              <a:t>/</a:t>
            </a:r>
            <a:r>
              <a:rPr lang="en-SG" sz="1000" b="1" dirty="0" err="1" smtClean="0"/>
              <a:t>atau</a:t>
            </a:r>
            <a:r>
              <a:rPr lang="en-SG" sz="1000" b="1" dirty="0" smtClean="0"/>
              <a:t> </a:t>
            </a:r>
            <a:r>
              <a:rPr lang="en-SG" sz="1000" b="1" dirty="0" err="1" smtClean="0"/>
              <a:t>menantu</a:t>
            </a:r>
            <a:r>
              <a:rPr lang="en-SG" sz="1000" b="1" dirty="0" smtClean="0"/>
              <a:t> </a:t>
            </a:r>
            <a:r>
              <a:rPr lang="en-SG" sz="1000" b="1" dirty="0" err="1" smtClean="0"/>
              <a:t>meninggal</a:t>
            </a:r>
            <a:r>
              <a:rPr lang="en-SG" sz="1000" b="1" dirty="0" smtClean="0"/>
              <a:t> </a:t>
            </a:r>
            <a:r>
              <a:rPr lang="en-SG" sz="1000" b="1" dirty="0" err="1" smtClean="0"/>
              <a:t>dunia</a:t>
            </a:r>
            <a:r>
              <a:rPr lang="en-SG" sz="1000" b="1" dirty="0" smtClean="0"/>
              <a:t>; </a:t>
            </a:r>
            <a:r>
              <a:rPr lang="en-SG" sz="1000" b="1" dirty="0" err="1" smtClean="0"/>
              <a:t>atau</a:t>
            </a:r>
            <a:r>
              <a:rPr lang="en-SG" sz="1000" b="1" dirty="0" smtClean="0"/>
              <a:t> </a:t>
            </a:r>
          </a:p>
          <a:p>
            <a:pPr marL="800100" lvl="1" indent="-342900" algn="just">
              <a:spcBef>
                <a:spcPct val="20000"/>
              </a:spcBef>
              <a:buFont typeface="Arial" pitchFamily="34" charset="0"/>
              <a:buChar char="•"/>
            </a:pPr>
            <a:r>
              <a:rPr lang="en-SG" sz="1000" b="1" dirty="0" err="1" smtClean="0"/>
              <a:t>anggota</a:t>
            </a:r>
            <a:r>
              <a:rPr lang="en-SG" sz="1000" b="1" dirty="0" smtClean="0"/>
              <a:t> </a:t>
            </a:r>
            <a:r>
              <a:rPr lang="en-SG" sz="1000" b="1" dirty="0" err="1" smtClean="0"/>
              <a:t>keluarga</a:t>
            </a:r>
            <a:r>
              <a:rPr lang="en-SG" sz="1000" b="1" dirty="0" smtClean="0"/>
              <a:t> </a:t>
            </a:r>
            <a:r>
              <a:rPr lang="en-SG" sz="1000" b="1" dirty="0" err="1" smtClean="0"/>
              <a:t>selain</a:t>
            </a:r>
            <a:r>
              <a:rPr lang="en-SG" sz="1000" b="1" dirty="0" smtClean="0"/>
              <a:t> </a:t>
            </a:r>
            <a:r>
              <a:rPr lang="en-SG" sz="1000" b="1" dirty="0" err="1" smtClean="0"/>
              <a:t>sebagaimana</a:t>
            </a:r>
            <a:r>
              <a:rPr lang="en-SG" sz="1000" b="1" dirty="0" smtClean="0"/>
              <a:t> </a:t>
            </a:r>
            <a:r>
              <a:rPr lang="en-SG" sz="1000" b="1" dirty="0" err="1" smtClean="0"/>
              <a:t>dimaksud</a:t>
            </a:r>
            <a:r>
              <a:rPr lang="en-SG" sz="1000" b="1" dirty="0" smtClean="0"/>
              <a:t> </a:t>
            </a:r>
            <a:r>
              <a:rPr lang="en-SG" sz="1000" b="1" dirty="0" err="1" smtClean="0"/>
              <a:t>pada</a:t>
            </a:r>
            <a:r>
              <a:rPr lang="en-SG" sz="1000" b="1" dirty="0" smtClean="0"/>
              <a:t> </a:t>
            </a:r>
            <a:r>
              <a:rPr lang="en-SG" sz="1000" b="1" dirty="0" err="1" smtClean="0"/>
              <a:t>angka</a:t>
            </a:r>
            <a:r>
              <a:rPr lang="en-SG" sz="1000" b="1" dirty="0" smtClean="0"/>
              <a:t> 6) yang </a:t>
            </a:r>
            <a:r>
              <a:rPr lang="en-SG" sz="1000" b="1" dirty="0" err="1" smtClean="0"/>
              <a:t>tinggal</a:t>
            </a:r>
            <a:r>
              <a:rPr lang="en-SG" sz="1000" b="1" dirty="0" smtClean="0"/>
              <a:t> </a:t>
            </a:r>
            <a:r>
              <a:rPr lang="en-SG" sz="1000" b="1" dirty="0" err="1" smtClean="0"/>
              <a:t>dalam</a:t>
            </a:r>
            <a:r>
              <a:rPr lang="en-SG" sz="1000" b="1" dirty="0" smtClean="0"/>
              <a:t> </a:t>
            </a:r>
            <a:r>
              <a:rPr lang="en-SG" sz="1000" b="1" dirty="0" err="1" smtClean="0"/>
              <a:t>satu</a:t>
            </a:r>
            <a:r>
              <a:rPr lang="en-SG" sz="1000" b="1" dirty="0" smtClean="0"/>
              <a:t> </a:t>
            </a:r>
            <a:r>
              <a:rPr lang="en-SG" sz="1000" b="1" dirty="0" err="1" smtClean="0"/>
              <a:t>rumah</a:t>
            </a:r>
            <a:r>
              <a:rPr lang="en-SG" sz="1000" b="1" dirty="0" smtClean="0"/>
              <a:t> </a:t>
            </a:r>
            <a:r>
              <a:rPr lang="en-SG" sz="1000" b="1" dirty="0" err="1" smtClean="0"/>
              <a:t>meninggal</a:t>
            </a:r>
            <a:r>
              <a:rPr lang="en-SG" sz="1000" b="1" dirty="0" smtClean="0"/>
              <a:t> </a:t>
            </a:r>
            <a:r>
              <a:rPr lang="en-SG" sz="1000" b="1" dirty="0" err="1" smtClean="0"/>
              <a:t>dunia</a:t>
            </a:r>
            <a:r>
              <a:rPr lang="en-SG" sz="1000" b="1" dirty="0" smtClean="0"/>
              <a:t> </a:t>
            </a:r>
          </a:p>
          <a:p>
            <a:pPr marL="342900" marR="0" lvl="0" indent="-342900" algn="just" defTabSz="914400" rtl="0" eaLnBrk="1" fontAlgn="auto" latinLnBrk="0" hangingPunct="1">
              <a:lnSpc>
                <a:spcPct val="100000"/>
              </a:lnSpc>
              <a:spcBef>
                <a:spcPct val="20000"/>
              </a:spcBef>
              <a:spcAft>
                <a:spcPts val="0"/>
              </a:spcAft>
              <a:buClrTx/>
              <a:buSzTx/>
              <a:tabLst/>
              <a:defRPr/>
            </a:pPr>
            <a:r>
              <a:rPr lang="en-SG" sz="1000" b="1" dirty="0" smtClean="0"/>
              <a:t> </a:t>
            </a: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SG" sz="1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3275856" y="3529607"/>
            <a:ext cx="2448272" cy="27363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SG" sz="1200" b="1" dirty="0" err="1" smtClean="0"/>
              <a:t>menjalankan</a:t>
            </a:r>
            <a:r>
              <a:rPr lang="en-SG" sz="1200" b="1" dirty="0" smtClean="0"/>
              <a:t> </a:t>
            </a:r>
            <a:r>
              <a:rPr lang="en-SG" sz="1200" b="1" dirty="0" err="1" smtClean="0"/>
              <a:t>kewajiban</a:t>
            </a:r>
            <a:r>
              <a:rPr lang="en-SG" sz="1200" b="1" dirty="0" smtClean="0"/>
              <a:t> </a:t>
            </a:r>
            <a:r>
              <a:rPr lang="en-SG" sz="1200" b="1" dirty="0" err="1" smtClean="0"/>
              <a:t>terhadap</a:t>
            </a:r>
            <a:r>
              <a:rPr lang="en-SG" sz="1200" b="1" dirty="0" smtClean="0"/>
              <a:t> </a:t>
            </a:r>
            <a:r>
              <a:rPr lang="en-SG" sz="1200" b="1" dirty="0" err="1" smtClean="0"/>
              <a:t>negara</a:t>
            </a:r>
            <a:r>
              <a:rPr lang="en-SG" sz="1200" b="1" dirty="0" smtClean="0"/>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SG" sz="1200" b="1" dirty="0" err="1" smtClean="0"/>
              <a:t>menjalankan</a:t>
            </a:r>
            <a:r>
              <a:rPr lang="en-SG" sz="1200" b="1" dirty="0" smtClean="0"/>
              <a:t> </a:t>
            </a:r>
            <a:r>
              <a:rPr lang="en-SG" sz="1200" b="1" dirty="0" err="1" smtClean="0"/>
              <a:t>kewajiban</a:t>
            </a:r>
            <a:r>
              <a:rPr lang="en-SG" sz="1200" b="1" dirty="0" smtClean="0"/>
              <a:t> </a:t>
            </a:r>
            <a:r>
              <a:rPr lang="en-SG" sz="1200" b="1" dirty="0" err="1" smtClean="0"/>
              <a:t>ibadah</a:t>
            </a:r>
            <a:r>
              <a:rPr lang="en-SG" sz="1200" b="1" dirty="0" smtClean="0"/>
              <a:t> yang </a:t>
            </a:r>
            <a:r>
              <a:rPr lang="en-SG" sz="1200" b="1" dirty="0" err="1" smtClean="0"/>
              <a:t>diperintahkan</a:t>
            </a:r>
            <a:r>
              <a:rPr lang="en-SG" sz="1200" b="1" dirty="0" smtClean="0"/>
              <a:t> </a:t>
            </a:r>
            <a:r>
              <a:rPr lang="en-SG" sz="1200" b="1" dirty="0" err="1" smtClean="0"/>
              <a:t>agamanya</a:t>
            </a:r>
            <a:r>
              <a:rPr lang="en-SG" sz="1200" b="1" dirty="0" smtClean="0"/>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SG" sz="1200" b="1" dirty="0" err="1" smtClean="0"/>
              <a:t>melaksanakan</a:t>
            </a:r>
            <a:r>
              <a:rPr lang="en-SG" sz="1200" b="1" dirty="0" smtClean="0"/>
              <a:t> </a:t>
            </a:r>
            <a:r>
              <a:rPr lang="en-SG" sz="1200" b="1" dirty="0" err="1" smtClean="0"/>
              <a:t>tugas</a:t>
            </a:r>
            <a:r>
              <a:rPr lang="en-SG" sz="1200" b="1" dirty="0" smtClean="0"/>
              <a:t> </a:t>
            </a:r>
            <a:r>
              <a:rPr lang="en-SG" sz="1200" b="1" dirty="0" err="1" smtClean="0"/>
              <a:t>serikat</a:t>
            </a:r>
            <a:r>
              <a:rPr lang="en-SG" sz="1200" b="1" dirty="0" smtClean="0"/>
              <a:t> </a:t>
            </a:r>
            <a:r>
              <a:rPr lang="en-SG" sz="1200" b="1" dirty="0" err="1" smtClean="0"/>
              <a:t>pekerja</a:t>
            </a:r>
            <a:r>
              <a:rPr lang="en-SG" sz="1200" b="1" dirty="0" smtClean="0"/>
              <a:t>/</a:t>
            </a:r>
            <a:r>
              <a:rPr lang="en-SG" sz="1200" b="1" dirty="0" err="1" smtClean="0"/>
              <a:t>serikat</a:t>
            </a:r>
            <a:r>
              <a:rPr lang="en-SG" sz="1200" b="1" dirty="0" smtClean="0"/>
              <a:t> </a:t>
            </a:r>
            <a:r>
              <a:rPr lang="en-SG" sz="1200" b="1" dirty="0" err="1" smtClean="0"/>
              <a:t>buruh</a:t>
            </a:r>
            <a:r>
              <a:rPr lang="en-SG" sz="1200" b="1" dirty="0" smtClean="0"/>
              <a:t> </a:t>
            </a:r>
            <a:r>
              <a:rPr lang="en-SG" sz="1200" b="1" dirty="0" err="1" smtClean="0"/>
              <a:t>atas</a:t>
            </a:r>
            <a:r>
              <a:rPr lang="en-SG" sz="1200" b="1" dirty="0" smtClean="0"/>
              <a:t> </a:t>
            </a:r>
            <a:r>
              <a:rPr lang="en-SG" sz="1200" b="1" dirty="0" err="1" smtClean="0"/>
              <a:t>persetujuan</a:t>
            </a:r>
            <a:r>
              <a:rPr lang="en-SG" sz="1200" b="1" dirty="0" smtClean="0"/>
              <a:t> </a:t>
            </a:r>
            <a:r>
              <a:rPr lang="en-SG" sz="1200" b="1" dirty="0" err="1" smtClean="0"/>
              <a:t>Pengusaha</a:t>
            </a:r>
            <a:r>
              <a:rPr lang="en-SG" sz="1200" b="1" dirty="0" smtClean="0"/>
              <a:t> </a:t>
            </a:r>
            <a:r>
              <a:rPr lang="en-SG" sz="1200" b="1" dirty="0" err="1" smtClean="0"/>
              <a:t>dan</a:t>
            </a:r>
            <a:r>
              <a:rPr lang="en-SG" sz="1200" b="1" dirty="0" smtClean="0"/>
              <a:t> </a:t>
            </a:r>
            <a:r>
              <a:rPr lang="en-SG" sz="1200" b="1" dirty="0" err="1" smtClean="0"/>
              <a:t>dapat</a:t>
            </a:r>
            <a:r>
              <a:rPr lang="en-SG" sz="1200" b="1" dirty="0" smtClean="0"/>
              <a:t> </a:t>
            </a:r>
            <a:r>
              <a:rPr lang="en-SG" sz="1200" b="1" dirty="0" err="1" smtClean="0"/>
              <a:t>dibuktikan</a:t>
            </a:r>
            <a:r>
              <a:rPr lang="en-SG" sz="1200" b="1" dirty="0" smtClean="0"/>
              <a:t> </a:t>
            </a:r>
            <a:r>
              <a:rPr lang="en-SG" sz="1200" b="1" dirty="0" err="1" smtClean="0"/>
              <a:t>dengan</a:t>
            </a:r>
            <a:r>
              <a:rPr lang="en-SG" sz="1200" b="1" dirty="0" smtClean="0"/>
              <a:t> </a:t>
            </a:r>
            <a:r>
              <a:rPr lang="en-SG" sz="1200" b="1" dirty="0" err="1" smtClean="0"/>
              <a:t>adanya</a:t>
            </a:r>
            <a:r>
              <a:rPr lang="en-SG" sz="1200" b="1" dirty="0" smtClean="0"/>
              <a:t> </a:t>
            </a:r>
            <a:r>
              <a:rPr lang="en-SG" sz="1200" b="1" dirty="0" err="1" smtClean="0"/>
              <a:t>pemberitahuan</a:t>
            </a:r>
            <a:r>
              <a:rPr lang="en-SG" sz="1200" b="1" dirty="0" smtClean="0"/>
              <a:t> </a:t>
            </a:r>
            <a:r>
              <a:rPr lang="en-SG" sz="1200" b="1" dirty="0" err="1" smtClean="0"/>
              <a:t>tertulis</a:t>
            </a:r>
            <a:r>
              <a:rPr lang="en-SG" sz="1200" b="1" dirty="0" smtClean="0"/>
              <a:t>; </a:t>
            </a:r>
            <a:r>
              <a:rPr lang="en-SG" sz="1200" b="1" dirty="0" err="1" smtClean="0"/>
              <a:t>atau</a:t>
            </a:r>
            <a:r>
              <a:rPr lang="en-SG" sz="1200" b="1" dirty="0" smtClean="0"/>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fi-FI" sz="1200" b="1" dirty="0" smtClean="0"/>
              <a:t>Melaksanakan tugas pendidikan dari Perusahaan. </a:t>
            </a:r>
          </a:p>
          <a:p>
            <a:pPr marL="342900" marR="0" lvl="0" indent="-342900" algn="just" defTabSz="914400" rtl="0" eaLnBrk="1" fontAlgn="auto" latinLnBrk="0" hangingPunct="1">
              <a:lnSpc>
                <a:spcPct val="100000"/>
              </a:lnSpc>
              <a:spcBef>
                <a:spcPct val="20000"/>
              </a:spcBef>
              <a:spcAft>
                <a:spcPts val="0"/>
              </a:spcAft>
              <a:buClrTx/>
              <a:buSzTx/>
              <a:tabLst/>
              <a:defRPr/>
            </a:pPr>
            <a:endParaRPr lang="en-SG" sz="1200" b="1"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SG" sz="1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Content Placeholder 2"/>
          <p:cNvSpPr txBox="1">
            <a:spLocks/>
          </p:cNvSpPr>
          <p:nvPr/>
        </p:nvSpPr>
        <p:spPr>
          <a:xfrm>
            <a:off x="6228184" y="3543597"/>
            <a:ext cx="2448272" cy="2736304"/>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SG" sz="1400" b="1" dirty="0" err="1" smtClean="0"/>
              <a:t>Pekerja</a:t>
            </a:r>
            <a:r>
              <a:rPr lang="en-SG" sz="1400" b="1" dirty="0" smtClean="0"/>
              <a:t>/</a:t>
            </a:r>
            <a:r>
              <a:rPr lang="en-SG" sz="1400" b="1" dirty="0" err="1" smtClean="0"/>
              <a:t>Buruh</a:t>
            </a:r>
            <a:r>
              <a:rPr lang="en-SG" sz="1400" b="1" dirty="0" smtClean="0"/>
              <a:t> </a:t>
            </a:r>
            <a:r>
              <a:rPr lang="en-SG" sz="1400" b="1" dirty="0" err="1" smtClean="0"/>
              <a:t>melaksanakan</a:t>
            </a:r>
            <a:r>
              <a:rPr lang="en-SG" sz="1400" b="1" dirty="0" smtClean="0"/>
              <a:t>: </a:t>
            </a:r>
          </a:p>
          <a:p>
            <a:pPr marL="800100" lvl="1" indent="-342900" algn="just">
              <a:spcBef>
                <a:spcPct val="20000"/>
              </a:spcBef>
              <a:buFont typeface="Arial" pitchFamily="34" charset="0"/>
              <a:buChar char="•"/>
            </a:pPr>
            <a:r>
              <a:rPr lang="en-SG" sz="1400" b="1" dirty="0" err="1" smtClean="0"/>
              <a:t>hak</a:t>
            </a:r>
            <a:r>
              <a:rPr lang="en-SG" sz="1400" b="1" dirty="0" smtClean="0"/>
              <a:t> </a:t>
            </a:r>
            <a:r>
              <a:rPr lang="en-SG" sz="1400" b="1" dirty="0" err="1" smtClean="0"/>
              <a:t>istirahat</a:t>
            </a:r>
            <a:r>
              <a:rPr lang="en-SG" sz="1400" b="1" dirty="0" smtClean="0"/>
              <a:t> </a:t>
            </a:r>
            <a:r>
              <a:rPr lang="en-SG" sz="1400" b="1" dirty="0" err="1" smtClean="0"/>
              <a:t>mingguan</a:t>
            </a:r>
            <a:r>
              <a:rPr lang="en-SG" sz="1400" b="1" dirty="0" smtClean="0"/>
              <a:t>; </a:t>
            </a:r>
          </a:p>
          <a:p>
            <a:pPr marL="800100" lvl="1" indent="-342900" algn="just">
              <a:spcBef>
                <a:spcPct val="20000"/>
              </a:spcBef>
              <a:buFont typeface="Arial" pitchFamily="34" charset="0"/>
              <a:buChar char="•"/>
            </a:pPr>
            <a:r>
              <a:rPr lang="en-SG" sz="1400" b="1" dirty="0" err="1" smtClean="0"/>
              <a:t>cuti</a:t>
            </a:r>
            <a:r>
              <a:rPr lang="en-SG" sz="1400" b="1" dirty="0" smtClean="0"/>
              <a:t> </a:t>
            </a:r>
            <a:r>
              <a:rPr lang="en-SG" sz="1400" b="1" dirty="0" err="1" smtClean="0"/>
              <a:t>tahunan</a:t>
            </a:r>
            <a:r>
              <a:rPr lang="en-SG" sz="1400" b="1" dirty="0" smtClean="0"/>
              <a:t>; </a:t>
            </a:r>
          </a:p>
          <a:p>
            <a:pPr marL="800100" lvl="1" indent="-342900" algn="just">
              <a:spcBef>
                <a:spcPct val="20000"/>
              </a:spcBef>
              <a:buFont typeface="Arial" pitchFamily="34" charset="0"/>
              <a:buChar char="•"/>
            </a:pPr>
            <a:r>
              <a:rPr lang="en-SG" sz="1400" b="1" dirty="0" err="1" smtClean="0"/>
              <a:t>istirahat</a:t>
            </a:r>
            <a:r>
              <a:rPr lang="en-SG" sz="1400" b="1" dirty="0" smtClean="0"/>
              <a:t> </a:t>
            </a:r>
            <a:r>
              <a:rPr lang="en-SG" sz="1400" b="1" dirty="0" err="1" smtClean="0"/>
              <a:t>panjang</a:t>
            </a:r>
            <a:r>
              <a:rPr lang="en-SG" sz="1400" b="1" dirty="0" smtClean="0"/>
              <a:t>; </a:t>
            </a:r>
          </a:p>
          <a:p>
            <a:pPr marL="800100" lvl="1" indent="-342900" algn="just">
              <a:spcBef>
                <a:spcPct val="20000"/>
              </a:spcBef>
              <a:buFont typeface="Arial" pitchFamily="34" charset="0"/>
              <a:buChar char="•"/>
            </a:pPr>
            <a:r>
              <a:rPr lang="en-SG" sz="1400" b="1" dirty="0" err="1" smtClean="0"/>
              <a:t>cuti</a:t>
            </a:r>
            <a:r>
              <a:rPr lang="en-SG" sz="1400" b="1" dirty="0" smtClean="0"/>
              <a:t> </a:t>
            </a:r>
            <a:r>
              <a:rPr lang="en-SG" sz="1400" b="1" dirty="0" err="1" smtClean="0"/>
              <a:t>sebelum</a:t>
            </a:r>
            <a:r>
              <a:rPr lang="en-SG" sz="1400" b="1" dirty="0" smtClean="0"/>
              <a:t> </a:t>
            </a:r>
            <a:r>
              <a:rPr lang="en-SG" sz="1400" b="1" dirty="0" err="1" smtClean="0"/>
              <a:t>dan</a:t>
            </a:r>
            <a:r>
              <a:rPr lang="en-SG" sz="1400" b="1" dirty="0" smtClean="0"/>
              <a:t> </a:t>
            </a:r>
            <a:r>
              <a:rPr lang="en-SG" sz="1400" b="1" dirty="0" err="1" smtClean="0"/>
              <a:t>sesudah</a:t>
            </a:r>
            <a:r>
              <a:rPr lang="en-SG" sz="1400" b="1" dirty="0" smtClean="0"/>
              <a:t> </a:t>
            </a:r>
            <a:r>
              <a:rPr lang="en-SG" sz="1400" b="1" dirty="0" err="1" smtClean="0"/>
              <a:t>melahirkan</a:t>
            </a:r>
            <a:r>
              <a:rPr lang="en-SG" sz="1400" b="1" dirty="0" smtClean="0"/>
              <a:t>; </a:t>
            </a:r>
            <a:r>
              <a:rPr lang="en-SG" sz="1400" b="1" dirty="0" err="1" smtClean="0"/>
              <a:t>atau</a:t>
            </a:r>
            <a:r>
              <a:rPr lang="en-SG" sz="1400" b="1" dirty="0" smtClean="0"/>
              <a:t> </a:t>
            </a:r>
          </a:p>
          <a:p>
            <a:pPr marL="800100" lvl="1" indent="-342900" algn="just">
              <a:spcBef>
                <a:spcPct val="20000"/>
              </a:spcBef>
              <a:buFont typeface="Arial" pitchFamily="34" charset="0"/>
              <a:buChar char="•"/>
            </a:pPr>
            <a:r>
              <a:rPr lang="en-SG" sz="1400" b="1" dirty="0" err="1" smtClean="0"/>
              <a:t>cuti</a:t>
            </a:r>
            <a:r>
              <a:rPr lang="en-SG" sz="1400" b="1" dirty="0" smtClean="0"/>
              <a:t> </a:t>
            </a:r>
            <a:r>
              <a:rPr lang="en-SG" sz="1400" b="1" dirty="0" err="1" smtClean="0"/>
              <a:t>keguguran</a:t>
            </a:r>
            <a:r>
              <a:rPr lang="en-SG" sz="1400" b="1" dirty="0" smtClean="0"/>
              <a:t> </a:t>
            </a:r>
            <a:r>
              <a:rPr lang="en-SG" sz="1400" b="1" dirty="0" err="1" smtClean="0"/>
              <a:t>kandungan</a:t>
            </a:r>
            <a:r>
              <a:rPr lang="en-SG" sz="1400" b="1" dirty="0" smtClean="0"/>
              <a:t>. </a:t>
            </a:r>
          </a:p>
          <a:p>
            <a:pPr marL="342900" marR="0" lvl="0" indent="-342900" algn="just" defTabSz="914400" rtl="0" eaLnBrk="1" fontAlgn="auto" latinLnBrk="0" hangingPunct="1">
              <a:lnSpc>
                <a:spcPct val="100000"/>
              </a:lnSpc>
              <a:spcBef>
                <a:spcPct val="20000"/>
              </a:spcBef>
              <a:spcAft>
                <a:spcPts val="0"/>
              </a:spcAft>
              <a:buClrTx/>
              <a:buSzTx/>
              <a:tabLst/>
              <a:defRPr/>
            </a:pPr>
            <a:endParaRPr lang="en-SG" sz="1400" b="1"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SG" sz="1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Down Arrow 10"/>
          <p:cNvSpPr/>
          <p:nvPr/>
        </p:nvSpPr>
        <p:spPr>
          <a:xfrm>
            <a:off x="1043608" y="1268760"/>
            <a:ext cx="1080120" cy="504056"/>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SG"/>
          </a:p>
        </p:txBody>
      </p:sp>
      <p:sp>
        <p:nvSpPr>
          <p:cNvPr id="12" name="Down Arrow 11"/>
          <p:cNvSpPr/>
          <p:nvPr/>
        </p:nvSpPr>
        <p:spPr>
          <a:xfrm>
            <a:off x="3851920" y="1268760"/>
            <a:ext cx="1080120" cy="504056"/>
          </a:xfrm>
          <a:prstGeom prst="downArrow">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SG"/>
          </a:p>
        </p:txBody>
      </p:sp>
      <p:sp>
        <p:nvSpPr>
          <p:cNvPr id="13" name="Down Arrow 12"/>
          <p:cNvSpPr/>
          <p:nvPr/>
        </p:nvSpPr>
        <p:spPr>
          <a:xfrm>
            <a:off x="6804248" y="1268760"/>
            <a:ext cx="1080120" cy="504056"/>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SG"/>
          </a:p>
        </p:txBody>
      </p:sp>
      <p:sp>
        <p:nvSpPr>
          <p:cNvPr id="14" name="TextBox 13"/>
          <p:cNvSpPr txBox="1"/>
          <p:nvPr/>
        </p:nvSpPr>
        <p:spPr>
          <a:xfrm>
            <a:off x="539552" y="6372036"/>
            <a:ext cx="8064896" cy="369332"/>
          </a:xfrm>
          <a:prstGeom prst="rect">
            <a:avLst/>
          </a:prstGeom>
          <a:noFill/>
        </p:spPr>
        <p:txBody>
          <a:bodyPr wrap="square" rtlCol="0">
            <a:spAutoFit/>
          </a:bodyPr>
          <a:lstStyle/>
          <a:p>
            <a:pPr algn="ctr"/>
            <a:r>
              <a:rPr lang="en-US" b="1" i="1" dirty="0" smtClean="0">
                <a:solidFill>
                  <a:srgbClr val="7030A0"/>
                </a:solidFill>
              </a:rPr>
              <a:t>VIDE KETENTUAN PASAL 24 ANGKA (2), (3), (4), &amp; (5) PP NO. 78 TAHUN 2015</a:t>
            </a:r>
            <a:endParaRPr lang="en-SG" b="1" i="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498178"/>
          </a:xfrm>
        </p:spPr>
        <p:style>
          <a:lnRef idx="0">
            <a:schemeClr val="accent2"/>
          </a:lnRef>
          <a:fillRef idx="3">
            <a:schemeClr val="accent2"/>
          </a:fillRef>
          <a:effectRef idx="3">
            <a:schemeClr val="accent2"/>
          </a:effectRef>
          <a:fontRef idx="minor">
            <a:schemeClr val="lt1"/>
          </a:fontRef>
        </p:style>
        <p:txBody>
          <a:bodyPr>
            <a:noAutofit/>
          </a:bodyPr>
          <a:lstStyle/>
          <a:p>
            <a:r>
              <a:rPr lang="en-US" sz="5400" b="1" dirty="0" smtClean="0"/>
              <a:t>PERATURAN PEMERINTAH </a:t>
            </a:r>
            <a:br>
              <a:rPr lang="en-US" sz="5400" b="1" dirty="0" smtClean="0"/>
            </a:br>
            <a:r>
              <a:rPr lang="en-US" sz="5400" b="1" dirty="0" smtClean="0"/>
              <a:t>NO. 78 TAHUN 2015</a:t>
            </a:r>
            <a:endParaRPr lang="en-SG" sz="5400" b="1" dirty="0"/>
          </a:p>
        </p:txBody>
      </p:sp>
      <p:sp>
        <p:nvSpPr>
          <p:cNvPr id="3" name="Content Placeholder 2"/>
          <p:cNvSpPr>
            <a:spLocks noGrp="1"/>
          </p:cNvSpPr>
          <p:nvPr>
            <p:ph idx="1"/>
          </p:nvPr>
        </p:nvSpPr>
        <p:spPr>
          <a:xfrm>
            <a:off x="457200" y="1916832"/>
            <a:ext cx="8229600" cy="4669979"/>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b="1" dirty="0" smtClean="0"/>
              <a:t>MERUPAKAN PERATURAN PELAKSANAAN DARI </a:t>
            </a:r>
            <a:r>
              <a:rPr lang="en-SG" b="1" dirty="0" smtClean="0"/>
              <a:t>KETENTUAN PASAL 97 UNDANG-UNDANG NOMOR 13 TAHUN 2003 TENTANG KETENAGAKERJAAN;</a:t>
            </a:r>
          </a:p>
          <a:p>
            <a:pPr algn="just"/>
            <a:r>
              <a:rPr lang="en-US" b="1" dirty="0" smtClean="0"/>
              <a:t>DITETAPKAN OLEH PRESIDEN PADA TANGGAL 23 OKTOBER 2015</a:t>
            </a:r>
          </a:p>
          <a:p>
            <a:pPr algn="just"/>
            <a:r>
              <a:rPr lang="en-US" b="1" dirty="0" smtClean="0"/>
              <a:t>MERUPAKAN PERATURAN PENGGANTI DARI PERATURAN PEMERINTAH NO. 8 TAHUN 1981 TENTANG PERLINDUNGAN UPAH</a:t>
            </a:r>
            <a:endParaRPr lang="en-SG"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style>
          <a:lnRef idx="0">
            <a:schemeClr val="accent1"/>
          </a:lnRef>
          <a:fillRef idx="3">
            <a:schemeClr val="accent1"/>
          </a:fillRef>
          <a:effectRef idx="3">
            <a:schemeClr val="accent1"/>
          </a:effectRef>
          <a:fontRef idx="minor">
            <a:schemeClr val="lt1"/>
          </a:fontRef>
        </p:style>
        <p:txBody>
          <a:bodyPr/>
          <a:lstStyle/>
          <a:p>
            <a:r>
              <a:rPr lang="en-US" b="1" dirty="0" smtClean="0"/>
              <a:t>SELAIN KETIGA HAL TERSEBUT :</a:t>
            </a:r>
            <a:endParaRPr lang="en-SG" b="1" dirty="0"/>
          </a:p>
        </p:txBody>
      </p:sp>
      <p:sp>
        <p:nvSpPr>
          <p:cNvPr id="3" name="Content Placeholder 2"/>
          <p:cNvSpPr>
            <a:spLocks noGrp="1"/>
          </p:cNvSpPr>
          <p:nvPr>
            <p:ph idx="1"/>
          </p:nvPr>
        </p:nvSpPr>
        <p:spPr>
          <a:xfrm>
            <a:off x="457200" y="1735088"/>
            <a:ext cx="8229600" cy="4277072"/>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SG" sz="2800" b="1" u="sng" dirty="0" smtClean="0"/>
              <a:t>PENGUSAHA WAJIB MEMBAYAR UPAH</a:t>
            </a:r>
            <a:r>
              <a:rPr lang="en-SG" sz="2800" b="1" dirty="0" smtClean="0"/>
              <a:t>, </a:t>
            </a:r>
            <a:r>
              <a:rPr lang="en-SG" sz="2800" b="1" i="1" dirty="0" smtClean="0"/>
              <a:t>APABILA</a:t>
            </a:r>
            <a:r>
              <a:rPr lang="en-SG" sz="2800" b="1" dirty="0" smtClean="0"/>
              <a:t> :</a:t>
            </a:r>
          </a:p>
          <a:p>
            <a:pPr lvl="1" algn="just"/>
            <a:r>
              <a:rPr lang="en-SG" sz="2400" b="1" u="sng" dirty="0" smtClean="0"/>
              <a:t>PEKERJA/BURUH BERSEDIA MELAKUKAN PEKERJAAN</a:t>
            </a:r>
            <a:r>
              <a:rPr lang="en-SG" sz="2400" b="1" dirty="0" smtClean="0"/>
              <a:t> YANG TELAH DIJANJIKAN, </a:t>
            </a:r>
          </a:p>
          <a:p>
            <a:pPr lvl="1" algn="just"/>
            <a:r>
              <a:rPr lang="en-SG" sz="2400" b="1" i="1" u="sng" dirty="0" smtClean="0"/>
              <a:t>TETAPI</a:t>
            </a:r>
            <a:r>
              <a:rPr lang="en-SG" sz="2400" b="1" dirty="0" smtClean="0"/>
              <a:t> </a:t>
            </a:r>
            <a:r>
              <a:rPr lang="en-SG" sz="2400" b="1" u="sng" dirty="0" smtClean="0"/>
              <a:t>PENGUSAHA TIDAK MEMPEKERJAKANNYA</a:t>
            </a:r>
            <a:r>
              <a:rPr lang="en-SG" sz="2400" b="1" dirty="0" smtClean="0"/>
              <a:t>, </a:t>
            </a:r>
          </a:p>
          <a:p>
            <a:pPr lvl="1" algn="just"/>
            <a:r>
              <a:rPr lang="en-SG" sz="2400" b="1" u="sng" dirty="0" smtClean="0"/>
              <a:t>KARENA</a:t>
            </a:r>
            <a:r>
              <a:rPr lang="en-SG" sz="2400" b="1" dirty="0" smtClean="0"/>
              <a:t> :</a:t>
            </a:r>
          </a:p>
          <a:p>
            <a:pPr lvl="2" algn="just"/>
            <a:r>
              <a:rPr lang="en-SG" sz="2000" b="1" dirty="0" smtClean="0"/>
              <a:t>KESALAHAN SENDIRI ATAU </a:t>
            </a:r>
          </a:p>
          <a:p>
            <a:pPr lvl="2" algn="just"/>
            <a:r>
              <a:rPr lang="en-SG" sz="2000" b="1" dirty="0" smtClean="0"/>
              <a:t>KENDALA YANG SEHARUSNYA DAPAT DIHINDARI PENGUSAHA. </a:t>
            </a:r>
          </a:p>
          <a:p>
            <a:pPr lvl="1" algn="just">
              <a:buNone/>
            </a:pPr>
            <a:endParaRPr lang="en-SG" sz="1000" b="1" dirty="0" smtClean="0"/>
          </a:p>
          <a:p>
            <a:pPr algn="just"/>
            <a:r>
              <a:rPr lang="en-SG" sz="2000" b="1" dirty="0" smtClean="0"/>
              <a:t>MISALNYA : </a:t>
            </a:r>
          </a:p>
          <a:p>
            <a:pPr lvl="1" algn="just"/>
            <a:r>
              <a:rPr lang="en-SG" sz="1600" b="1" dirty="0" smtClean="0"/>
              <a:t>PEKERJA/BURUH YANG DIPERINTAHKAN UNTUK MEMBONGKAR MUATAN KAPAL AKAN TETAPI KARENA SESUATU HAL KAPAL TERSEBUT TIDAK DATANG, MAKA PENGUSAHA HARUS MEMBAYAR UPAH PEKERJA/BURUH. </a:t>
            </a:r>
          </a:p>
          <a:p>
            <a:pPr algn="just"/>
            <a:endParaRPr lang="en-SG" sz="2000" b="1" dirty="0"/>
          </a:p>
        </p:txBody>
      </p:sp>
      <p:sp>
        <p:nvSpPr>
          <p:cNvPr id="4" name="TextBox 3"/>
          <p:cNvSpPr txBox="1"/>
          <p:nvPr/>
        </p:nvSpPr>
        <p:spPr>
          <a:xfrm>
            <a:off x="539552" y="6228184"/>
            <a:ext cx="8064896" cy="369332"/>
          </a:xfrm>
          <a:prstGeom prst="rect">
            <a:avLst/>
          </a:prstGeom>
          <a:noFill/>
        </p:spPr>
        <p:txBody>
          <a:bodyPr wrap="square" rtlCol="0">
            <a:spAutoFit/>
          </a:bodyPr>
          <a:lstStyle/>
          <a:p>
            <a:pPr algn="ctr"/>
            <a:r>
              <a:rPr lang="en-US" b="1" i="1" dirty="0" smtClean="0">
                <a:solidFill>
                  <a:srgbClr val="33CC33"/>
                </a:solidFill>
              </a:rPr>
              <a:t>VIDE KETENTUAN PASAL 25 PP NO. 78 TAHUN 2015</a:t>
            </a:r>
            <a:endParaRPr lang="en-SG" b="1" i="1" dirty="0">
              <a:solidFill>
                <a:srgbClr val="33CC33"/>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52128"/>
          </a:xfrm>
        </p:spPr>
        <p:style>
          <a:lnRef idx="0">
            <a:schemeClr val="accent2"/>
          </a:lnRef>
          <a:fillRef idx="3">
            <a:schemeClr val="accent2"/>
          </a:fillRef>
          <a:effectRef idx="3">
            <a:schemeClr val="accent2"/>
          </a:effectRef>
          <a:fontRef idx="minor">
            <a:schemeClr val="lt1"/>
          </a:fontRef>
        </p:style>
        <p:txBody>
          <a:bodyPr>
            <a:noAutofit/>
          </a:bodyPr>
          <a:lstStyle/>
          <a:p>
            <a:r>
              <a:rPr lang="en-US" sz="2400" b="1" dirty="0" smtClean="0"/>
              <a:t>PERHITUNGAN PEMBAYARAN PENGECUALIAN </a:t>
            </a:r>
            <a:br>
              <a:rPr lang="en-US" sz="2400" b="1" dirty="0" smtClean="0"/>
            </a:br>
            <a:r>
              <a:rPr lang="en-US" sz="2400" b="1" dirty="0" smtClean="0"/>
              <a:t>UPAH TETAP DIBAYAR DENGAN ALASAN P/B “BERHALANGAN” (PSL. 26 PP 78/2015)</a:t>
            </a:r>
            <a:endParaRPr lang="en-SG" sz="2400" b="1" dirty="0"/>
          </a:p>
        </p:txBody>
      </p:sp>
      <p:graphicFrame>
        <p:nvGraphicFramePr>
          <p:cNvPr id="4" name="Content Placeholder 3"/>
          <p:cNvGraphicFramePr>
            <a:graphicFrameLocks noGrp="1"/>
          </p:cNvGraphicFramePr>
          <p:nvPr>
            <p:ph idx="1"/>
          </p:nvPr>
        </p:nvGraphicFramePr>
        <p:xfrm>
          <a:off x="467544" y="1521544"/>
          <a:ext cx="8147248" cy="5151120"/>
        </p:xfrm>
        <a:graphic>
          <a:graphicData uri="http://schemas.openxmlformats.org/drawingml/2006/table">
            <a:tbl>
              <a:tblPr firstRow="1" bandRow="1">
                <a:tableStyleId>{5C22544A-7EE6-4342-B048-85BDC9FD1C3A}</a:tableStyleId>
              </a:tblPr>
              <a:tblGrid>
                <a:gridCol w="432048"/>
                <a:gridCol w="5976664"/>
                <a:gridCol w="1738536"/>
              </a:tblGrid>
              <a:tr h="370840">
                <a:tc>
                  <a:txBody>
                    <a:bodyPr/>
                    <a:lstStyle/>
                    <a:p>
                      <a:pPr algn="ctr"/>
                      <a:r>
                        <a:rPr lang="en-US" sz="1400" b="1" dirty="0" smtClean="0"/>
                        <a:t>NO</a:t>
                      </a:r>
                      <a:endParaRPr lang="en-SG" sz="1400" b="1" dirty="0"/>
                    </a:p>
                  </a:txBody>
                  <a:tcPr/>
                </a:tc>
                <a:tc>
                  <a:txBody>
                    <a:bodyPr/>
                    <a:lstStyle/>
                    <a:p>
                      <a:pPr algn="ctr"/>
                      <a:r>
                        <a:rPr lang="en-US" sz="1400" b="1" dirty="0" smtClean="0"/>
                        <a:t>PERIHAL</a:t>
                      </a:r>
                      <a:endParaRPr lang="en-SG" sz="1400" b="1" dirty="0"/>
                    </a:p>
                  </a:txBody>
                  <a:tcPr/>
                </a:tc>
                <a:tc>
                  <a:txBody>
                    <a:bodyPr/>
                    <a:lstStyle/>
                    <a:p>
                      <a:pPr algn="ctr"/>
                      <a:r>
                        <a:rPr lang="en-US" sz="1400" b="1" dirty="0" smtClean="0"/>
                        <a:t>KEWAJIBAN PEMBAYARAN UPAH</a:t>
                      </a:r>
                      <a:endParaRPr lang="en-SG" sz="1400" b="1" dirty="0"/>
                    </a:p>
                  </a:txBody>
                  <a:tcPr/>
                </a:tc>
              </a:tr>
              <a:tr h="370840">
                <a:tc>
                  <a:txBody>
                    <a:bodyPr/>
                    <a:lstStyle/>
                    <a:p>
                      <a:pPr algn="ctr"/>
                      <a:r>
                        <a:rPr lang="en-US" sz="1400" b="1" dirty="0" smtClean="0"/>
                        <a:t>1</a:t>
                      </a:r>
                      <a:endParaRPr lang="en-SG" sz="1400" b="1" dirty="0"/>
                    </a:p>
                  </a:txBody>
                  <a:tcPr/>
                </a:tc>
                <a:tc>
                  <a:txBody>
                    <a:bodyPr/>
                    <a:lstStyle/>
                    <a:p>
                      <a:r>
                        <a:rPr lang="en-US" sz="1400" b="1" dirty="0" smtClean="0"/>
                        <a:t>P/B SAKIT</a:t>
                      </a:r>
                    </a:p>
                    <a:p>
                      <a:pPr marL="342900" indent="-342900">
                        <a:buFont typeface="+mj-lt"/>
                        <a:buAutoNum type="alphaLcPeriod"/>
                      </a:pPr>
                      <a:r>
                        <a:rPr lang="en-US" sz="1400" b="1" dirty="0" smtClean="0"/>
                        <a:t>4 BULAN PERTAMA</a:t>
                      </a:r>
                    </a:p>
                    <a:p>
                      <a:pPr marL="342900" indent="-342900">
                        <a:buFont typeface="+mj-lt"/>
                        <a:buAutoNum type="alphaLcPeriod"/>
                      </a:pPr>
                      <a:r>
                        <a:rPr lang="en-US" sz="1400" b="1" dirty="0" smtClean="0"/>
                        <a:t>4</a:t>
                      </a:r>
                      <a:r>
                        <a:rPr lang="en-US" sz="1400" b="1" baseline="0" dirty="0" smtClean="0"/>
                        <a:t> BULAN KEDUA</a:t>
                      </a:r>
                    </a:p>
                    <a:p>
                      <a:pPr marL="342900" indent="-342900">
                        <a:buFont typeface="+mj-lt"/>
                        <a:buAutoNum type="alphaLcPeriod"/>
                      </a:pPr>
                      <a:r>
                        <a:rPr lang="en-US" sz="1400" b="1" baseline="0" dirty="0" smtClean="0"/>
                        <a:t>4 BULAN KETIGA</a:t>
                      </a:r>
                    </a:p>
                    <a:p>
                      <a:pPr marL="342900" indent="-342900">
                        <a:buFont typeface="+mj-lt"/>
                        <a:buAutoNum type="alphaLcPeriod"/>
                      </a:pPr>
                      <a:r>
                        <a:rPr lang="en-US" sz="1400" b="1" baseline="0" dirty="0" smtClean="0"/>
                        <a:t>BULAN SELANJUTNYA S/D SEBELUM PHK</a:t>
                      </a:r>
                      <a:endParaRPr lang="en-SG" sz="1400" b="1" dirty="0"/>
                    </a:p>
                  </a:txBody>
                  <a:tcPr/>
                </a:tc>
                <a:tc>
                  <a:txBody>
                    <a:bodyPr/>
                    <a:lstStyle/>
                    <a:p>
                      <a:pPr algn="ctr"/>
                      <a:endParaRPr lang="en-US" sz="1400" b="1" dirty="0" smtClean="0"/>
                    </a:p>
                    <a:p>
                      <a:pPr algn="ctr"/>
                      <a:r>
                        <a:rPr lang="en-US" sz="1400" b="1" dirty="0" smtClean="0"/>
                        <a:t>100 % UPAH</a:t>
                      </a:r>
                    </a:p>
                    <a:p>
                      <a:pPr algn="ctr"/>
                      <a:r>
                        <a:rPr lang="en-US" sz="1400" b="1" dirty="0" smtClean="0"/>
                        <a:t>75 % UPAH</a:t>
                      </a:r>
                    </a:p>
                    <a:p>
                      <a:pPr algn="ctr"/>
                      <a:r>
                        <a:rPr lang="en-US" sz="1400" b="1" dirty="0" smtClean="0"/>
                        <a:t>50</a:t>
                      </a:r>
                      <a:r>
                        <a:rPr lang="en-US" sz="1400" b="1" baseline="0" dirty="0" smtClean="0"/>
                        <a:t> % UPAH</a:t>
                      </a:r>
                    </a:p>
                    <a:p>
                      <a:pPr algn="ctr"/>
                      <a:r>
                        <a:rPr lang="en-US" sz="1400" b="1" baseline="0" dirty="0" smtClean="0"/>
                        <a:t>25 % UPAH</a:t>
                      </a:r>
                      <a:endParaRPr lang="en-SG" sz="1400" b="1" dirty="0"/>
                    </a:p>
                  </a:txBody>
                  <a:tcPr/>
                </a:tc>
              </a:tr>
              <a:tr h="370840">
                <a:tc>
                  <a:txBody>
                    <a:bodyPr/>
                    <a:lstStyle/>
                    <a:p>
                      <a:pPr algn="ctr"/>
                      <a:r>
                        <a:rPr lang="en-US" sz="1400" b="1" dirty="0" smtClean="0"/>
                        <a:t>2</a:t>
                      </a:r>
                      <a:endParaRPr lang="en-SG" sz="1400" b="1" dirty="0"/>
                    </a:p>
                  </a:txBody>
                  <a:tcPr/>
                </a:tc>
                <a:tc>
                  <a:txBody>
                    <a:bodyPr/>
                    <a:lstStyle/>
                    <a:p>
                      <a:r>
                        <a:rPr lang="en-US" sz="1400" b="1" dirty="0" smtClean="0"/>
                        <a:t>P/B PEREMPUAN</a:t>
                      </a:r>
                      <a:r>
                        <a:rPr lang="en-US" sz="1400" b="1" baseline="0" dirty="0" smtClean="0"/>
                        <a:t> SAKIT KARENA HAID</a:t>
                      </a:r>
                      <a:endParaRPr lang="en-SG" sz="1400" b="1" dirty="0"/>
                    </a:p>
                  </a:txBody>
                  <a:tcPr/>
                </a:tc>
                <a:tc>
                  <a:txBody>
                    <a:bodyPr/>
                    <a:lstStyle/>
                    <a:p>
                      <a:pPr algn="ctr"/>
                      <a:r>
                        <a:rPr lang="en-US" sz="1400" b="1" dirty="0" smtClean="0"/>
                        <a:t>MAX.</a:t>
                      </a:r>
                      <a:r>
                        <a:rPr lang="en-US" sz="1400" b="1" baseline="0" dirty="0" smtClean="0"/>
                        <a:t> 2 HARI</a:t>
                      </a:r>
                      <a:endParaRPr lang="en-SG" sz="1400" b="1" dirty="0"/>
                    </a:p>
                  </a:txBody>
                  <a:tcPr/>
                </a:tc>
              </a:tr>
              <a:tr h="370840">
                <a:tc>
                  <a:txBody>
                    <a:bodyPr/>
                    <a:lstStyle/>
                    <a:p>
                      <a:pPr algn="ctr"/>
                      <a:r>
                        <a:rPr lang="en-US" sz="1400" b="1" dirty="0" smtClean="0"/>
                        <a:t>3</a:t>
                      </a:r>
                      <a:endParaRPr lang="en-SG" sz="1400" b="1" dirty="0"/>
                    </a:p>
                  </a:txBody>
                  <a:tcPr/>
                </a:tc>
                <a:tc>
                  <a:txBody>
                    <a:bodyPr/>
                    <a:lstStyle/>
                    <a:p>
                      <a:r>
                        <a:rPr lang="en-US" sz="1400" b="1" dirty="0" smtClean="0"/>
                        <a:t>P/B MENIKAH</a:t>
                      </a:r>
                      <a:endParaRPr lang="en-SG" sz="1400" b="1" dirty="0"/>
                    </a:p>
                  </a:txBody>
                  <a:tcPr/>
                </a:tc>
                <a:tc>
                  <a:txBody>
                    <a:bodyPr/>
                    <a:lstStyle/>
                    <a:p>
                      <a:pPr algn="ctr"/>
                      <a:r>
                        <a:rPr lang="en-US" sz="1400" b="1" dirty="0" smtClean="0"/>
                        <a:t>3 HARI</a:t>
                      </a:r>
                      <a:endParaRPr lang="en-SG" sz="1400" b="1" dirty="0"/>
                    </a:p>
                  </a:txBody>
                  <a:tcPr/>
                </a:tc>
              </a:tr>
              <a:tr h="370840">
                <a:tc>
                  <a:txBody>
                    <a:bodyPr/>
                    <a:lstStyle/>
                    <a:p>
                      <a:pPr algn="ctr"/>
                      <a:r>
                        <a:rPr lang="en-US" sz="1400" b="1" dirty="0" smtClean="0"/>
                        <a:t>4</a:t>
                      </a:r>
                      <a:endParaRPr lang="en-SG" sz="1400" b="1" dirty="0"/>
                    </a:p>
                  </a:txBody>
                  <a:tcPr/>
                </a:tc>
                <a:tc>
                  <a:txBody>
                    <a:bodyPr/>
                    <a:lstStyle/>
                    <a:p>
                      <a:r>
                        <a:rPr lang="en-US" sz="1400" b="1" dirty="0" smtClean="0"/>
                        <a:t>P/B MENIKAHKAN</a:t>
                      </a:r>
                      <a:r>
                        <a:rPr lang="en-US" sz="1400" b="1" baseline="0" dirty="0" smtClean="0"/>
                        <a:t> ANAKNYA</a:t>
                      </a:r>
                      <a:endParaRPr lang="en-SG" sz="1400" b="1" dirty="0"/>
                    </a:p>
                  </a:txBody>
                  <a:tcPr/>
                </a:tc>
                <a:tc>
                  <a:txBody>
                    <a:bodyPr/>
                    <a:lstStyle/>
                    <a:p>
                      <a:pPr algn="ctr"/>
                      <a:r>
                        <a:rPr lang="en-US" sz="1400" b="1" dirty="0" smtClean="0"/>
                        <a:t>2 HARI</a:t>
                      </a:r>
                      <a:endParaRPr lang="en-SG" sz="1400" b="1" dirty="0"/>
                    </a:p>
                  </a:txBody>
                  <a:tcPr/>
                </a:tc>
              </a:tr>
              <a:tr h="370840">
                <a:tc>
                  <a:txBody>
                    <a:bodyPr/>
                    <a:lstStyle/>
                    <a:p>
                      <a:pPr algn="ctr"/>
                      <a:r>
                        <a:rPr lang="en-US" sz="1400" b="1" dirty="0" smtClean="0"/>
                        <a:t>5</a:t>
                      </a:r>
                      <a:endParaRPr lang="en-SG" sz="1400" b="1" dirty="0"/>
                    </a:p>
                  </a:txBody>
                  <a:tcPr/>
                </a:tc>
                <a:tc>
                  <a:txBody>
                    <a:bodyPr/>
                    <a:lstStyle/>
                    <a:p>
                      <a:r>
                        <a:rPr lang="en-US" sz="1400" b="1" dirty="0" smtClean="0"/>
                        <a:t>P/B MENGKHITANKAN ANAKNYA</a:t>
                      </a:r>
                      <a:endParaRPr lang="en-SG" sz="1400" b="1" dirty="0"/>
                    </a:p>
                  </a:txBody>
                  <a:tcPr/>
                </a:tc>
                <a:tc>
                  <a:txBody>
                    <a:bodyPr/>
                    <a:lstStyle/>
                    <a:p>
                      <a:pPr algn="ctr"/>
                      <a:r>
                        <a:rPr lang="en-US" sz="1400" b="1" dirty="0" smtClean="0"/>
                        <a:t>2 HARI</a:t>
                      </a:r>
                      <a:endParaRPr lang="en-SG" sz="1400" b="1" dirty="0"/>
                    </a:p>
                  </a:txBody>
                  <a:tcPr/>
                </a:tc>
              </a:tr>
              <a:tr h="370840">
                <a:tc>
                  <a:txBody>
                    <a:bodyPr/>
                    <a:lstStyle/>
                    <a:p>
                      <a:pPr algn="ctr"/>
                      <a:r>
                        <a:rPr lang="en-US" sz="1400" b="1" dirty="0" smtClean="0"/>
                        <a:t>6</a:t>
                      </a:r>
                      <a:endParaRPr lang="en-SG" sz="1400" b="1" dirty="0"/>
                    </a:p>
                  </a:txBody>
                  <a:tcPr/>
                </a:tc>
                <a:tc>
                  <a:txBody>
                    <a:bodyPr/>
                    <a:lstStyle/>
                    <a:p>
                      <a:r>
                        <a:rPr lang="en-US" sz="1400" b="1" dirty="0" smtClean="0"/>
                        <a:t>P/B MEMBAPTISKAN</a:t>
                      </a:r>
                      <a:r>
                        <a:rPr lang="en-US" sz="1400" b="1" baseline="0" dirty="0" smtClean="0"/>
                        <a:t> ANAKNYA</a:t>
                      </a:r>
                      <a:endParaRPr lang="en-SG" sz="1400" b="1" dirty="0"/>
                    </a:p>
                  </a:txBody>
                  <a:tcPr/>
                </a:tc>
                <a:tc>
                  <a:txBody>
                    <a:bodyPr/>
                    <a:lstStyle/>
                    <a:p>
                      <a:pPr algn="ctr"/>
                      <a:r>
                        <a:rPr lang="en-US" sz="1400" b="1" dirty="0" smtClean="0"/>
                        <a:t>2 HARI</a:t>
                      </a:r>
                      <a:endParaRPr lang="en-SG" sz="1400" b="1" dirty="0"/>
                    </a:p>
                  </a:txBody>
                  <a:tcPr/>
                </a:tc>
              </a:tr>
              <a:tr h="370840">
                <a:tc>
                  <a:txBody>
                    <a:bodyPr/>
                    <a:lstStyle/>
                    <a:p>
                      <a:pPr algn="ctr"/>
                      <a:r>
                        <a:rPr lang="en-US" sz="1400" b="1" dirty="0" smtClean="0"/>
                        <a:t>7</a:t>
                      </a:r>
                      <a:endParaRPr lang="en-SG" sz="1400" b="1" dirty="0"/>
                    </a:p>
                  </a:txBody>
                  <a:tcPr/>
                </a:tc>
                <a:tc>
                  <a:txBody>
                    <a:bodyPr/>
                    <a:lstStyle/>
                    <a:p>
                      <a:r>
                        <a:rPr lang="en-US" sz="1400" b="1" dirty="0" smtClean="0"/>
                        <a:t>ISTRI P/B MELAHIRKAN / KEGUGURAN</a:t>
                      </a:r>
                      <a:endParaRPr lang="en-SG" sz="1400" b="1" dirty="0"/>
                    </a:p>
                  </a:txBody>
                  <a:tcPr/>
                </a:tc>
                <a:tc>
                  <a:txBody>
                    <a:bodyPr/>
                    <a:lstStyle/>
                    <a:p>
                      <a:pPr algn="ctr"/>
                      <a:r>
                        <a:rPr lang="en-US" sz="1400" b="1" dirty="0" smtClean="0"/>
                        <a:t>2 HARI</a:t>
                      </a:r>
                      <a:endParaRPr lang="en-SG" sz="1400" b="1" dirty="0"/>
                    </a:p>
                  </a:txBody>
                  <a:tcPr/>
                </a:tc>
              </a:tr>
              <a:tr h="370840">
                <a:tc>
                  <a:txBody>
                    <a:bodyPr/>
                    <a:lstStyle/>
                    <a:p>
                      <a:pPr algn="ctr"/>
                      <a:r>
                        <a:rPr lang="en-US" sz="1400" b="1" dirty="0" smtClean="0"/>
                        <a:t>8</a:t>
                      </a:r>
                      <a:endParaRPr lang="en-SG" sz="1400" b="1" dirty="0"/>
                    </a:p>
                  </a:txBody>
                  <a:tcPr/>
                </a:tc>
                <a:tc>
                  <a:txBody>
                    <a:bodyPr/>
                    <a:lstStyle/>
                    <a:p>
                      <a:pPr algn="just"/>
                      <a:r>
                        <a:rPr lang="en-SG" sz="1400" b="1" kern="1200" baseline="0" dirty="0" smtClean="0">
                          <a:solidFill>
                            <a:schemeClr val="dk1"/>
                          </a:solidFill>
                          <a:latin typeface="+mn-lt"/>
                          <a:ea typeface="+mn-ea"/>
                          <a:cs typeface="+mn-cs"/>
                        </a:rPr>
                        <a:t>SUAMI, ISTERI, ORANG TUA, MERTUA, ANAK, DAN/ATAU MENANTU P/B MENINGGAL DUNIA </a:t>
                      </a:r>
                    </a:p>
                  </a:txBody>
                  <a:tcPr/>
                </a:tc>
                <a:tc>
                  <a:txBody>
                    <a:bodyPr/>
                    <a:lstStyle/>
                    <a:p>
                      <a:pPr algn="ctr"/>
                      <a:r>
                        <a:rPr lang="en-US" sz="1400" b="1" dirty="0" smtClean="0"/>
                        <a:t>2 HARI</a:t>
                      </a:r>
                      <a:endParaRPr lang="en-SG" sz="1400" b="1" dirty="0"/>
                    </a:p>
                  </a:txBody>
                  <a:tcPr/>
                </a:tc>
              </a:tr>
              <a:tr h="370840">
                <a:tc>
                  <a:txBody>
                    <a:bodyPr/>
                    <a:lstStyle/>
                    <a:p>
                      <a:pPr algn="ctr"/>
                      <a:r>
                        <a:rPr lang="en-US" sz="1400" b="1" dirty="0" smtClean="0"/>
                        <a:t>9</a:t>
                      </a:r>
                      <a:endParaRPr lang="en-SG" sz="1400" b="1" dirty="0"/>
                    </a:p>
                  </a:txBody>
                  <a:tcPr/>
                </a:tc>
                <a:tc>
                  <a:txBody>
                    <a:bodyPr/>
                    <a:lstStyle/>
                    <a:p>
                      <a:pPr algn="just"/>
                      <a:r>
                        <a:rPr lang="en-SG" sz="1400" b="1" kern="1200" baseline="0" dirty="0" smtClean="0">
                          <a:solidFill>
                            <a:schemeClr val="dk1"/>
                          </a:solidFill>
                          <a:latin typeface="+mn-lt"/>
                          <a:ea typeface="+mn-ea"/>
                          <a:cs typeface="+mn-cs"/>
                        </a:rPr>
                        <a:t>ANGGOTA KELUARGA  P/B SELAIN SUAMI, ISTERI, ORANG TUA, MERTUA, ANAK, DAN/ATAU MENANTU YANG TINGGAL DALAM 1 (SATU) RUMAH MENINGGAL DUNIA </a:t>
                      </a:r>
                    </a:p>
                  </a:txBody>
                  <a:tcPr/>
                </a:tc>
                <a:tc>
                  <a:txBody>
                    <a:bodyPr/>
                    <a:lstStyle/>
                    <a:p>
                      <a:pPr algn="ctr"/>
                      <a:r>
                        <a:rPr lang="en-US" sz="1400" b="1" dirty="0" smtClean="0"/>
                        <a:t>1 HARI</a:t>
                      </a:r>
                      <a:endParaRPr lang="en-SG" sz="1400" b="1"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368152"/>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2400" b="1" dirty="0" smtClean="0"/>
              <a:t>PERHITUNGAN PEMBAYARAN PENGECUALIAN </a:t>
            </a:r>
            <a:br>
              <a:rPr lang="en-US" sz="2400" b="1" dirty="0" smtClean="0"/>
            </a:br>
            <a:r>
              <a:rPr lang="en-US" sz="2400" b="1" dirty="0" smtClean="0"/>
              <a:t>UPAH TETAP DIBAYAR DENGAN ALASAN P/B “MELAKUKAN KEGIATAN LAIN DI LUAR PEKERJAANNYA” </a:t>
            </a:r>
            <a:br>
              <a:rPr lang="en-US" sz="2400" b="1" dirty="0" smtClean="0"/>
            </a:br>
            <a:r>
              <a:rPr lang="en-US" sz="1600" b="1" dirty="0" smtClean="0"/>
              <a:t>(PSL. 27, 28, 29 DAN 30  PP 78/2015)</a:t>
            </a:r>
            <a:endParaRPr lang="en-SG" sz="2400" b="1" dirty="0"/>
          </a:p>
        </p:txBody>
      </p:sp>
      <p:graphicFrame>
        <p:nvGraphicFramePr>
          <p:cNvPr id="4" name="Content Placeholder 3"/>
          <p:cNvGraphicFramePr>
            <a:graphicFrameLocks noGrp="1"/>
          </p:cNvGraphicFramePr>
          <p:nvPr>
            <p:ph idx="1"/>
          </p:nvPr>
        </p:nvGraphicFramePr>
        <p:xfrm>
          <a:off x="467544" y="1772816"/>
          <a:ext cx="8147248" cy="4785360"/>
        </p:xfrm>
        <a:graphic>
          <a:graphicData uri="http://schemas.openxmlformats.org/drawingml/2006/table">
            <a:tbl>
              <a:tblPr firstRow="1" bandRow="1">
                <a:tableStyleId>{93296810-A885-4BE3-A3E7-6D5BEEA58F35}</a:tableStyleId>
              </a:tblPr>
              <a:tblGrid>
                <a:gridCol w="576064"/>
                <a:gridCol w="5328592"/>
                <a:gridCol w="2242592"/>
              </a:tblGrid>
              <a:tr h="370840">
                <a:tc>
                  <a:txBody>
                    <a:bodyPr/>
                    <a:lstStyle/>
                    <a:p>
                      <a:pPr algn="ctr"/>
                      <a:r>
                        <a:rPr lang="en-US" sz="1600" b="1" dirty="0" smtClean="0"/>
                        <a:t>NO</a:t>
                      </a:r>
                      <a:endParaRPr lang="en-SG" sz="1600" b="1" dirty="0"/>
                    </a:p>
                  </a:txBody>
                  <a:tcPr/>
                </a:tc>
                <a:tc>
                  <a:txBody>
                    <a:bodyPr/>
                    <a:lstStyle/>
                    <a:p>
                      <a:pPr algn="ctr"/>
                      <a:r>
                        <a:rPr lang="en-US" sz="1600" b="1" smtClean="0"/>
                        <a:t>PERIHAL</a:t>
                      </a:r>
                      <a:endParaRPr lang="en-SG" sz="1600" b="1" dirty="0"/>
                    </a:p>
                  </a:txBody>
                  <a:tcPr/>
                </a:tc>
                <a:tc>
                  <a:txBody>
                    <a:bodyPr/>
                    <a:lstStyle/>
                    <a:p>
                      <a:pPr algn="ctr"/>
                      <a:r>
                        <a:rPr lang="en-US" sz="1600" b="1" dirty="0" smtClean="0"/>
                        <a:t>KEWAJIBAN</a:t>
                      </a:r>
                      <a:r>
                        <a:rPr lang="en-US" sz="1600" b="1" baseline="0" dirty="0" smtClean="0"/>
                        <a:t> PEMBAYARAN UPAH</a:t>
                      </a:r>
                      <a:endParaRPr lang="en-SG" sz="1600" b="1" dirty="0"/>
                    </a:p>
                  </a:txBody>
                  <a:tcPr/>
                </a:tc>
              </a:tr>
              <a:tr h="370840">
                <a:tc>
                  <a:txBody>
                    <a:bodyPr/>
                    <a:lstStyle/>
                    <a:p>
                      <a:pPr algn="ctr"/>
                      <a:r>
                        <a:rPr lang="en-US" sz="1600" b="1" smtClean="0"/>
                        <a:t>1</a:t>
                      </a:r>
                      <a:endParaRPr lang="en-SG" sz="1600" b="1" dirty="0"/>
                    </a:p>
                  </a:txBody>
                  <a:tcPr/>
                </a:tc>
                <a:tc>
                  <a:txBody>
                    <a:bodyPr/>
                    <a:lstStyle/>
                    <a:p>
                      <a:pPr algn="just"/>
                      <a:r>
                        <a:rPr lang="en-SG" sz="1600" b="1" kern="1200" baseline="0" dirty="0" smtClean="0">
                          <a:solidFill>
                            <a:schemeClr val="dk1"/>
                          </a:solidFill>
                          <a:latin typeface="+mn-lt"/>
                          <a:ea typeface="+mn-ea"/>
                          <a:cs typeface="+mn-cs"/>
                        </a:rPr>
                        <a:t>P/B MENJALANKAN KEWAJIBAN TERHADAP NEGARA (MAKSIMAL SELAMA 1 (SATU) TAHUN )DISERTAI  PEMBERITAHUAN TERTULIS :</a:t>
                      </a:r>
                    </a:p>
                  </a:txBody>
                  <a:tcPr/>
                </a:tc>
                <a:tc>
                  <a:txBody>
                    <a:bodyPr/>
                    <a:lstStyle/>
                    <a:p>
                      <a:pPr algn="ctr"/>
                      <a:endParaRPr lang="en-US" sz="1600" b="1" dirty="0" smtClean="0"/>
                    </a:p>
                    <a:p>
                      <a:pPr algn="ctr"/>
                      <a:endParaRPr lang="en-US" sz="1600" b="1" dirty="0" smtClean="0"/>
                    </a:p>
                  </a:txBody>
                  <a:tcPr/>
                </a:tc>
              </a:tr>
              <a:tr h="370840">
                <a:tc>
                  <a:txBody>
                    <a:bodyPr/>
                    <a:lstStyle/>
                    <a:p>
                      <a:pPr algn="ctr"/>
                      <a:endParaRPr lang="en-SG" sz="1600" b="1"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SG" sz="1600" b="1" kern="1200" baseline="0" dirty="0" smtClean="0">
                          <a:solidFill>
                            <a:schemeClr val="dk1"/>
                          </a:solidFill>
                          <a:latin typeface="+mn-lt"/>
                          <a:ea typeface="+mn-ea"/>
                          <a:cs typeface="+mn-cs"/>
                        </a:rPr>
                        <a:t>JIKA PENGHASILAN YG DIBERIKAN NEGARA &lt; UPAH YANG BIASA DITERIMA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PENGUSAHA BAYAR KEKURANGANNYA</a:t>
                      </a:r>
                    </a:p>
                  </a:txBody>
                  <a:tcPr/>
                </a:tc>
              </a:tr>
              <a:tr h="370840">
                <a:tc>
                  <a:txBody>
                    <a:bodyPr/>
                    <a:lstStyle/>
                    <a:p>
                      <a:pPr algn="ctr"/>
                      <a:endParaRPr lang="en-SG" sz="1600" b="1"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r>
                        <a:rPr lang="en-US" sz="1600" b="1" kern="1200" baseline="0" dirty="0" smtClean="0">
                          <a:solidFill>
                            <a:schemeClr val="dk1"/>
                          </a:solidFill>
                          <a:latin typeface="+mn-lt"/>
                          <a:ea typeface="+mn-ea"/>
                          <a:cs typeface="+mn-cs"/>
                        </a:rPr>
                        <a:t>JIKA PENGHASILAN YANG DIBERIKAN NEGARA ≥ UPAH YANG BIASA DITERIMA</a:t>
                      </a:r>
                      <a:endParaRPr lang="en-SG" sz="1600" b="1"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PENGUSAHA TIDAK WAJIB BAYAR UPAH</a:t>
                      </a:r>
                    </a:p>
                  </a:txBody>
                  <a:tcPr/>
                </a:tc>
              </a:tr>
              <a:tr h="370840">
                <a:tc>
                  <a:txBody>
                    <a:bodyPr/>
                    <a:lstStyle/>
                    <a:p>
                      <a:pPr algn="ctr"/>
                      <a:r>
                        <a:rPr lang="en-US" sz="1600" b="1" dirty="0" smtClean="0"/>
                        <a:t>2</a:t>
                      </a:r>
                      <a:endParaRPr lang="en-SG" sz="1600" b="1" dirty="0"/>
                    </a:p>
                  </a:txBody>
                  <a:tcPr/>
                </a:tc>
                <a:tc>
                  <a:txBody>
                    <a:bodyPr/>
                    <a:lstStyle/>
                    <a:p>
                      <a:pPr algn="just"/>
                      <a:r>
                        <a:rPr lang="en-US" sz="1600" b="1" dirty="0" smtClean="0"/>
                        <a:t>P/B MENJALANKAN  KEWAJIBAN IBADAH YANG DIPERINTAHKAN AGAMANYA (MAKSIMAL 1 (SATU) KALI SELAMA P/B BEKERJA)</a:t>
                      </a:r>
                      <a:endParaRPr lang="en-SG" sz="1600" b="1" dirty="0"/>
                    </a:p>
                  </a:txBody>
                  <a:tcPr/>
                </a:tc>
                <a:tc>
                  <a:txBody>
                    <a:bodyPr/>
                    <a:lstStyle/>
                    <a:p>
                      <a:pPr algn="ctr"/>
                      <a:r>
                        <a:rPr lang="en-US" sz="1600" b="1" dirty="0" smtClean="0"/>
                        <a:t>UPAH</a:t>
                      </a:r>
                      <a:r>
                        <a:rPr lang="en-US" sz="1600" b="1" baseline="0" dirty="0" smtClean="0"/>
                        <a:t> YANG BIASA DITERIMA P/B</a:t>
                      </a:r>
                      <a:endParaRPr lang="en-SG" sz="1600" b="1" dirty="0"/>
                    </a:p>
                  </a:txBody>
                  <a:tcPr/>
                </a:tc>
              </a:tr>
              <a:tr h="370840">
                <a:tc>
                  <a:txBody>
                    <a:bodyPr/>
                    <a:lstStyle/>
                    <a:p>
                      <a:pPr algn="ctr"/>
                      <a:r>
                        <a:rPr lang="en-US" sz="1600" b="1" dirty="0" smtClean="0"/>
                        <a:t>3</a:t>
                      </a:r>
                      <a:endParaRPr lang="en-SG" sz="1600" b="1" dirty="0"/>
                    </a:p>
                  </a:txBody>
                  <a:tcPr/>
                </a:tc>
                <a:tc>
                  <a:txBody>
                    <a:bodyPr/>
                    <a:lstStyle/>
                    <a:p>
                      <a:pPr algn="just"/>
                      <a:r>
                        <a:rPr lang="en-US" sz="1600" b="1" dirty="0" smtClean="0"/>
                        <a:t>P/B </a:t>
                      </a:r>
                      <a:r>
                        <a:rPr lang="en-SG" sz="1600" b="1" dirty="0" smtClean="0"/>
                        <a:t>MELAKSANAKAN TUGAS SERIKAT PEKERJA/SERIKAT BURUH ATAS PERSETUJUAN PENGUSAHA,</a:t>
                      </a:r>
                      <a:r>
                        <a:rPr lang="en-SG" sz="1600" b="1" baseline="0" dirty="0" smtClean="0"/>
                        <a:t> </a:t>
                      </a:r>
                      <a:r>
                        <a:rPr lang="en-SG" sz="1600" b="1" dirty="0" smtClean="0"/>
                        <a:t>DAN DAPAT DIBUKTIKAN DENGAN ADANYA PEMBERITAHUAN TERTULIS;</a:t>
                      </a:r>
                      <a:endParaRPr lang="en-SG"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UPAH</a:t>
                      </a:r>
                      <a:r>
                        <a:rPr lang="en-US" sz="1600" b="1" baseline="0" dirty="0" smtClean="0"/>
                        <a:t> YANG BIASA DITERIMA P/B</a:t>
                      </a:r>
                      <a:endParaRPr lang="en-SG" sz="1600" b="1" dirty="0" smtClean="0"/>
                    </a:p>
                    <a:p>
                      <a:pPr algn="ctr"/>
                      <a:endParaRPr lang="en-SG" sz="1600" b="1" dirty="0"/>
                    </a:p>
                  </a:txBody>
                  <a:tcPr/>
                </a:tc>
              </a:tr>
              <a:tr h="370840">
                <a:tc>
                  <a:txBody>
                    <a:bodyPr/>
                    <a:lstStyle/>
                    <a:p>
                      <a:pPr algn="ctr"/>
                      <a:r>
                        <a:rPr lang="en-US" sz="1600" b="1" dirty="0" smtClean="0"/>
                        <a:t>4</a:t>
                      </a:r>
                      <a:endParaRPr lang="en-SG" sz="1600" b="1" dirty="0"/>
                    </a:p>
                  </a:txBody>
                  <a:tcPr/>
                </a:tc>
                <a:tc>
                  <a:txBody>
                    <a:bodyPr/>
                    <a:lstStyle/>
                    <a:p>
                      <a:pPr algn="just"/>
                      <a:r>
                        <a:rPr lang="en-US" sz="1600" b="1" dirty="0" smtClean="0"/>
                        <a:t>P/B </a:t>
                      </a:r>
                      <a:r>
                        <a:rPr lang="fi-FI" sz="1600" b="1" dirty="0" smtClean="0"/>
                        <a:t>MELAKSANAKAN TUGAS PENDIDIKAN DARI PERUSAHAAN</a:t>
                      </a:r>
                      <a:endParaRPr lang="en-SG"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UPAH</a:t>
                      </a:r>
                      <a:r>
                        <a:rPr lang="en-US" sz="1600" b="1" baseline="0" dirty="0" smtClean="0"/>
                        <a:t> YANG BIASA DITERIMA P/B</a:t>
                      </a:r>
                      <a:endParaRPr lang="en-SG" sz="1600" b="1" dirty="0" smtClean="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512168"/>
          </a:xfrm>
        </p:spPr>
        <p:style>
          <a:lnRef idx="0">
            <a:schemeClr val="accent1"/>
          </a:lnRef>
          <a:fillRef idx="3">
            <a:schemeClr val="accent1"/>
          </a:fillRef>
          <a:effectRef idx="3">
            <a:schemeClr val="accent1"/>
          </a:effectRef>
          <a:fontRef idx="minor">
            <a:schemeClr val="lt1"/>
          </a:fontRef>
        </p:style>
        <p:txBody>
          <a:bodyPr>
            <a:noAutofit/>
          </a:bodyPr>
          <a:lstStyle/>
          <a:p>
            <a:r>
              <a:rPr lang="en-US" sz="2400" b="1" dirty="0" smtClean="0"/>
              <a:t>PERHITUNGAN PEMBAYARAN PENGECUALIAN </a:t>
            </a:r>
            <a:br>
              <a:rPr lang="en-US" sz="2400" b="1" dirty="0" smtClean="0"/>
            </a:br>
            <a:r>
              <a:rPr lang="en-US" sz="2400" b="1" dirty="0" smtClean="0"/>
              <a:t>UPAH TETAP DIBAYAR DENGAN ALASAN P/B “MENJALANKAN HAK WAKTU ISTIRAHAT KERJANYA” </a:t>
            </a:r>
            <a:br>
              <a:rPr lang="en-US" sz="2400" b="1" dirty="0" smtClean="0"/>
            </a:br>
            <a:r>
              <a:rPr lang="en-US" sz="1600" b="1" dirty="0" smtClean="0"/>
              <a:t>(PSL. 31 PP 78/2015)</a:t>
            </a:r>
            <a:endParaRPr lang="en-SG" sz="2400" b="1" dirty="0"/>
          </a:p>
        </p:txBody>
      </p:sp>
      <p:graphicFrame>
        <p:nvGraphicFramePr>
          <p:cNvPr id="4" name="Content Placeholder 3"/>
          <p:cNvGraphicFramePr>
            <a:graphicFrameLocks noGrp="1"/>
          </p:cNvGraphicFramePr>
          <p:nvPr>
            <p:ph idx="1"/>
          </p:nvPr>
        </p:nvGraphicFramePr>
        <p:xfrm>
          <a:off x="467544" y="2044784"/>
          <a:ext cx="8147248" cy="4480560"/>
        </p:xfrm>
        <a:graphic>
          <a:graphicData uri="http://schemas.openxmlformats.org/drawingml/2006/table">
            <a:tbl>
              <a:tblPr firstRow="1" bandRow="1">
                <a:tableStyleId>{21E4AEA4-8DFA-4A89-87EB-49C32662AFE0}</a:tableStyleId>
              </a:tblPr>
              <a:tblGrid>
                <a:gridCol w="576064"/>
                <a:gridCol w="5328592"/>
                <a:gridCol w="2242592"/>
              </a:tblGrid>
              <a:tr h="370840">
                <a:tc>
                  <a:txBody>
                    <a:bodyPr/>
                    <a:lstStyle/>
                    <a:p>
                      <a:pPr algn="ctr"/>
                      <a:r>
                        <a:rPr lang="en-US" sz="1800" b="1" dirty="0" smtClean="0"/>
                        <a:t>NO</a:t>
                      </a:r>
                      <a:endParaRPr lang="en-SG" sz="1800" b="1" dirty="0"/>
                    </a:p>
                  </a:txBody>
                  <a:tcPr/>
                </a:tc>
                <a:tc>
                  <a:txBody>
                    <a:bodyPr/>
                    <a:lstStyle/>
                    <a:p>
                      <a:pPr algn="ctr"/>
                      <a:r>
                        <a:rPr lang="en-US" sz="1800" b="1" dirty="0" smtClean="0"/>
                        <a:t>PERIHAL</a:t>
                      </a:r>
                      <a:endParaRPr lang="en-SG" sz="1800" b="1" dirty="0"/>
                    </a:p>
                  </a:txBody>
                  <a:tcPr/>
                </a:tc>
                <a:tc>
                  <a:txBody>
                    <a:bodyPr/>
                    <a:lstStyle/>
                    <a:p>
                      <a:pPr algn="ctr"/>
                      <a:r>
                        <a:rPr lang="en-US" sz="1800" b="1" dirty="0" smtClean="0"/>
                        <a:t>KEWAJIBAN</a:t>
                      </a:r>
                      <a:r>
                        <a:rPr lang="en-US" sz="1800" b="1" baseline="0" dirty="0" smtClean="0"/>
                        <a:t> PEMBAYARAN UPAH</a:t>
                      </a:r>
                      <a:endParaRPr lang="en-SG" sz="1800" b="1" dirty="0"/>
                    </a:p>
                  </a:txBody>
                  <a:tcPr/>
                </a:tc>
              </a:tr>
              <a:tr h="370840">
                <a:tc>
                  <a:txBody>
                    <a:bodyPr/>
                    <a:lstStyle/>
                    <a:p>
                      <a:pPr algn="ctr"/>
                      <a:r>
                        <a:rPr lang="en-US" sz="1800" b="1" dirty="0" smtClean="0"/>
                        <a:t>1</a:t>
                      </a:r>
                      <a:endParaRPr lang="en-SG" sz="1800" b="1" dirty="0"/>
                    </a:p>
                  </a:txBody>
                  <a:tcPr/>
                </a:tc>
                <a:tc>
                  <a:txBody>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en-SG" sz="1600" b="1" dirty="0" smtClean="0"/>
                        <a:t>PEKERJA/BURUH MELAKSANAKAN: </a:t>
                      </a:r>
                    </a:p>
                  </a:txBody>
                  <a:tcPr/>
                </a:tc>
                <a:tc>
                  <a:txBody>
                    <a:bodyPr/>
                    <a:lstStyle/>
                    <a:p>
                      <a:pPr algn="ctr"/>
                      <a:endParaRPr lang="en-US" sz="1800" b="1" dirty="0" smtClean="0"/>
                    </a:p>
                    <a:p>
                      <a:pPr algn="ctr"/>
                      <a:endParaRPr lang="en-US" sz="1800" b="1" dirty="0" smtClean="0"/>
                    </a:p>
                  </a:txBody>
                  <a:tcPr/>
                </a:tc>
              </a:tr>
              <a:tr h="370840">
                <a:tc>
                  <a:txBody>
                    <a:bodyPr/>
                    <a:lstStyle/>
                    <a:p>
                      <a:pPr algn="ctr"/>
                      <a:endParaRPr lang="en-SG" sz="1800" b="1"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lphaLcPeriod"/>
                        <a:tabLst/>
                        <a:defRPr/>
                      </a:pPr>
                      <a:r>
                        <a:rPr lang="en-SG" sz="1800" b="1" dirty="0" smtClean="0"/>
                        <a:t>HAK ISTIRAHAT MINGGUAN</a:t>
                      </a:r>
                      <a:endParaRPr lang="en-SG" sz="1800" b="1" kern="1200" baseline="0" dirty="0" smtClean="0">
                        <a:solidFill>
                          <a:schemeClr val="dk1"/>
                        </a:solidFill>
                        <a:latin typeface="+mn-lt"/>
                        <a:ea typeface="+mn-ea"/>
                        <a:cs typeface="+mn-cs"/>
                      </a:endParaRPr>
                    </a:p>
                  </a:txBody>
                  <a:tcPr/>
                </a:tc>
                <a:tc>
                  <a:txBody>
                    <a:bodyPr/>
                    <a:lstStyle/>
                    <a:p>
                      <a:pPr algn="ctr"/>
                      <a:r>
                        <a:rPr lang="en-US" sz="1800" b="1" smtClean="0"/>
                        <a:t>UPAH</a:t>
                      </a:r>
                      <a:r>
                        <a:rPr lang="en-US" sz="1800" b="1" baseline="0" smtClean="0"/>
                        <a:t> YANG BIASA DITERIMA P/B</a:t>
                      </a:r>
                      <a:endParaRPr lang="en-SG" sz="1800" b="1" dirty="0"/>
                    </a:p>
                  </a:txBody>
                  <a:tcPr/>
                </a:tc>
              </a:tr>
              <a:tr h="370840">
                <a:tc>
                  <a:txBody>
                    <a:bodyPr/>
                    <a:lstStyle/>
                    <a:p>
                      <a:pPr algn="ctr"/>
                      <a:endParaRPr lang="en-SG" sz="1800" b="1"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r>
                        <a:rPr lang="en-SG" sz="1800" b="1" dirty="0" smtClean="0"/>
                        <a:t>CUTI TAHUNAN</a:t>
                      </a:r>
                      <a:endParaRPr lang="en-SG" sz="1800" b="1" kern="1200" baseline="0" dirty="0" smtClean="0">
                        <a:solidFill>
                          <a:schemeClr val="dk1"/>
                        </a:solidFill>
                        <a:latin typeface="+mn-lt"/>
                        <a:ea typeface="+mn-ea"/>
                        <a:cs typeface="+mn-cs"/>
                      </a:endParaRPr>
                    </a:p>
                  </a:txBody>
                  <a:tcPr/>
                </a:tc>
                <a:tc>
                  <a:txBody>
                    <a:bodyPr/>
                    <a:lstStyle/>
                    <a:p>
                      <a:pPr algn="ctr"/>
                      <a:r>
                        <a:rPr lang="en-US" sz="1800" b="1" dirty="0" smtClean="0"/>
                        <a:t>UPAH</a:t>
                      </a:r>
                      <a:r>
                        <a:rPr lang="en-US" sz="1800" b="1" baseline="0" dirty="0" smtClean="0"/>
                        <a:t> YANG BIASA DITERIMA P/B</a:t>
                      </a:r>
                      <a:endParaRPr lang="en-SG" sz="1800" b="1" dirty="0"/>
                    </a:p>
                  </a:txBody>
                  <a:tcPr/>
                </a:tc>
              </a:tr>
              <a:tr h="370840">
                <a:tc>
                  <a:txBody>
                    <a:bodyPr/>
                    <a:lstStyle/>
                    <a:p>
                      <a:pPr algn="ctr"/>
                      <a:endParaRPr lang="en-SG" sz="1800" b="1" dirty="0"/>
                    </a:p>
                  </a:txBody>
                  <a:tcPr/>
                </a:tc>
                <a:tc>
                  <a:txBody>
                    <a:bodyPr/>
                    <a:lstStyle/>
                    <a:p>
                      <a:pPr marL="342900" indent="-342900" algn="just">
                        <a:buFont typeface="+mj-lt"/>
                        <a:buAutoNum type="alphaLcPeriod" startAt="3"/>
                      </a:pPr>
                      <a:r>
                        <a:rPr lang="en-SG" sz="1800" b="1" dirty="0" smtClean="0"/>
                        <a:t>ISTIRAHAT PANJANG</a:t>
                      </a:r>
                      <a:endParaRPr lang="en-SG" sz="1800" b="1" dirty="0"/>
                    </a:p>
                  </a:txBody>
                  <a:tcPr/>
                </a:tc>
                <a:tc>
                  <a:txBody>
                    <a:bodyPr/>
                    <a:lstStyle/>
                    <a:p>
                      <a:pPr algn="ctr"/>
                      <a:r>
                        <a:rPr lang="en-US" sz="1800" b="1" dirty="0" smtClean="0"/>
                        <a:t>UPAH</a:t>
                      </a:r>
                      <a:r>
                        <a:rPr lang="en-US" sz="1800" b="1" baseline="0" dirty="0" smtClean="0"/>
                        <a:t> YANG BIASA DITERIMA P/B</a:t>
                      </a:r>
                      <a:endParaRPr lang="en-SG" sz="1800" b="1" dirty="0"/>
                    </a:p>
                  </a:txBody>
                  <a:tcPr/>
                </a:tc>
              </a:tr>
              <a:tr h="370840">
                <a:tc>
                  <a:txBody>
                    <a:bodyPr/>
                    <a:lstStyle/>
                    <a:p>
                      <a:pPr algn="ctr"/>
                      <a:endParaRPr lang="en-SG" sz="1800" b="1" dirty="0"/>
                    </a:p>
                  </a:txBody>
                  <a:tcPr/>
                </a:tc>
                <a:tc>
                  <a:txBody>
                    <a:bodyPr/>
                    <a:lstStyle/>
                    <a:p>
                      <a:pPr marL="342900" marR="0" lvl="1" indent="-342900" algn="just" defTabSz="914400" rtl="0" eaLnBrk="1" fontAlgn="auto" latinLnBrk="0" hangingPunct="1">
                        <a:lnSpc>
                          <a:spcPct val="100000"/>
                        </a:lnSpc>
                        <a:spcBef>
                          <a:spcPts val="0"/>
                        </a:spcBef>
                        <a:spcAft>
                          <a:spcPts val="0"/>
                        </a:spcAft>
                        <a:buClrTx/>
                        <a:buSzTx/>
                        <a:buFont typeface="+mj-lt"/>
                        <a:buAutoNum type="alphaLcPeriod" startAt="4"/>
                        <a:tabLst/>
                        <a:defRPr/>
                      </a:pPr>
                      <a:r>
                        <a:rPr lang="en-SG" sz="1800" b="1" dirty="0" smtClean="0"/>
                        <a:t>CUTI SEBELUM DAN SESUDAH MELAHIRKAN</a:t>
                      </a:r>
                      <a:endParaRPr lang="en-SG" sz="1600" b="1" dirty="0" smtClean="0"/>
                    </a:p>
                    <a:p>
                      <a:pPr algn="just"/>
                      <a:endParaRPr lang="en-SG" sz="1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UPAH</a:t>
                      </a:r>
                      <a:r>
                        <a:rPr lang="en-US" sz="1800" b="1" baseline="0" dirty="0" smtClean="0"/>
                        <a:t> YANG BIASA DITERIMA P/B</a:t>
                      </a:r>
                      <a:endParaRPr lang="en-SG" sz="1800" b="1" dirty="0" smtClean="0"/>
                    </a:p>
                  </a:txBody>
                  <a:tcPr/>
                </a:tc>
              </a:tr>
              <a:tr h="370840">
                <a:tc>
                  <a:txBody>
                    <a:bodyPr/>
                    <a:lstStyle/>
                    <a:p>
                      <a:pPr algn="ctr"/>
                      <a:endParaRPr lang="en-SG" sz="1800" b="1" dirty="0"/>
                    </a:p>
                  </a:txBody>
                  <a:tcPr/>
                </a:tc>
                <a:tc>
                  <a:txBody>
                    <a:bodyPr/>
                    <a:lstStyle/>
                    <a:p>
                      <a:pPr marL="342900" indent="-342900" algn="just">
                        <a:buFont typeface="+mj-lt"/>
                        <a:buAutoNum type="alphaLcPeriod" startAt="5"/>
                      </a:pPr>
                      <a:r>
                        <a:rPr lang="en-SG" sz="1800" b="1" dirty="0" smtClean="0"/>
                        <a:t>CUTI KEGUGURAN KANDUNGAN. </a:t>
                      </a:r>
                      <a:endParaRPr lang="en-SG" sz="1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UPAH</a:t>
                      </a:r>
                      <a:r>
                        <a:rPr lang="en-US" sz="1800" b="1" baseline="0" dirty="0" smtClean="0"/>
                        <a:t> YANG BIASA DITERIMA P/B</a:t>
                      </a:r>
                      <a:endParaRPr lang="en-SG" sz="1800" b="1" dirty="0" smtClean="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6000" b="1" dirty="0" smtClean="0"/>
              <a:t>UPAH KERJA LEMBUR</a:t>
            </a:r>
            <a:endParaRPr lang="en-SG" sz="6000" b="1" dirty="0"/>
          </a:p>
        </p:txBody>
      </p:sp>
      <p:sp>
        <p:nvSpPr>
          <p:cNvPr id="3" name="Content Placeholder 2"/>
          <p:cNvSpPr>
            <a:spLocks noGrp="1"/>
          </p:cNvSpPr>
          <p:nvPr>
            <p:ph idx="1"/>
          </p:nvPr>
        </p:nvSpPr>
        <p:spPr>
          <a:xfrm>
            <a:off x="457200" y="1639341"/>
            <a:ext cx="8229600" cy="4525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n-SG" b="1" i="1" u="sng" dirty="0" smtClean="0"/>
              <a:t>WAJIB</a:t>
            </a:r>
            <a:r>
              <a:rPr lang="en-SG" b="1" dirty="0" smtClean="0"/>
              <a:t> DIBAYAR OLEH PENGUSAHA </a:t>
            </a:r>
          </a:p>
          <a:p>
            <a:pPr algn="just"/>
            <a:r>
              <a:rPr lang="en-SG" b="1" dirty="0" smtClean="0"/>
              <a:t>YANG </a:t>
            </a:r>
            <a:r>
              <a:rPr lang="en-SG" b="1" u="sng" dirty="0" smtClean="0"/>
              <a:t>MEMPEKERJAKAN PEKERJA/BURUH </a:t>
            </a:r>
            <a:r>
              <a:rPr lang="en-SG" b="1" dirty="0" smtClean="0"/>
              <a:t>:</a:t>
            </a:r>
          </a:p>
          <a:p>
            <a:pPr lvl="1" algn="just"/>
            <a:r>
              <a:rPr lang="en-SG" b="1" i="1" u="sng" dirty="0" smtClean="0"/>
              <a:t>MELEBIHI WAKTU KERJA</a:t>
            </a:r>
            <a:r>
              <a:rPr lang="en-SG" b="1" dirty="0" smtClean="0"/>
              <a:t> ATAU </a:t>
            </a:r>
          </a:p>
          <a:p>
            <a:pPr lvl="1" algn="just"/>
            <a:r>
              <a:rPr lang="en-SG" b="1" dirty="0" smtClean="0"/>
              <a:t>PADA </a:t>
            </a:r>
            <a:r>
              <a:rPr lang="en-SG" b="1" i="1" u="sng" dirty="0" smtClean="0"/>
              <a:t>ISTIRAHAT MINGGUAN </a:t>
            </a:r>
            <a:r>
              <a:rPr lang="en-SG" b="1" dirty="0" smtClean="0"/>
              <a:t>ATAU </a:t>
            </a:r>
          </a:p>
          <a:p>
            <a:pPr lvl="1" algn="just"/>
            <a:r>
              <a:rPr lang="en-SG" b="1" dirty="0" smtClean="0"/>
              <a:t>DIPEKERJAKAN PADA </a:t>
            </a:r>
            <a:r>
              <a:rPr lang="en-SG" b="1" i="1" u="sng" dirty="0" smtClean="0"/>
              <a:t>HARI LIBUR RESMI </a:t>
            </a:r>
          </a:p>
          <a:p>
            <a:pPr algn="just"/>
            <a:r>
              <a:rPr lang="en-SG" b="1" dirty="0" smtClean="0"/>
              <a:t>SEBAGAI </a:t>
            </a:r>
            <a:r>
              <a:rPr lang="en-SG" b="1" u="sng" dirty="0" smtClean="0"/>
              <a:t>KOMPENSASI</a:t>
            </a:r>
            <a:r>
              <a:rPr lang="en-SG" b="1" dirty="0" smtClean="0"/>
              <a:t> KEPADA PEKERJA/BURUH YANG BERSANGKUTAN SESUAI DENGAN KETENTUAN PERATURAN PERUNDANG-UNDANGAN </a:t>
            </a:r>
            <a:endParaRPr lang="en-SG" b="1" dirty="0"/>
          </a:p>
        </p:txBody>
      </p:sp>
      <p:sp>
        <p:nvSpPr>
          <p:cNvPr id="4" name="TextBox 3"/>
          <p:cNvSpPr txBox="1"/>
          <p:nvPr/>
        </p:nvSpPr>
        <p:spPr>
          <a:xfrm>
            <a:off x="539552" y="6300028"/>
            <a:ext cx="8064896" cy="369332"/>
          </a:xfrm>
          <a:prstGeom prst="rect">
            <a:avLst/>
          </a:prstGeom>
          <a:noFill/>
        </p:spPr>
        <p:txBody>
          <a:bodyPr wrap="square" rtlCol="0">
            <a:spAutoFit/>
          </a:bodyPr>
          <a:lstStyle/>
          <a:p>
            <a:pPr algn="ctr"/>
            <a:r>
              <a:rPr lang="en-US" b="1" i="1" dirty="0" smtClean="0">
                <a:solidFill>
                  <a:schemeClr val="accent6">
                    <a:lumMod val="75000"/>
                  </a:schemeClr>
                </a:solidFill>
              </a:rPr>
              <a:t>VIDE KETENTUAN PASAL 33 PP NO. 78 TAHUN 2015</a:t>
            </a:r>
            <a:endParaRPr lang="en-SG" b="1" i="1" dirty="0">
              <a:solidFill>
                <a:schemeClr val="accent6">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90056"/>
            <a:ext cx="8229600" cy="1143000"/>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2800" b="1" dirty="0" smtClean="0"/>
              <a:t>WAKTU KERJA LEMBUR DAN UPAH KERJA LEMBUR </a:t>
            </a:r>
            <a:r>
              <a:rPr lang="en-US" sz="2400" b="1" dirty="0" smtClean="0"/>
              <a:t>(</a:t>
            </a:r>
            <a:r>
              <a:rPr lang="en-SG" sz="2400" b="1" dirty="0" smtClean="0"/>
              <a:t>KEPMENAKERTRANS RI NO. KEP.102 /MEN/VI/2004 )</a:t>
            </a:r>
            <a:endParaRPr lang="en-SG" sz="28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b="1" dirty="0" smtClean="0"/>
              <a:t>DEFINISI WAKTU KERJA LEMBUR</a:t>
            </a:r>
            <a:br>
              <a:rPr lang="en-US" b="1" dirty="0" smtClean="0"/>
            </a:br>
            <a:r>
              <a:rPr lang="en-US" sz="3200" b="1" dirty="0" smtClean="0"/>
              <a:t>(PSL. 1 ANGKA (1))</a:t>
            </a:r>
            <a:endParaRPr lang="en-SG" b="1" dirty="0"/>
          </a:p>
        </p:txBody>
      </p:sp>
      <p:sp>
        <p:nvSpPr>
          <p:cNvPr id="3" name="Content Placeholder 2"/>
          <p:cNvSpPr>
            <a:spLocks noGrp="1"/>
          </p:cNvSpPr>
          <p:nvPr>
            <p:ph idx="1"/>
          </p:nvPr>
        </p:nvSpPr>
        <p:spPr>
          <a:xfrm>
            <a:off x="457200" y="1783357"/>
            <a:ext cx="8229600" cy="4525963"/>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SG" sz="2800" b="1" u="sng" dirty="0" smtClean="0"/>
              <a:t>WAKTU KERJA LEMBUR ADALAH :</a:t>
            </a:r>
          </a:p>
          <a:p>
            <a:pPr lvl="1" algn="just"/>
            <a:r>
              <a:rPr lang="en-SG" sz="2400" b="1" dirty="0" smtClean="0"/>
              <a:t>WAKTU KERJA YANG </a:t>
            </a:r>
            <a:r>
              <a:rPr lang="en-SG" sz="2400" b="1" i="1" u="sng" dirty="0" smtClean="0"/>
              <a:t>MELEBIHI</a:t>
            </a:r>
            <a:r>
              <a:rPr lang="en-SG" sz="2400" b="1" dirty="0" smtClean="0"/>
              <a:t> :</a:t>
            </a:r>
          </a:p>
          <a:p>
            <a:pPr lvl="2" algn="just"/>
            <a:r>
              <a:rPr lang="en-SG" sz="2000" b="1" u="sng" dirty="0" smtClean="0"/>
              <a:t>7 (TUJUH) JAM SEHARI </a:t>
            </a:r>
            <a:r>
              <a:rPr lang="en-SG" sz="2000" b="1" dirty="0" smtClean="0"/>
              <a:t>DAN </a:t>
            </a:r>
            <a:r>
              <a:rPr lang="en-SG" sz="2000" b="1" u="sng" dirty="0" smtClean="0"/>
              <a:t>40 (EMPAT PULUH) JAM 1 (SATU) MINGGU</a:t>
            </a:r>
            <a:r>
              <a:rPr lang="en-SG" sz="2000" b="1" dirty="0" smtClean="0"/>
              <a:t> UNTUK </a:t>
            </a:r>
            <a:r>
              <a:rPr lang="en-SG" sz="2000" b="1" i="1" u="sng" dirty="0" smtClean="0"/>
              <a:t>6 (ENAM) HARI KERJ</a:t>
            </a:r>
            <a:r>
              <a:rPr lang="en-SG" sz="2000" b="1" u="sng" dirty="0" smtClean="0"/>
              <a:t>A</a:t>
            </a:r>
            <a:r>
              <a:rPr lang="en-SG" sz="2000" b="1" dirty="0" smtClean="0"/>
              <a:t> DALAM 1 (SATU) MINGGU, ATAU </a:t>
            </a:r>
          </a:p>
          <a:p>
            <a:pPr lvl="2" algn="just"/>
            <a:r>
              <a:rPr lang="en-SG" sz="2000" b="1" u="sng" dirty="0" smtClean="0"/>
              <a:t>8 (DELAPAN) JAM SEHARI</a:t>
            </a:r>
            <a:r>
              <a:rPr lang="en-SG" sz="2000" b="1" dirty="0" smtClean="0"/>
              <a:t>, DAN </a:t>
            </a:r>
            <a:r>
              <a:rPr lang="en-SG" sz="2000" b="1" u="sng" dirty="0" smtClean="0"/>
              <a:t>40 (EMPAT PULUH) JAM 1 (SATU) MINGGU</a:t>
            </a:r>
            <a:r>
              <a:rPr lang="en-SG" sz="2000" b="1" dirty="0" smtClean="0"/>
              <a:t> UNTUK </a:t>
            </a:r>
            <a:r>
              <a:rPr lang="en-SG" sz="2000" b="1" i="1" u="sng" dirty="0" smtClean="0"/>
              <a:t>5 (LIMA) HARI KERJA</a:t>
            </a:r>
            <a:r>
              <a:rPr lang="en-SG" sz="2000" b="1" dirty="0" smtClean="0"/>
              <a:t> DALAM 1 (SATU) MINGGU ATAU </a:t>
            </a:r>
          </a:p>
          <a:p>
            <a:pPr lvl="1" algn="just"/>
            <a:r>
              <a:rPr lang="en-SG" sz="2400" b="1" dirty="0" smtClean="0"/>
              <a:t>WAKTU KERJA PADA </a:t>
            </a:r>
            <a:r>
              <a:rPr lang="en-SG" sz="2400" b="1" i="1" u="sng" dirty="0" smtClean="0"/>
              <a:t>HARI ISTIRAHAT MINGGUAN </a:t>
            </a:r>
            <a:r>
              <a:rPr lang="en-SG" sz="2400" b="1" dirty="0" smtClean="0"/>
              <a:t>DAN ATAU </a:t>
            </a:r>
          </a:p>
          <a:p>
            <a:pPr lvl="1" algn="just"/>
            <a:r>
              <a:rPr lang="en-SG" sz="2400" b="1" dirty="0" smtClean="0"/>
              <a:t>WAKTU KERJA PADA </a:t>
            </a:r>
            <a:r>
              <a:rPr lang="en-SG" sz="2400" b="1" i="1" u="sng" dirty="0" smtClean="0"/>
              <a:t>HARI LIBUR RESMI</a:t>
            </a:r>
            <a:r>
              <a:rPr lang="en-SG" sz="2400" b="1" dirty="0" smtClean="0"/>
              <a:t> YANG DITETAPKAN PEMERINTAH </a:t>
            </a:r>
            <a:endParaRPr lang="en-SG" sz="24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872208"/>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b="1" dirty="0" smtClean="0"/>
              <a:t>BATAS WAKTU KERJA LEMBUR – MELEBIHI JAM KERJA</a:t>
            </a:r>
            <a:br>
              <a:rPr lang="en-US" b="1" dirty="0" smtClean="0"/>
            </a:br>
            <a:r>
              <a:rPr lang="en-US" b="1" dirty="0" smtClean="0"/>
              <a:t>(PSL. 3 ANGKA (1) </a:t>
            </a:r>
            <a:endParaRPr lang="en-SG" b="1" dirty="0"/>
          </a:p>
        </p:txBody>
      </p:sp>
      <p:sp>
        <p:nvSpPr>
          <p:cNvPr id="3" name="Content Placeholder 2"/>
          <p:cNvSpPr>
            <a:spLocks noGrp="1"/>
          </p:cNvSpPr>
          <p:nvPr>
            <p:ph idx="1"/>
          </p:nvPr>
        </p:nvSpPr>
        <p:spPr>
          <a:xfrm>
            <a:off x="457200" y="2359421"/>
            <a:ext cx="8229600" cy="4165923"/>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SG" sz="5400" b="1" u="sng" dirty="0" smtClean="0"/>
              <a:t>MAKSIMAL</a:t>
            </a:r>
            <a:r>
              <a:rPr lang="en-SG" sz="5400" b="1" dirty="0" smtClean="0"/>
              <a:t> :</a:t>
            </a:r>
          </a:p>
          <a:p>
            <a:pPr lvl="1" algn="just"/>
            <a:r>
              <a:rPr lang="en-SG" sz="4800" b="1" dirty="0" smtClean="0"/>
              <a:t>3 (TIGA) JAM DALAM 1 (SATU) HARI DAN </a:t>
            </a:r>
          </a:p>
          <a:p>
            <a:pPr lvl="1" algn="just"/>
            <a:r>
              <a:rPr lang="en-SG" sz="4800" b="1" dirty="0" smtClean="0"/>
              <a:t>14 (EMPAT BELAS) JAM DALAM 1 (SATU) MINGGU.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6"/>
            <a:ext cx="8229600" cy="1772816"/>
          </a:xfrm>
        </p:spPr>
        <p:style>
          <a:lnRef idx="0">
            <a:schemeClr val="accent2"/>
          </a:lnRef>
          <a:fillRef idx="3">
            <a:schemeClr val="accent2"/>
          </a:fillRef>
          <a:effectRef idx="3">
            <a:schemeClr val="accent2"/>
          </a:effectRef>
          <a:fontRef idx="minor">
            <a:schemeClr val="lt1"/>
          </a:fontRef>
        </p:style>
        <p:txBody>
          <a:bodyPr>
            <a:noAutofit/>
          </a:bodyPr>
          <a:lstStyle/>
          <a:p>
            <a:r>
              <a:rPr lang="en-US" sz="3200" b="1" dirty="0" smtClean="0"/>
              <a:t>PENGECUALIAN KEWAJIBAN PEMBAYARAN UPAH LEMBUR TERHADAP PEKERJA YANG BEKERJA MELEBIHI JAM KERJA</a:t>
            </a:r>
            <a:br>
              <a:rPr lang="en-US" sz="3200" b="1" dirty="0" smtClean="0"/>
            </a:br>
            <a:r>
              <a:rPr lang="en-US" sz="2400" b="1" dirty="0" smtClean="0"/>
              <a:t>(PSL. 4 ANGKA (1), (2), &amp; (3))</a:t>
            </a:r>
            <a:endParaRPr lang="en-SG" sz="3200" b="1" dirty="0"/>
          </a:p>
        </p:txBody>
      </p:sp>
      <p:sp>
        <p:nvSpPr>
          <p:cNvPr id="3" name="Content Placeholder 2"/>
          <p:cNvSpPr>
            <a:spLocks noGrp="1"/>
          </p:cNvSpPr>
          <p:nvPr>
            <p:ph idx="1"/>
          </p:nvPr>
        </p:nvSpPr>
        <p:spPr>
          <a:xfrm>
            <a:off x="457200" y="2060848"/>
            <a:ext cx="8229600" cy="4608512"/>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n-US" sz="2800" b="1" u="sng" dirty="0" smtClean="0"/>
              <a:t>KEWAJIBAN PEMBAYARAN UPAH LEMBUR TIDAK BERLAKU BAGI:</a:t>
            </a:r>
          </a:p>
          <a:p>
            <a:pPr lvl="1" algn="just"/>
            <a:r>
              <a:rPr lang="en-SG" sz="2400" b="1" dirty="0" smtClean="0"/>
              <a:t>PEKERJA/BURUH YANG TERMASUK DALAM </a:t>
            </a:r>
            <a:r>
              <a:rPr lang="en-SG" sz="2400" b="1" i="1" u="sng" dirty="0" smtClean="0"/>
              <a:t>GOLONGAN JABATAN TERTENTU </a:t>
            </a:r>
          </a:p>
          <a:p>
            <a:pPr lvl="2" algn="just"/>
            <a:r>
              <a:rPr lang="en-US" sz="2000" b="1" dirty="0" smtClean="0"/>
              <a:t>YAITU : </a:t>
            </a:r>
            <a:r>
              <a:rPr lang="en-SG" sz="2000" b="1" dirty="0" smtClean="0"/>
              <a:t>MEREKA YANG </a:t>
            </a:r>
            <a:r>
              <a:rPr lang="en-SG" sz="2000" b="1" u="sng" dirty="0" smtClean="0"/>
              <a:t>MEMILIKI TANGGUNG JAWAB </a:t>
            </a:r>
            <a:r>
              <a:rPr lang="en-SG" sz="2000" b="1" dirty="0" smtClean="0"/>
              <a:t>SEBAGAI </a:t>
            </a:r>
            <a:r>
              <a:rPr lang="en-SG" sz="2000" b="1" i="1" u="sng" dirty="0" smtClean="0"/>
              <a:t>PEMIKIR</a:t>
            </a:r>
            <a:r>
              <a:rPr lang="en-SG" sz="2000" b="1" dirty="0" smtClean="0"/>
              <a:t>, </a:t>
            </a:r>
            <a:r>
              <a:rPr lang="en-SG" sz="2000" b="1" i="1" u="sng" dirty="0" smtClean="0"/>
              <a:t>PERENCANA</a:t>
            </a:r>
            <a:r>
              <a:rPr lang="en-SG" sz="2000" b="1" dirty="0" smtClean="0"/>
              <a:t>, </a:t>
            </a:r>
            <a:r>
              <a:rPr lang="en-SG" sz="2000" b="1" i="1" u="sng" dirty="0" smtClean="0"/>
              <a:t>PELAKSANA</a:t>
            </a:r>
            <a:r>
              <a:rPr lang="en-SG" sz="2000" b="1" dirty="0" smtClean="0"/>
              <a:t> DAN </a:t>
            </a:r>
            <a:r>
              <a:rPr lang="en-SG" sz="2000" b="1" u="sng" dirty="0" smtClean="0"/>
              <a:t>PENGENDALI JALANNYA PERUSAHAAN</a:t>
            </a:r>
            <a:r>
              <a:rPr lang="en-SG" sz="2000" b="1" dirty="0" smtClean="0"/>
              <a:t> </a:t>
            </a:r>
            <a:r>
              <a:rPr lang="en-SG" sz="2000" b="1" i="1" u="sng" dirty="0" smtClean="0">
                <a:solidFill>
                  <a:srgbClr val="C00000"/>
                </a:solidFill>
              </a:rPr>
              <a:t>YANG WAKTU KERJANYA TIDAK DAPAT DIBATASI MENURUT WAKTU KERJA YANG DITETAPKAN PERUSAHAAN</a:t>
            </a:r>
            <a:r>
              <a:rPr lang="en-SG" sz="2000" b="1" dirty="0" smtClean="0"/>
              <a:t> SESUAI DENGAN PERATURAN PERUNDANG-UNDANGAN YANG BERLAKU </a:t>
            </a:r>
          </a:p>
          <a:p>
            <a:pPr algn="just"/>
            <a:r>
              <a:rPr lang="en-US" sz="2800" b="1" dirty="0" smtClean="0"/>
              <a:t>DENGAN CATATAN : P/B TSB MENDAPAT </a:t>
            </a:r>
            <a:r>
              <a:rPr lang="en-US" sz="2800" b="1" i="1" u="sng" dirty="0" smtClean="0"/>
              <a:t>UPAH YANG LEBIH TINGGI</a:t>
            </a:r>
            <a:endParaRPr lang="en-SG" sz="2800" b="1" i="1" u="sng" dirty="0" smtClean="0"/>
          </a:p>
          <a:p>
            <a:pPr lvl="2" algn="just"/>
            <a:endParaRPr lang="en-SG" sz="2000" b="1" dirty="0" smtClean="0"/>
          </a:p>
          <a:p>
            <a:pPr lvl="1" algn="just"/>
            <a:endParaRPr lang="en-SG" sz="24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b="1" dirty="0" smtClean="0"/>
              <a:t>SYARAT SAH FORMAL WAKTU KERJA LEMBUR YANG DAPAT DIBAYAR</a:t>
            </a:r>
            <a:endParaRPr lang="en-SG" b="1" dirty="0"/>
          </a:p>
        </p:txBody>
      </p:sp>
      <p:sp>
        <p:nvSpPr>
          <p:cNvPr id="4" name="Content Placeholder 3"/>
          <p:cNvSpPr txBox="1">
            <a:spLocks/>
          </p:cNvSpPr>
          <p:nvPr/>
        </p:nvSpPr>
        <p:spPr>
          <a:xfrm>
            <a:off x="1475656" y="1700808"/>
            <a:ext cx="7211144" cy="86409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dk1"/>
                </a:solidFill>
                <a:effectLst/>
                <a:uLnTx/>
                <a:uFillTx/>
                <a:latin typeface="+mn-lt"/>
                <a:ea typeface="+mn-ea"/>
                <a:cs typeface="+mn-cs"/>
              </a:rPr>
              <a:t>ADA </a:t>
            </a:r>
            <a:r>
              <a:rPr kumimoji="0" lang="en-US" sz="2400" b="1" i="1" u="sng" strike="noStrike" kern="1200" cap="none" spc="0" normalizeH="0" baseline="0" noProof="0" dirty="0" smtClean="0">
                <a:ln>
                  <a:noFill/>
                </a:ln>
                <a:solidFill>
                  <a:schemeClr val="dk1"/>
                </a:solidFill>
                <a:effectLst/>
                <a:uLnTx/>
                <a:uFillTx/>
                <a:latin typeface="+mn-lt"/>
                <a:ea typeface="+mn-ea"/>
                <a:cs typeface="+mn-cs"/>
              </a:rPr>
              <a:t>PERINTAH TERTULIS DARI PENGUSAHA </a:t>
            </a:r>
            <a:r>
              <a:rPr kumimoji="0" lang="en-US" sz="2400" b="1" i="0" u="none" strike="noStrike" kern="1200" cap="none" spc="0" normalizeH="0" baseline="0" noProof="0" dirty="0" smtClean="0">
                <a:ln>
                  <a:noFill/>
                </a:ln>
                <a:solidFill>
                  <a:schemeClr val="dk1"/>
                </a:solidFill>
                <a:effectLst/>
                <a:uLnTx/>
                <a:uFillTx/>
                <a:latin typeface="+mn-lt"/>
                <a:ea typeface="+mn-ea"/>
                <a:cs typeface="+mn-cs"/>
              </a:rPr>
              <a:t>DAN </a:t>
            </a:r>
            <a:r>
              <a:rPr kumimoji="0" lang="en-US" sz="2400" b="1" i="1" u="sng" strike="noStrike" kern="1200" cap="none" spc="0" normalizeH="0" baseline="0" noProof="0" dirty="0" smtClean="0">
                <a:ln>
                  <a:noFill/>
                </a:ln>
                <a:solidFill>
                  <a:schemeClr val="dk1"/>
                </a:solidFill>
                <a:effectLst/>
                <a:uLnTx/>
                <a:uFillTx/>
                <a:latin typeface="+mn-lt"/>
                <a:ea typeface="+mn-ea"/>
                <a:cs typeface="+mn-cs"/>
              </a:rPr>
              <a:t>PERSETUJUAN TERTULIS PEKERJA / BURUH</a:t>
            </a:r>
          </a:p>
          <a:p>
            <a:pPr marL="800100" lvl="1" indent="-342900" algn="just">
              <a:spcBef>
                <a:spcPct val="20000"/>
              </a:spcBef>
            </a:pPr>
            <a:endParaRPr kumimoji="0" lang="en-SG" sz="2400" b="1" i="0" u="none" strike="noStrike" kern="1200" cap="none" spc="0" normalizeH="0" baseline="0" noProof="0" dirty="0">
              <a:ln>
                <a:noFill/>
              </a:ln>
              <a:solidFill>
                <a:schemeClr val="dk1"/>
              </a:solidFill>
              <a:effectLst/>
              <a:uLnTx/>
              <a:uFillTx/>
              <a:latin typeface="+mn-lt"/>
              <a:ea typeface="+mn-ea"/>
              <a:cs typeface="+mn-cs"/>
            </a:endParaRPr>
          </a:p>
        </p:txBody>
      </p:sp>
      <p:sp>
        <p:nvSpPr>
          <p:cNvPr id="5" name="Content Placeholder 3"/>
          <p:cNvSpPr txBox="1">
            <a:spLocks/>
          </p:cNvSpPr>
          <p:nvPr/>
        </p:nvSpPr>
        <p:spPr>
          <a:xfrm>
            <a:off x="1475656" y="2780928"/>
            <a:ext cx="7211144" cy="194421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marL="342900" indent="-342900" algn="just">
              <a:spcBef>
                <a:spcPct val="20000"/>
              </a:spcBef>
              <a:buFont typeface="Arial" pitchFamily="34" charset="0"/>
              <a:buChar char="•"/>
            </a:pPr>
            <a:r>
              <a:rPr lang="en-SG" b="1" dirty="0" smtClean="0"/>
              <a:t>PERINTAH TERTULIS DAN PERSETUJUAN TERTULIS DAPAT DIBUAT DALAM BENTUK :</a:t>
            </a:r>
          </a:p>
          <a:p>
            <a:pPr marL="800100" lvl="1" indent="-342900" algn="just">
              <a:spcBef>
                <a:spcPct val="20000"/>
              </a:spcBef>
              <a:buFont typeface="Arial" pitchFamily="34" charset="0"/>
              <a:buChar char="•"/>
            </a:pPr>
            <a:r>
              <a:rPr lang="en-SG" b="1" i="1" u="sng" dirty="0" smtClean="0"/>
              <a:t>DAFTAR PEKERJA/BURUH YANG BERSEDIA BEKERJA LEMBUR</a:t>
            </a:r>
            <a:r>
              <a:rPr lang="en-SG" b="1" dirty="0" smtClean="0"/>
              <a:t>, YANG DITANDATANGANI OLEH :</a:t>
            </a:r>
          </a:p>
          <a:p>
            <a:pPr marL="1257300" lvl="2" indent="-342900" algn="just">
              <a:spcBef>
                <a:spcPct val="20000"/>
              </a:spcBef>
              <a:buFont typeface="Arial" pitchFamily="34" charset="0"/>
              <a:buChar char="•"/>
            </a:pPr>
            <a:r>
              <a:rPr lang="en-SG" b="1" dirty="0" smtClean="0"/>
              <a:t> PEKERJA/BURUH YANG BERSANGKUTAN DAN </a:t>
            </a:r>
          </a:p>
          <a:p>
            <a:pPr marL="1257300" lvl="2" indent="-342900" algn="just">
              <a:spcBef>
                <a:spcPct val="20000"/>
              </a:spcBef>
              <a:buFont typeface="Arial" pitchFamily="34" charset="0"/>
              <a:buChar char="•"/>
            </a:pPr>
            <a:r>
              <a:rPr lang="en-SG" b="1" dirty="0" smtClean="0"/>
              <a:t>PENGUSAHA.</a:t>
            </a:r>
          </a:p>
        </p:txBody>
      </p:sp>
      <p:sp>
        <p:nvSpPr>
          <p:cNvPr id="6" name="Right Arrow 5"/>
          <p:cNvSpPr/>
          <p:nvPr/>
        </p:nvSpPr>
        <p:spPr>
          <a:xfrm>
            <a:off x="467544" y="1916832"/>
            <a:ext cx="792088" cy="43204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SG"/>
          </a:p>
        </p:txBody>
      </p:sp>
      <p:sp>
        <p:nvSpPr>
          <p:cNvPr id="7" name="Right Arrow 6"/>
          <p:cNvSpPr/>
          <p:nvPr/>
        </p:nvSpPr>
        <p:spPr>
          <a:xfrm>
            <a:off x="467544" y="3573016"/>
            <a:ext cx="792088" cy="432048"/>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SG"/>
          </a:p>
        </p:txBody>
      </p:sp>
      <p:sp>
        <p:nvSpPr>
          <p:cNvPr id="8" name="TextBox 7"/>
          <p:cNvSpPr txBox="1"/>
          <p:nvPr/>
        </p:nvSpPr>
        <p:spPr>
          <a:xfrm>
            <a:off x="1043608" y="6381328"/>
            <a:ext cx="8064896" cy="369332"/>
          </a:xfrm>
          <a:prstGeom prst="rect">
            <a:avLst/>
          </a:prstGeom>
          <a:noFill/>
        </p:spPr>
        <p:txBody>
          <a:bodyPr wrap="square" rtlCol="0">
            <a:spAutoFit/>
          </a:bodyPr>
          <a:lstStyle/>
          <a:p>
            <a:pPr algn="ctr"/>
            <a:r>
              <a:rPr lang="en-US" b="1" i="1" dirty="0" smtClean="0">
                <a:solidFill>
                  <a:srgbClr val="C00000"/>
                </a:solidFill>
              </a:rPr>
              <a:t>VIDE KETENTUAN PASAL 6 ANGKA (1), (2) &amp; (3) KEPMENAKER NO. 102 / 2004</a:t>
            </a:r>
            <a:endParaRPr lang="en-SG" b="1" i="1" dirty="0">
              <a:solidFill>
                <a:srgbClr val="C00000"/>
              </a:solidFill>
            </a:endParaRPr>
          </a:p>
        </p:txBody>
      </p:sp>
      <p:sp>
        <p:nvSpPr>
          <p:cNvPr id="9" name="Content Placeholder 3"/>
          <p:cNvSpPr txBox="1">
            <a:spLocks/>
          </p:cNvSpPr>
          <p:nvPr/>
        </p:nvSpPr>
        <p:spPr>
          <a:xfrm>
            <a:off x="1475656" y="4941168"/>
            <a:ext cx="7211144" cy="1296144"/>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dk1"/>
                </a:solidFill>
                <a:effectLst/>
                <a:uLnTx/>
                <a:uFillTx/>
                <a:latin typeface="+mn-lt"/>
                <a:ea typeface="+mn-ea"/>
                <a:cs typeface="+mn-cs"/>
              </a:rPr>
              <a:t>PENGUSAHA</a:t>
            </a:r>
            <a:r>
              <a:rPr kumimoji="0" lang="en-US" b="1" i="0" u="none" strike="noStrike" kern="1200" cap="none" spc="0" normalizeH="0" noProof="0" dirty="0" smtClean="0">
                <a:ln>
                  <a:noFill/>
                </a:ln>
                <a:solidFill>
                  <a:schemeClr val="dk1"/>
                </a:solidFill>
                <a:effectLst/>
                <a:uLnTx/>
                <a:uFillTx/>
                <a:latin typeface="+mn-lt"/>
                <a:ea typeface="+mn-ea"/>
                <a:cs typeface="+mn-cs"/>
              </a:rPr>
              <a:t> </a:t>
            </a:r>
            <a:r>
              <a:rPr lang="en-SG" b="1" dirty="0" smtClean="0"/>
              <a:t>HARUS MEMBUAT </a:t>
            </a:r>
            <a:r>
              <a:rPr lang="en-SG" b="1" i="1" u="sng" dirty="0" smtClean="0"/>
              <a:t>“DAFTAR PELAKSANAAN KERJA LEMBUR”</a:t>
            </a:r>
            <a:r>
              <a:rPr lang="en-SG" b="1" dirty="0" smtClean="0"/>
              <a:t>, YANG MEMUAT :</a:t>
            </a:r>
          </a:p>
          <a:p>
            <a:pPr marL="800100" lvl="1" indent="-342900" algn="just">
              <a:spcBef>
                <a:spcPct val="20000"/>
              </a:spcBef>
              <a:buFont typeface="Arial" pitchFamily="34" charset="0"/>
              <a:buChar char="•"/>
            </a:pPr>
            <a:r>
              <a:rPr lang="en-SG" b="1" dirty="0" smtClean="0"/>
              <a:t>NAMA PEKERJA/BURUH YANG BEKERJA LEMBUR DAN </a:t>
            </a:r>
          </a:p>
          <a:p>
            <a:pPr marL="800100" lvl="1" indent="-342900" algn="just">
              <a:spcBef>
                <a:spcPct val="20000"/>
              </a:spcBef>
              <a:buFont typeface="Arial" pitchFamily="34" charset="0"/>
              <a:buChar char="•"/>
            </a:pPr>
            <a:r>
              <a:rPr lang="en-SG" b="1" dirty="0" smtClean="0"/>
              <a:t>LAMANYA WAKTU KERJA LEMBUR. </a:t>
            </a: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US" b="1" i="1" u="sng" strike="noStrike" kern="1200" cap="none" spc="0" normalizeH="0" baseline="0" noProof="0" dirty="0" smtClean="0">
              <a:ln>
                <a:noFill/>
              </a:ln>
              <a:solidFill>
                <a:schemeClr val="dk1"/>
              </a:solidFill>
              <a:effectLst/>
              <a:uLnTx/>
              <a:uFillTx/>
              <a:latin typeface="+mn-lt"/>
              <a:ea typeface="+mn-ea"/>
              <a:cs typeface="+mn-cs"/>
            </a:endParaRPr>
          </a:p>
          <a:p>
            <a:pPr marL="800100" lvl="1" indent="-342900" algn="just">
              <a:spcBef>
                <a:spcPct val="20000"/>
              </a:spcBef>
            </a:pPr>
            <a:endParaRPr kumimoji="0" lang="en-SG" b="1" i="0" u="none" strike="noStrike" kern="1200" cap="none" spc="0" normalizeH="0" baseline="0" noProof="0" dirty="0">
              <a:ln>
                <a:noFill/>
              </a:ln>
              <a:solidFill>
                <a:schemeClr val="dk1"/>
              </a:solidFill>
              <a:effectLst/>
              <a:uLnTx/>
              <a:uFillTx/>
              <a:latin typeface="+mn-lt"/>
              <a:ea typeface="+mn-ea"/>
              <a:cs typeface="+mn-cs"/>
            </a:endParaRPr>
          </a:p>
        </p:txBody>
      </p:sp>
      <p:sp>
        <p:nvSpPr>
          <p:cNvPr id="11" name="Right Arrow 10"/>
          <p:cNvSpPr/>
          <p:nvPr/>
        </p:nvSpPr>
        <p:spPr>
          <a:xfrm>
            <a:off x="467544" y="5301208"/>
            <a:ext cx="792088" cy="432048"/>
          </a:xfrm>
          <a:prstGeom prst="rightArrow">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S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1008112"/>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3200" b="1" dirty="0" smtClean="0"/>
              <a:t>SEKILAS TENTANG PP NO. 78 TAHUN 2015 </a:t>
            </a:r>
            <a:br>
              <a:rPr lang="en-US" sz="3200" b="1" dirty="0" smtClean="0"/>
            </a:br>
            <a:r>
              <a:rPr lang="en-US" sz="3200" b="1" dirty="0" smtClean="0"/>
              <a:t>TENTANG PENGUPAHAN</a:t>
            </a:r>
            <a:endParaRPr lang="en-SG" sz="3200" b="1" dirty="0"/>
          </a:p>
        </p:txBody>
      </p:sp>
      <p:pic>
        <p:nvPicPr>
          <p:cNvPr id="4" name="Yuk Pahami PP Pengupahan No. 782015.mp4">
            <a:hlinkClick r:id="" action="ppaction://media"/>
          </p:cNvPr>
          <p:cNvPicPr>
            <a:picLocks noGrp="1" noRot="1" noChangeAspect="1"/>
          </p:cNvPicPr>
          <p:nvPr>
            <p:ph idx="1"/>
            <a:videoFile r:link="rId1"/>
          </p:nvPr>
        </p:nvPicPr>
        <p:blipFill>
          <a:blip r:embed="rId3" cstate="print"/>
          <a:stretch>
            <a:fillRect/>
          </a:stretch>
        </p:blipFill>
        <p:spPr>
          <a:xfrm>
            <a:off x="395536" y="1412776"/>
            <a:ext cx="8352928" cy="525658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354"/>
            <a:ext cx="8229600" cy="1143000"/>
          </a:xfrm>
        </p:spPr>
        <p:style>
          <a:lnRef idx="0">
            <a:schemeClr val="accent1"/>
          </a:lnRef>
          <a:fillRef idx="3">
            <a:schemeClr val="accent1"/>
          </a:fillRef>
          <a:effectRef idx="3">
            <a:schemeClr val="accent1"/>
          </a:effectRef>
          <a:fontRef idx="minor">
            <a:schemeClr val="lt1"/>
          </a:fontRef>
        </p:style>
        <p:txBody>
          <a:bodyPr>
            <a:noAutofit/>
          </a:bodyPr>
          <a:lstStyle/>
          <a:p>
            <a:r>
              <a:rPr lang="en-US" sz="3200" b="1" dirty="0" smtClean="0"/>
              <a:t>SYARAT MATERIIL YG HARUS DIPENUHI SELAMA PELAKSANAAN WAKTU KERJA LEMBUR</a:t>
            </a:r>
            <a:endParaRPr lang="en-SG" sz="3200" b="1" dirty="0"/>
          </a:p>
        </p:txBody>
      </p:sp>
      <p:sp>
        <p:nvSpPr>
          <p:cNvPr id="3" name="Content Placeholder 2"/>
          <p:cNvSpPr>
            <a:spLocks noGrp="1"/>
          </p:cNvSpPr>
          <p:nvPr>
            <p:ph idx="1"/>
          </p:nvPr>
        </p:nvSpPr>
        <p:spPr>
          <a:xfrm>
            <a:off x="457200" y="1734924"/>
            <a:ext cx="8229600" cy="4349080"/>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SG" sz="2800" b="1" dirty="0" smtClean="0"/>
              <a:t>PERUSAHAAN YANG MEMPEKERJAKAN PEKERJA/BURUH SELAMA WAKTU KERJA LEMBUR </a:t>
            </a:r>
            <a:r>
              <a:rPr lang="en-SG" sz="2800" b="1" i="1" u="sng" dirty="0" smtClean="0"/>
              <a:t>BERKEWAJIBAN</a:t>
            </a:r>
            <a:r>
              <a:rPr lang="en-SG" sz="2800" b="1" dirty="0" smtClean="0"/>
              <a:t> : </a:t>
            </a:r>
          </a:p>
          <a:p>
            <a:pPr lvl="1" algn="just"/>
            <a:r>
              <a:rPr lang="pt-BR" sz="2400" b="1" dirty="0" smtClean="0"/>
              <a:t>MEMBAYAR UPAH KERJA LEMBUR; </a:t>
            </a:r>
          </a:p>
          <a:p>
            <a:pPr lvl="1" algn="just"/>
            <a:r>
              <a:rPr lang="fi-FI" sz="2400" b="1" dirty="0" smtClean="0"/>
              <a:t>MEMBERI KESEMPATAN UNTUK ISTIRAHAT SECUKUPNYA; </a:t>
            </a:r>
          </a:p>
          <a:p>
            <a:pPr lvl="1" algn="just"/>
            <a:r>
              <a:rPr lang="en-SG" sz="2400" b="1" dirty="0" smtClean="0"/>
              <a:t>MEMBERIKAN MAKANAN DAN MINUMAN SEKURANG-KURANGNYA 1.400 KALORI APABILA KERJA LEMBUR DILAKUKAN SELAMA 3 (TIGA) JAM ATAU LEBIH. </a:t>
            </a:r>
          </a:p>
          <a:p>
            <a:pPr lvl="2" algn="just"/>
            <a:r>
              <a:rPr lang="en-SG" sz="2000" b="1" dirty="0" smtClean="0"/>
              <a:t>PEMBERIAN MAKAN DAN MINUM </a:t>
            </a:r>
            <a:r>
              <a:rPr lang="en-SG" sz="2000" b="1" dirty="0" smtClean="0">
                <a:sym typeface="Wingdings" pitchFamily="2" charset="2"/>
              </a:rPr>
              <a:t> </a:t>
            </a:r>
            <a:r>
              <a:rPr lang="en-SG" sz="2000" b="1" i="1" u="sng" dirty="0" smtClean="0"/>
              <a:t>TIDAK BOLEH DIGANTI DENGAN UANG</a:t>
            </a:r>
            <a:r>
              <a:rPr lang="en-SG" sz="2000" b="1" dirty="0" smtClean="0"/>
              <a:t>. </a:t>
            </a:r>
          </a:p>
          <a:p>
            <a:pPr algn="just"/>
            <a:endParaRPr lang="en-SG" sz="2800" b="1" dirty="0"/>
          </a:p>
        </p:txBody>
      </p:sp>
      <p:sp>
        <p:nvSpPr>
          <p:cNvPr id="4" name="TextBox 3"/>
          <p:cNvSpPr txBox="1"/>
          <p:nvPr/>
        </p:nvSpPr>
        <p:spPr>
          <a:xfrm>
            <a:off x="755576" y="6300028"/>
            <a:ext cx="8064896" cy="369332"/>
          </a:xfrm>
          <a:prstGeom prst="rect">
            <a:avLst/>
          </a:prstGeom>
          <a:noFill/>
        </p:spPr>
        <p:txBody>
          <a:bodyPr wrap="square" rtlCol="0">
            <a:spAutoFit/>
          </a:bodyPr>
          <a:lstStyle/>
          <a:p>
            <a:pPr algn="ctr"/>
            <a:r>
              <a:rPr lang="en-US" b="1" i="1" dirty="0" smtClean="0">
                <a:solidFill>
                  <a:srgbClr val="00B050"/>
                </a:solidFill>
              </a:rPr>
              <a:t>VIDE KETENTUAN PASAL 7 ANGKA (1) &amp; (2) KEPMENAKER NO. 102 / 2004</a:t>
            </a:r>
            <a:endParaRPr lang="en-SG" b="1" i="1" dirty="0">
              <a:solidFill>
                <a:srgbClr val="00B05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550"/>
            <a:ext cx="8229600" cy="994122"/>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3600" b="1" dirty="0" smtClean="0"/>
              <a:t>CARA PERHITUNGAN UPAH KERJA LEMBUR </a:t>
            </a:r>
            <a:r>
              <a:rPr lang="en-US" b="1" dirty="0" smtClean="0"/>
              <a:t/>
            </a:r>
            <a:br>
              <a:rPr lang="en-US" b="1" dirty="0" smtClean="0"/>
            </a:br>
            <a:r>
              <a:rPr lang="en-US" sz="2700" b="1" dirty="0" smtClean="0"/>
              <a:t>(PSL. 11 KEPMENAKERTRANS RI NO. 102 TH 2004)</a:t>
            </a:r>
            <a:endParaRPr lang="en-SG" b="1" dirty="0"/>
          </a:p>
        </p:txBody>
      </p:sp>
      <p:graphicFrame>
        <p:nvGraphicFramePr>
          <p:cNvPr id="4" name="Content Placeholder 3"/>
          <p:cNvGraphicFramePr>
            <a:graphicFrameLocks noGrp="1"/>
          </p:cNvGraphicFramePr>
          <p:nvPr>
            <p:ph idx="1"/>
          </p:nvPr>
        </p:nvGraphicFramePr>
        <p:xfrm>
          <a:off x="467544" y="1611208"/>
          <a:ext cx="8147248" cy="4770120"/>
        </p:xfrm>
        <a:graphic>
          <a:graphicData uri="http://schemas.openxmlformats.org/drawingml/2006/table">
            <a:tbl>
              <a:tblPr firstRow="1" bandRow="1">
                <a:tableStyleId>{5C22544A-7EE6-4342-B048-85BDC9FD1C3A}</a:tableStyleId>
              </a:tblPr>
              <a:tblGrid>
                <a:gridCol w="576064"/>
                <a:gridCol w="5616624"/>
                <a:gridCol w="1954560"/>
              </a:tblGrid>
              <a:tr h="370840">
                <a:tc>
                  <a:txBody>
                    <a:bodyPr/>
                    <a:lstStyle/>
                    <a:p>
                      <a:pPr algn="ctr"/>
                      <a:r>
                        <a:rPr lang="en-US" sz="2000" b="1" dirty="0" smtClean="0"/>
                        <a:t>NO</a:t>
                      </a:r>
                      <a:endParaRPr lang="en-SG" sz="2000" b="1" dirty="0"/>
                    </a:p>
                  </a:txBody>
                  <a:tcPr/>
                </a:tc>
                <a:tc>
                  <a:txBody>
                    <a:bodyPr/>
                    <a:lstStyle/>
                    <a:p>
                      <a:pPr algn="ctr"/>
                      <a:r>
                        <a:rPr lang="en-US" sz="2000" b="1" dirty="0" smtClean="0"/>
                        <a:t>PERIHAL</a:t>
                      </a:r>
                      <a:endParaRPr lang="en-SG" sz="2000" b="1" dirty="0"/>
                    </a:p>
                  </a:txBody>
                  <a:tcPr/>
                </a:tc>
                <a:tc>
                  <a:txBody>
                    <a:bodyPr/>
                    <a:lstStyle/>
                    <a:p>
                      <a:pPr algn="ctr"/>
                      <a:r>
                        <a:rPr lang="en-US" sz="2000" b="1" dirty="0" smtClean="0"/>
                        <a:t>PERHITUNGAN UPAH LEMBUR</a:t>
                      </a:r>
                      <a:endParaRPr lang="en-SG" sz="2000" b="1" dirty="0"/>
                    </a:p>
                  </a:txBody>
                  <a:tcPr/>
                </a:tc>
              </a:tr>
              <a:tr h="370840">
                <a:tc>
                  <a:txBody>
                    <a:bodyPr/>
                    <a:lstStyle/>
                    <a:p>
                      <a:pPr algn="ctr"/>
                      <a:r>
                        <a:rPr lang="en-US" sz="1600" b="1" dirty="0" smtClean="0"/>
                        <a:t>1</a:t>
                      </a:r>
                      <a:endParaRPr lang="en-SG" sz="1600" b="1" dirty="0"/>
                    </a:p>
                  </a:txBody>
                  <a:tcPr/>
                </a:tc>
                <a:tc>
                  <a:txBody>
                    <a:bodyPr/>
                    <a:lstStyle/>
                    <a:p>
                      <a:pPr algn="just"/>
                      <a:r>
                        <a:rPr lang="en-US" sz="1600" b="1" kern="1200" baseline="0" dirty="0" smtClean="0"/>
                        <a:t>APABILA KERJA LEMBUR DILAKUKAN PADA HARI KERJA</a:t>
                      </a:r>
                      <a:endParaRPr lang="en-SG" sz="1600" b="1" kern="1200" baseline="0" dirty="0" smtClean="0">
                        <a:solidFill>
                          <a:schemeClr val="dk1"/>
                        </a:solidFill>
                        <a:latin typeface="+mn-lt"/>
                        <a:ea typeface="+mn-ea"/>
                        <a:cs typeface="+mn-cs"/>
                      </a:endParaRPr>
                    </a:p>
                  </a:txBody>
                  <a:tcPr/>
                </a:tc>
                <a:tc>
                  <a:txBody>
                    <a:bodyPr/>
                    <a:lstStyle/>
                    <a:p>
                      <a:pPr algn="ctr"/>
                      <a:endParaRPr lang="en-US" sz="1600" b="1" dirty="0" smtClean="0"/>
                    </a:p>
                  </a:txBody>
                  <a:tcPr/>
                </a:tc>
              </a:tr>
              <a:tr h="370840">
                <a:tc>
                  <a:txBody>
                    <a:bodyPr/>
                    <a:lstStyle/>
                    <a:p>
                      <a:pPr algn="ctr"/>
                      <a:endParaRPr lang="en-SG" sz="1600" b="1" dirty="0"/>
                    </a:p>
                  </a:txBody>
                  <a:tcPr/>
                </a:tc>
                <a:tc>
                  <a:txBody>
                    <a:bodyPr/>
                    <a:lstStyle/>
                    <a:p>
                      <a:pPr marL="342900" indent="-342900" algn="just">
                        <a:buFont typeface="+mj-lt"/>
                        <a:buAutoNum type="alphaLcPeriod"/>
                      </a:pPr>
                      <a:r>
                        <a:rPr lang="en-SG" sz="1600" b="1" kern="1200" baseline="0" dirty="0" smtClean="0"/>
                        <a:t>UNTUK JAM KERJA LEMBUR PERTAMA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1600" b="1" kern="1200" baseline="0" dirty="0" smtClean="0"/>
                        <a:t>1,5 X UPAH SEJAM</a:t>
                      </a:r>
                      <a:endParaRPr lang="en-US" sz="1600" b="1" dirty="0" smtClean="0"/>
                    </a:p>
                  </a:txBody>
                  <a:tcPr/>
                </a:tc>
              </a:tr>
              <a:tr h="370840">
                <a:tc>
                  <a:txBody>
                    <a:bodyPr/>
                    <a:lstStyle/>
                    <a:p>
                      <a:pPr algn="ctr"/>
                      <a:endParaRPr lang="en-SG" sz="1600" b="1"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r>
                        <a:rPr lang="en-SG" sz="1600" b="1" kern="1200" baseline="0" dirty="0" smtClean="0"/>
                        <a:t>UNTUK SETIAP JAM KERJA LEMBUR BERIKUTNYA</a:t>
                      </a:r>
                      <a:endParaRPr lang="en-SG" sz="1600" b="1"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1600" b="1" kern="1200" baseline="0" dirty="0" smtClean="0"/>
                        <a:t>2 X UPAH SEJAM</a:t>
                      </a:r>
                      <a:endParaRPr lang="en-US" sz="1600" b="1" dirty="0" smtClean="0"/>
                    </a:p>
                  </a:txBody>
                  <a:tcPr/>
                </a:tc>
              </a:tr>
              <a:tr h="370840">
                <a:tc>
                  <a:txBody>
                    <a:bodyPr/>
                    <a:lstStyle/>
                    <a:p>
                      <a:pPr algn="ctr"/>
                      <a:r>
                        <a:rPr lang="en-US" sz="1600" b="1" dirty="0" smtClean="0"/>
                        <a:t>2</a:t>
                      </a:r>
                      <a:endParaRPr lang="en-SG" sz="1600" b="1" dirty="0"/>
                    </a:p>
                  </a:txBody>
                  <a:tcPr/>
                </a:tc>
                <a:tc>
                  <a:txBody>
                    <a:bodyPr/>
                    <a:lstStyle/>
                    <a:p>
                      <a:pPr algn="just"/>
                      <a:r>
                        <a:rPr lang="en-SG" sz="1600" b="1" kern="1200" baseline="0" dirty="0" smtClean="0">
                          <a:solidFill>
                            <a:schemeClr val="dk1"/>
                          </a:solidFill>
                          <a:latin typeface="+mn-lt"/>
                          <a:ea typeface="+mn-ea"/>
                          <a:cs typeface="+mn-cs"/>
                        </a:rPr>
                        <a:t>APABILA KERJA LEMBUR DILAKUKAN PADA HARI ISTIRAHAT MINGGUAN DAN/ATAU HARI LIBUR RESMI UNTUK WAKTU KERJA 6 (ENAM) HARI KERJA 40 (EMPAT PULUH) JAM SEMINGGU </a:t>
                      </a:r>
                    </a:p>
                  </a:txBody>
                  <a:tcPr/>
                </a:tc>
                <a:tc>
                  <a:txBody>
                    <a:bodyPr/>
                    <a:lstStyle/>
                    <a:p>
                      <a:pPr algn="ctr"/>
                      <a:endParaRPr lang="en-SG" sz="1600" b="1" dirty="0"/>
                    </a:p>
                  </a:txBody>
                  <a:tcPr/>
                </a:tc>
              </a:tr>
              <a:tr h="370840">
                <a:tc>
                  <a:txBody>
                    <a:bodyPr/>
                    <a:lstStyle/>
                    <a:p>
                      <a:pPr algn="ctr"/>
                      <a:r>
                        <a:rPr lang="en-US" sz="1600" b="1" dirty="0" smtClean="0"/>
                        <a:t>2.1</a:t>
                      </a:r>
                      <a:endParaRPr lang="en-SG" sz="1600" b="1" dirty="0"/>
                    </a:p>
                  </a:txBody>
                  <a:tcPr/>
                </a:tc>
                <a:tc>
                  <a:txBody>
                    <a:bodyPr/>
                    <a:lstStyle/>
                    <a:p>
                      <a:pPr marL="342900" indent="-342900">
                        <a:buFont typeface="+mj-lt"/>
                        <a:buNone/>
                      </a:pPr>
                      <a:r>
                        <a:rPr lang="en-US" sz="1600" b="1" kern="1200" baseline="0" dirty="0" smtClean="0">
                          <a:solidFill>
                            <a:schemeClr val="dk1"/>
                          </a:solidFill>
                          <a:latin typeface="+mn-lt"/>
                          <a:ea typeface="+mn-ea"/>
                          <a:cs typeface="+mn-cs"/>
                        </a:rPr>
                        <a:t>UNTUK HARI LIBUR BIASA :</a:t>
                      </a:r>
                      <a:endParaRPr lang="en-SG" sz="1600" b="1" kern="1200" baseline="0" dirty="0" smtClean="0">
                        <a:solidFill>
                          <a:schemeClr val="dk1"/>
                        </a:solidFill>
                        <a:latin typeface="+mn-lt"/>
                        <a:ea typeface="+mn-ea"/>
                        <a:cs typeface="+mn-cs"/>
                      </a:endParaRPr>
                    </a:p>
                    <a:p>
                      <a:pPr marL="342900" indent="-342900">
                        <a:buFont typeface="+mj-lt"/>
                        <a:buAutoNum type="alphaLcPeriod"/>
                      </a:pPr>
                      <a:r>
                        <a:rPr lang="en-SG" sz="1600" b="1" kern="1200" baseline="0" dirty="0" smtClean="0">
                          <a:solidFill>
                            <a:schemeClr val="dk1"/>
                          </a:solidFill>
                          <a:latin typeface="+mn-lt"/>
                          <a:ea typeface="+mn-ea"/>
                          <a:cs typeface="+mn-cs"/>
                        </a:rPr>
                        <a:t>7 (TUJUH) JAM PERTAMA </a:t>
                      </a:r>
                    </a:p>
                    <a:p>
                      <a:pPr marL="342900" indent="-342900">
                        <a:buFont typeface="+mj-lt"/>
                        <a:buAutoNum type="alphaLcPeriod"/>
                      </a:pPr>
                      <a:r>
                        <a:rPr lang="en-US" sz="1600" b="1" kern="1200" baseline="0" dirty="0" smtClean="0">
                          <a:solidFill>
                            <a:schemeClr val="dk1"/>
                          </a:solidFill>
                          <a:latin typeface="+mn-lt"/>
                          <a:ea typeface="+mn-ea"/>
                          <a:cs typeface="+mn-cs"/>
                        </a:rPr>
                        <a:t>JAM KE – 8</a:t>
                      </a:r>
                    </a:p>
                    <a:p>
                      <a:pPr marL="342900" indent="-342900">
                        <a:buFont typeface="+mj-lt"/>
                        <a:buAutoNum type="alphaLcPeriod"/>
                      </a:pPr>
                      <a:r>
                        <a:rPr lang="en-US" sz="1600" b="1" kern="1200" baseline="0" dirty="0" smtClean="0">
                          <a:solidFill>
                            <a:schemeClr val="dk1"/>
                          </a:solidFill>
                          <a:latin typeface="+mn-lt"/>
                          <a:ea typeface="+mn-ea"/>
                          <a:cs typeface="+mn-cs"/>
                        </a:rPr>
                        <a:t>JAM KE – 9 &amp; 10</a:t>
                      </a:r>
                      <a:endParaRPr lang="en-SG" sz="1600" b="1"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SG" sz="1600" b="1" kern="12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SG" sz="1600" b="1" kern="1200" baseline="0" dirty="0" smtClean="0"/>
                        <a:t>2 X UPAH SEJAM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t>3 X UPAH SEJAM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t>4 X UPAH SEJAM</a:t>
                      </a:r>
                      <a:endParaRPr lang="en-US" sz="1600" b="1" dirty="0" smtClean="0"/>
                    </a:p>
                  </a:txBody>
                  <a:tcPr/>
                </a:tc>
              </a:tr>
              <a:tr h="370840">
                <a:tc>
                  <a:txBody>
                    <a:bodyPr/>
                    <a:lstStyle/>
                    <a:p>
                      <a:pPr algn="ctr"/>
                      <a:r>
                        <a:rPr lang="en-US" sz="1600" b="1" dirty="0" smtClean="0"/>
                        <a:t>2.2</a:t>
                      </a:r>
                    </a:p>
                    <a:p>
                      <a:pPr algn="ctr"/>
                      <a:endParaRPr lang="en-SG" sz="1600" b="1" dirty="0"/>
                    </a:p>
                  </a:txBody>
                  <a:tcPr/>
                </a:tc>
                <a:tc>
                  <a:txBody>
                    <a:bodyPr/>
                    <a:lstStyle/>
                    <a:p>
                      <a:pPr marL="0" indent="-342900">
                        <a:buFont typeface="Arial" pitchFamily="34" charset="0"/>
                        <a:buNone/>
                      </a:pPr>
                      <a:r>
                        <a:rPr lang="en-US" sz="1600" b="1" kern="1200" baseline="0" dirty="0" smtClean="0">
                          <a:solidFill>
                            <a:schemeClr val="dk1"/>
                          </a:solidFill>
                          <a:latin typeface="+mn-lt"/>
                          <a:ea typeface="+mn-ea"/>
                          <a:cs typeface="+mn-cs"/>
                        </a:rPr>
                        <a:t>UNTUK HARI LIBUR YANG JATUH PADA HARI KERJA TERPENDEK :</a:t>
                      </a:r>
                      <a:endParaRPr lang="en-SG" sz="1600" b="1" kern="1200" baseline="0" dirty="0" smtClean="0">
                        <a:solidFill>
                          <a:schemeClr val="dk1"/>
                        </a:solidFill>
                        <a:latin typeface="+mn-lt"/>
                        <a:ea typeface="+mn-ea"/>
                        <a:cs typeface="+mn-cs"/>
                      </a:endParaRPr>
                    </a:p>
                    <a:p>
                      <a:pPr marL="342900" indent="-342900">
                        <a:buFont typeface="+mj-lt"/>
                        <a:buAutoNum type="alphaLcPeriod"/>
                      </a:pPr>
                      <a:r>
                        <a:rPr lang="en-SG" sz="1600" b="1" kern="1200" baseline="0" dirty="0" smtClean="0">
                          <a:solidFill>
                            <a:schemeClr val="dk1"/>
                          </a:solidFill>
                          <a:latin typeface="+mn-lt"/>
                          <a:ea typeface="+mn-ea"/>
                          <a:cs typeface="+mn-cs"/>
                        </a:rPr>
                        <a:t>5 (LIMA) JAM PERTAMA </a:t>
                      </a:r>
                    </a:p>
                    <a:p>
                      <a:pPr marL="342900" indent="-342900">
                        <a:buFont typeface="+mj-lt"/>
                        <a:buAutoNum type="alphaLcPeriod"/>
                      </a:pPr>
                      <a:r>
                        <a:rPr lang="en-US" sz="1600" b="1" kern="1200" baseline="0" dirty="0" smtClean="0">
                          <a:solidFill>
                            <a:schemeClr val="dk1"/>
                          </a:solidFill>
                          <a:latin typeface="+mn-lt"/>
                          <a:ea typeface="+mn-ea"/>
                          <a:cs typeface="+mn-cs"/>
                        </a:rPr>
                        <a:t>JAM KE – 6</a:t>
                      </a:r>
                    </a:p>
                    <a:p>
                      <a:pPr marL="342900" indent="-342900">
                        <a:buFont typeface="+mj-lt"/>
                        <a:buAutoNum type="alphaLcPeriod"/>
                      </a:pPr>
                      <a:r>
                        <a:rPr lang="en-US" sz="1600" b="1" kern="1200" baseline="0" dirty="0" smtClean="0">
                          <a:solidFill>
                            <a:schemeClr val="dk1"/>
                          </a:solidFill>
                          <a:latin typeface="+mn-lt"/>
                          <a:ea typeface="+mn-ea"/>
                          <a:cs typeface="+mn-cs"/>
                        </a:rPr>
                        <a:t>JAM KE – 7 &amp; 8</a:t>
                      </a:r>
                      <a:endParaRPr lang="en-SG" sz="1600" b="1"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SG" sz="1600" b="1" kern="1200" baseline="0" dirty="0" smtClean="0"/>
                        <a:t>2 X UPAH SEJAM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t>3 X UPAH SEJAM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t>4 X UPAH SEJAM</a:t>
                      </a:r>
                      <a:endParaRPr lang="en-US" sz="1600" b="1" dirty="0" smtClean="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94122"/>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3600" b="1" dirty="0" smtClean="0"/>
              <a:t>CARA PERHITUNGAN UPAH KERJA LEMBUR </a:t>
            </a:r>
            <a:r>
              <a:rPr lang="en-US" b="1" dirty="0" smtClean="0"/>
              <a:t/>
            </a:r>
            <a:br>
              <a:rPr lang="en-US" b="1" dirty="0" smtClean="0"/>
            </a:br>
            <a:r>
              <a:rPr lang="en-US" sz="2700" b="1" dirty="0" smtClean="0"/>
              <a:t>(PSL. 11 KEPMENAKERTRANS RI NO. 102 TH 2004)</a:t>
            </a:r>
            <a:endParaRPr lang="en-SG" b="1" dirty="0"/>
          </a:p>
        </p:txBody>
      </p:sp>
      <p:graphicFrame>
        <p:nvGraphicFramePr>
          <p:cNvPr id="4" name="Content Placeholder 3"/>
          <p:cNvGraphicFramePr>
            <a:graphicFrameLocks noGrp="1"/>
          </p:cNvGraphicFramePr>
          <p:nvPr>
            <p:ph idx="1"/>
          </p:nvPr>
        </p:nvGraphicFramePr>
        <p:xfrm>
          <a:off x="467544" y="1484784"/>
          <a:ext cx="8147248" cy="2926080"/>
        </p:xfrm>
        <a:graphic>
          <a:graphicData uri="http://schemas.openxmlformats.org/drawingml/2006/table">
            <a:tbl>
              <a:tblPr firstRow="1" bandRow="1">
                <a:tableStyleId>{5C22544A-7EE6-4342-B048-85BDC9FD1C3A}</a:tableStyleId>
              </a:tblPr>
              <a:tblGrid>
                <a:gridCol w="720080"/>
                <a:gridCol w="5256584"/>
                <a:gridCol w="2170584"/>
              </a:tblGrid>
              <a:tr h="370840">
                <a:tc>
                  <a:txBody>
                    <a:bodyPr/>
                    <a:lstStyle/>
                    <a:p>
                      <a:pPr algn="ctr"/>
                      <a:r>
                        <a:rPr lang="en-US" sz="2400" b="1" dirty="0" smtClean="0"/>
                        <a:t>NO</a:t>
                      </a:r>
                      <a:endParaRPr lang="en-SG" sz="2400" b="1" dirty="0"/>
                    </a:p>
                  </a:txBody>
                  <a:tcPr/>
                </a:tc>
                <a:tc>
                  <a:txBody>
                    <a:bodyPr/>
                    <a:lstStyle/>
                    <a:p>
                      <a:pPr algn="ctr"/>
                      <a:r>
                        <a:rPr lang="en-US" sz="2400" b="1" dirty="0" smtClean="0"/>
                        <a:t>PERIHAL</a:t>
                      </a:r>
                      <a:endParaRPr lang="en-SG" sz="2400" b="1" dirty="0"/>
                    </a:p>
                  </a:txBody>
                  <a:tcPr/>
                </a:tc>
                <a:tc>
                  <a:txBody>
                    <a:bodyPr/>
                    <a:lstStyle/>
                    <a:p>
                      <a:pPr algn="ctr"/>
                      <a:r>
                        <a:rPr lang="en-US" sz="2400" b="1" dirty="0" smtClean="0"/>
                        <a:t>PERHITUNGAN UPAH LEMBUR</a:t>
                      </a:r>
                      <a:endParaRPr lang="en-SG" sz="2400" b="1" dirty="0"/>
                    </a:p>
                  </a:txBody>
                  <a:tcPr/>
                </a:tc>
              </a:tr>
              <a:tr h="370840">
                <a:tc>
                  <a:txBody>
                    <a:bodyPr/>
                    <a:lstStyle/>
                    <a:p>
                      <a:pPr algn="ctr"/>
                      <a:r>
                        <a:rPr lang="en-US" sz="1800" b="1" dirty="0" smtClean="0"/>
                        <a:t>3</a:t>
                      </a:r>
                      <a:endParaRPr lang="en-SG" sz="1800" b="1" dirty="0"/>
                    </a:p>
                  </a:txBody>
                  <a:tcPr/>
                </a:tc>
                <a:tc>
                  <a:txBody>
                    <a:bodyPr/>
                    <a:lstStyle/>
                    <a:p>
                      <a:pPr algn="just"/>
                      <a:r>
                        <a:rPr lang="en-SG" sz="1800" b="1" kern="1200" baseline="0" dirty="0" smtClean="0">
                          <a:solidFill>
                            <a:schemeClr val="dk1"/>
                          </a:solidFill>
                          <a:latin typeface="+mn-lt"/>
                          <a:ea typeface="+mn-ea"/>
                          <a:cs typeface="+mn-cs"/>
                        </a:rPr>
                        <a:t>APABILA KERJA LEMBUR DILAKUKAN PADA HARI ISTIRAHAT MINGGUAN DAN/ATAU HARI LIBUR RESMI UNTUK WAKTU KERJA 5 (LIMA) HARI KERJA 40 (EMPAT PULUH) JAM SEMINGGU </a:t>
                      </a:r>
                    </a:p>
                  </a:txBody>
                  <a:tcPr/>
                </a:tc>
                <a:tc>
                  <a:txBody>
                    <a:bodyPr/>
                    <a:lstStyle/>
                    <a:p>
                      <a:pPr algn="ctr"/>
                      <a:endParaRPr lang="en-SG" sz="1800" b="1" dirty="0"/>
                    </a:p>
                  </a:txBody>
                  <a:tcPr/>
                </a:tc>
              </a:tr>
              <a:tr h="370840">
                <a:tc>
                  <a:txBody>
                    <a:bodyPr/>
                    <a:lstStyle/>
                    <a:p>
                      <a:pPr algn="ctr"/>
                      <a:endParaRPr lang="en-SG" sz="1800" b="1" dirty="0"/>
                    </a:p>
                  </a:txBody>
                  <a:tcPr/>
                </a:tc>
                <a:tc>
                  <a:txBody>
                    <a:bodyPr/>
                    <a:lstStyle/>
                    <a:p>
                      <a:pPr marL="342900" indent="-342900">
                        <a:buFont typeface="+mj-lt"/>
                        <a:buAutoNum type="alphaLcPeriod"/>
                      </a:pPr>
                      <a:r>
                        <a:rPr lang="en-SG" sz="1800" b="1" kern="1200" baseline="0" dirty="0" smtClean="0">
                          <a:solidFill>
                            <a:schemeClr val="dk1"/>
                          </a:solidFill>
                          <a:latin typeface="+mn-lt"/>
                          <a:ea typeface="+mn-ea"/>
                          <a:cs typeface="+mn-cs"/>
                        </a:rPr>
                        <a:t>8 (DELAPAN) JAM PERTAMA </a:t>
                      </a:r>
                    </a:p>
                    <a:p>
                      <a:pPr marL="342900" indent="-342900">
                        <a:buFont typeface="+mj-lt"/>
                        <a:buAutoNum type="alphaLcPeriod"/>
                      </a:pPr>
                      <a:r>
                        <a:rPr lang="en-US" sz="1800" b="1" kern="1200" baseline="0" dirty="0" smtClean="0">
                          <a:solidFill>
                            <a:schemeClr val="dk1"/>
                          </a:solidFill>
                          <a:latin typeface="+mn-lt"/>
                          <a:ea typeface="+mn-ea"/>
                          <a:cs typeface="+mn-cs"/>
                        </a:rPr>
                        <a:t>JAM KE – 9</a:t>
                      </a:r>
                    </a:p>
                    <a:p>
                      <a:pPr marL="342900" indent="-342900">
                        <a:buFont typeface="+mj-lt"/>
                        <a:buAutoNum type="alphaLcPeriod"/>
                      </a:pPr>
                      <a:r>
                        <a:rPr lang="en-US" sz="1800" b="1" kern="1200" baseline="0" dirty="0" smtClean="0">
                          <a:solidFill>
                            <a:schemeClr val="dk1"/>
                          </a:solidFill>
                          <a:latin typeface="+mn-lt"/>
                          <a:ea typeface="+mn-ea"/>
                          <a:cs typeface="+mn-cs"/>
                        </a:rPr>
                        <a:t>JAM KE – 10 &amp; 11</a:t>
                      </a:r>
                      <a:endParaRPr lang="en-SG" sz="1800" b="1"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1800" b="1" kern="1200" baseline="0" dirty="0" smtClean="0"/>
                        <a:t>2 X UPAH SEJAM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baseline="0" dirty="0" smtClean="0"/>
                        <a:t>3 X UPAH SEJAM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baseline="0" dirty="0" smtClean="0"/>
                        <a:t>4 X UPAH SEJAM</a:t>
                      </a:r>
                      <a:endParaRPr lang="en-US" sz="1800" b="1" dirty="0" smtClean="0"/>
                    </a:p>
                  </a:txBody>
                  <a:tcPr/>
                </a:tc>
              </a:tr>
            </a:tbl>
          </a:graphicData>
        </a:graphic>
      </p:graphicFrame>
      <p:sp>
        <p:nvSpPr>
          <p:cNvPr id="6" name="Content Placeholder 3"/>
          <p:cNvSpPr txBox="1">
            <a:spLocks/>
          </p:cNvSpPr>
          <p:nvPr/>
        </p:nvSpPr>
        <p:spPr>
          <a:xfrm>
            <a:off x="467544" y="5013176"/>
            <a:ext cx="8136904" cy="11521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1" i="0" u="none" strike="noStrike" kern="1200" cap="none" spc="0" normalizeH="0" baseline="0" noProof="0" dirty="0" smtClean="0">
                <a:ln>
                  <a:noFill/>
                </a:ln>
                <a:solidFill>
                  <a:schemeClr val="dk1"/>
                </a:solidFill>
                <a:effectLst/>
                <a:uLnTx/>
                <a:uFillTx/>
                <a:latin typeface="+mn-lt"/>
                <a:ea typeface="+mn-ea"/>
                <a:cs typeface="+mn-cs"/>
              </a:rPr>
              <a:t>UPAH SEJAM = 1/173 X UPAH SEBULAN</a:t>
            </a:r>
          </a:p>
          <a:p>
            <a:pPr marL="342900" marR="0" lvl="0" indent="-342900" algn="ctr" defTabSz="914400" rtl="0" eaLnBrk="1" fontAlgn="auto" latinLnBrk="0" hangingPunct="1">
              <a:lnSpc>
                <a:spcPct val="100000"/>
              </a:lnSpc>
              <a:spcBef>
                <a:spcPct val="20000"/>
              </a:spcBef>
              <a:spcAft>
                <a:spcPts val="0"/>
              </a:spcAft>
              <a:buClrTx/>
              <a:buSzTx/>
              <a:tabLst/>
              <a:defRPr/>
            </a:pPr>
            <a:r>
              <a:rPr lang="en-US" b="1" i="1" noProof="0" dirty="0" smtClean="0"/>
              <a:t>(VIDE KETENTUAN PASAL 8 ANGKA (2) KEPMENAKERTRANS RI NO. 102 TH 2004)</a:t>
            </a:r>
            <a:endParaRPr kumimoji="0" lang="en-US" sz="3600" b="1" i="1" u="sng" strike="noStrike" kern="1200" cap="none" spc="0" normalizeH="0" baseline="0" noProof="0" dirty="0" smtClean="0">
              <a:ln>
                <a:noFill/>
              </a:ln>
              <a:solidFill>
                <a:schemeClr val="dk1"/>
              </a:solidFill>
              <a:effectLst/>
              <a:uLnTx/>
              <a:uFillTx/>
              <a:latin typeface="+mn-lt"/>
              <a:ea typeface="+mn-ea"/>
              <a:cs typeface="+mn-cs"/>
            </a:endParaRPr>
          </a:p>
          <a:p>
            <a:pPr marL="800100" lvl="1" indent="-342900" algn="just">
              <a:spcBef>
                <a:spcPct val="20000"/>
              </a:spcBef>
            </a:pPr>
            <a:endParaRPr kumimoji="0" lang="en-SG" sz="3600" b="1"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a:solidFill>
            <a:srgbClr val="00B050"/>
          </a:solidFill>
        </p:spPr>
        <p:style>
          <a:lnRef idx="3">
            <a:schemeClr val="lt1"/>
          </a:lnRef>
          <a:fillRef idx="1">
            <a:schemeClr val="accent3"/>
          </a:fillRef>
          <a:effectRef idx="1">
            <a:schemeClr val="accent3"/>
          </a:effectRef>
          <a:fontRef idx="minor">
            <a:schemeClr val="lt1"/>
          </a:fontRef>
        </p:style>
        <p:txBody>
          <a:bodyPr>
            <a:noAutofit/>
          </a:bodyPr>
          <a:lstStyle/>
          <a:p>
            <a:r>
              <a:rPr lang="en-US" sz="3600" b="1" dirty="0" smtClean="0"/>
              <a:t>UPAH UNTUK PEMBAYARAN PESANGON</a:t>
            </a:r>
            <a:endParaRPr lang="en-SG" sz="3600" b="1" dirty="0"/>
          </a:p>
        </p:txBody>
      </p:sp>
      <p:sp>
        <p:nvSpPr>
          <p:cNvPr id="3" name="Content Placeholder 2"/>
          <p:cNvSpPr>
            <a:spLocks noGrp="1"/>
          </p:cNvSpPr>
          <p:nvPr>
            <p:ph idx="1"/>
          </p:nvPr>
        </p:nvSpPr>
        <p:spPr>
          <a:xfrm>
            <a:off x="1115616" y="1600201"/>
            <a:ext cx="7571184" cy="1612776"/>
          </a:xfrm>
        </p:spPr>
        <p:style>
          <a:lnRef idx="1">
            <a:schemeClr val="accent2"/>
          </a:lnRef>
          <a:fillRef idx="2">
            <a:schemeClr val="accent2"/>
          </a:fillRef>
          <a:effectRef idx="1">
            <a:schemeClr val="accent2"/>
          </a:effectRef>
          <a:fontRef idx="minor">
            <a:schemeClr val="dk1"/>
          </a:fontRef>
        </p:style>
        <p:txBody>
          <a:bodyPr/>
          <a:lstStyle/>
          <a:p>
            <a:pPr algn="just"/>
            <a:r>
              <a:rPr lang="en-SG" b="1" dirty="0" smtClean="0"/>
              <a:t>KOMPONEN UPAH YANG DIGUNAKAN SEBAGAI DASAR PERHITUNGAN UANG PESANGON TERDIRI ATAS: </a:t>
            </a:r>
          </a:p>
        </p:txBody>
      </p:sp>
      <p:sp>
        <p:nvSpPr>
          <p:cNvPr id="4" name="Content Placeholder 2"/>
          <p:cNvSpPr txBox="1">
            <a:spLocks/>
          </p:cNvSpPr>
          <p:nvPr/>
        </p:nvSpPr>
        <p:spPr>
          <a:xfrm>
            <a:off x="2411760" y="3472408"/>
            <a:ext cx="6285384" cy="139675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925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SG" sz="3200" b="1" i="0" u="none" strike="noStrike" kern="1200" cap="none" spc="0" normalizeH="0" baseline="0" noProof="0" dirty="0" smtClean="0">
                <a:ln>
                  <a:noFill/>
                </a:ln>
                <a:solidFill>
                  <a:schemeClr val="dk1"/>
                </a:solidFill>
                <a:effectLst/>
                <a:uLnTx/>
                <a:uFillTx/>
                <a:latin typeface="+mn-lt"/>
                <a:ea typeface="+mn-ea"/>
                <a:cs typeface="+mn-cs"/>
              </a:rPr>
              <a:t>UPAH POKOK + TUNJANGAN TETAP</a:t>
            </a:r>
          </a:p>
          <a:p>
            <a:pPr marL="800100" lvl="1" indent="-342900" algn="just">
              <a:spcBef>
                <a:spcPct val="20000"/>
              </a:spcBef>
              <a:buFont typeface="Arial" pitchFamily="34" charset="0"/>
              <a:buChar char="•"/>
            </a:pPr>
            <a:r>
              <a:rPr lang="en-SG" b="1" dirty="0" smtClean="0"/>
              <a:t>TERMASUK HARGA PEMBELIAN DARI CATU YANG DIBERIKAN KEPADA PEKERJA/BURUH SECARA CUMA-CUMA, ATAU;</a:t>
            </a:r>
            <a:endParaRPr kumimoji="0" lang="en-SG" sz="3200" b="1"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SG" sz="3200" b="1" i="0" u="none" strike="noStrike" kern="1200" cap="none" spc="0" normalizeH="0" baseline="0" noProof="0" dirty="0">
              <a:ln>
                <a:noFill/>
              </a:ln>
              <a:solidFill>
                <a:schemeClr val="dk1"/>
              </a:solidFill>
              <a:effectLst/>
              <a:uLnTx/>
              <a:uFillTx/>
              <a:latin typeface="+mn-lt"/>
              <a:ea typeface="+mn-ea"/>
              <a:cs typeface="+mn-cs"/>
            </a:endParaRPr>
          </a:p>
        </p:txBody>
      </p:sp>
      <p:sp>
        <p:nvSpPr>
          <p:cNvPr id="5" name="Content Placeholder 2"/>
          <p:cNvSpPr txBox="1">
            <a:spLocks/>
          </p:cNvSpPr>
          <p:nvPr/>
        </p:nvSpPr>
        <p:spPr>
          <a:xfrm>
            <a:off x="2411760" y="5157192"/>
            <a:ext cx="6285384" cy="86409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SG" sz="2800" b="1" i="0" u="none" strike="noStrike" kern="1200" cap="none" spc="0" normalizeH="0" baseline="0" noProof="0" dirty="0" smtClean="0">
                <a:ln>
                  <a:noFill/>
                </a:ln>
                <a:solidFill>
                  <a:schemeClr val="dk1"/>
                </a:solidFill>
                <a:effectLst/>
                <a:uLnTx/>
                <a:uFillTx/>
                <a:latin typeface="+mn-lt"/>
                <a:ea typeface="+mn-ea"/>
                <a:cs typeface="+mn-cs"/>
              </a:rPr>
              <a:t>UPAH YANG DITERIMA PEKERJA</a:t>
            </a:r>
            <a:r>
              <a:rPr kumimoji="0" lang="en-SG" sz="2800" b="1" i="0" u="none" strike="noStrike" kern="1200" cap="none" spc="0" normalizeH="0" noProof="0" dirty="0" smtClean="0">
                <a:ln>
                  <a:noFill/>
                </a:ln>
                <a:solidFill>
                  <a:schemeClr val="dk1"/>
                </a:solidFill>
                <a:effectLst/>
                <a:uLnTx/>
                <a:uFillTx/>
                <a:latin typeface="+mn-lt"/>
                <a:ea typeface="+mn-ea"/>
                <a:cs typeface="+mn-cs"/>
              </a:rPr>
              <a:t> </a:t>
            </a:r>
            <a:r>
              <a:rPr kumimoji="0" lang="en-SG" sz="2800" b="1" i="0" u="none" strike="noStrike" kern="1200" cap="none" spc="0" normalizeH="0" noProof="0" smtClean="0">
                <a:ln>
                  <a:noFill/>
                </a:ln>
                <a:solidFill>
                  <a:schemeClr val="dk1"/>
                </a:solidFill>
                <a:effectLst/>
                <a:uLnTx/>
                <a:uFillTx/>
                <a:latin typeface="+mn-lt"/>
                <a:ea typeface="+mn-ea"/>
                <a:cs typeface="+mn-cs"/>
              </a:rPr>
              <a:t>/ BURUH (JIKA TT TDK ADA)</a:t>
            </a:r>
            <a:endParaRPr kumimoji="0" lang="en-SG" sz="2800" b="1" i="0" u="none" strike="noStrike" kern="1200" cap="none" spc="0" normalizeH="0" baseline="0" noProof="0" dirty="0">
              <a:ln>
                <a:noFill/>
              </a:ln>
              <a:solidFill>
                <a:schemeClr val="dk1"/>
              </a:solidFill>
              <a:effectLst/>
              <a:uLnTx/>
              <a:uFillTx/>
              <a:latin typeface="+mn-lt"/>
              <a:ea typeface="+mn-ea"/>
              <a:cs typeface="+mn-cs"/>
            </a:endParaRPr>
          </a:p>
        </p:txBody>
      </p:sp>
      <p:cxnSp>
        <p:nvCxnSpPr>
          <p:cNvPr id="7" name="Elbow Connector 6"/>
          <p:cNvCxnSpPr>
            <a:stCxn id="3" idx="1"/>
            <a:endCxn id="4" idx="1"/>
          </p:cNvCxnSpPr>
          <p:nvPr/>
        </p:nvCxnSpPr>
        <p:spPr>
          <a:xfrm rot="10800000" flipH="1" flipV="1">
            <a:off x="1115616" y="2406588"/>
            <a:ext cx="1296144" cy="1764195"/>
          </a:xfrm>
          <a:prstGeom prst="bentConnector3">
            <a:avLst>
              <a:gd name="adj1" fmla="val -17637"/>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Elbow Connector 8"/>
          <p:cNvCxnSpPr>
            <a:stCxn id="3" idx="1"/>
            <a:endCxn id="5" idx="1"/>
          </p:cNvCxnSpPr>
          <p:nvPr/>
        </p:nvCxnSpPr>
        <p:spPr>
          <a:xfrm rot="10800000" flipH="1" flipV="1">
            <a:off x="1115616" y="2406588"/>
            <a:ext cx="1296144" cy="3182651"/>
          </a:xfrm>
          <a:prstGeom prst="bentConnector3">
            <a:avLst>
              <a:gd name="adj1" fmla="val -17637"/>
            </a:avLst>
          </a:prstGeom>
          <a:ln>
            <a:tailEnd type="arrow"/>
          </a:ln>
        </p:spPr>
        <p:style>
          <a:lnRef idx="3">
            <a:schemeClr val="accent5"/>
          </a:lnRef>
          <a:fillRef idx="0">
            <a:schemeClr val="accent5"/>
          </a:fillRef>
          <a:effectRef idx="2">
            <a:schemeClr val="accent5"/>
          </a:effectRef>
          <a:fontRef idx="minor">
            <a:schemeClr val="tx1"/>
          </a:fontRef>
        </p:style>
      </p:cxnSp>
      <p:sp>
        <p:nvSpPr>
          <p:cNvPr id="8" name="TextBox 7"/>
          <p:cNvSpPr txBox="1"/>
          <p:nvPr/>
        </p:nvSpPr>
        <p:spPr>
          <a:xfrm>
            <a:off x="755576" y="6300028"/>
            <a:ext cx="8064896" cy="369332"/>
          </a:xfrm>
          <a:prstGeom prst="rect">
            <a:avLst/>
          </a:prstGeom>
          <a:noFill/>
        </p:spPr>
        <p:txBody>
          <a:bodyPr wrap="square" rtlCol="0">
            <a:spAutoFit/>
          </a:bodyPr>
          <a:lstStyle/>
          <a:p>
            <a:pPr algn="ctr"/>
            <a:r>
              <a:rPr lang="en-US" b="1" i="1" dirty="0" smtClean="0">
                <a:solidFill>
                  <a:srgbClr val="C00000"/>
                </a:solidFill>
              </a:rPr>
              <a:t>VIDE KETENTUAN PASAL 34 PP NO. 78 TAHUN 2015</a:t>
            </a:r>
            <a:endParaRPr lang="en-SG" b="1" i="1" dirty="0">
              <a:solidFill>
                <a:srgbClr val="C0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style>
          <a:lnRef idx="0">
            <a:schemeClr val="accent1"/>
          </a:lnRef>
          <a:fillRef idx="3">
            <a:schemeClr val="accent1"/>
          </a:fillRef>
          <a:effectRef idx="3">
            <a:schemeClr val="accent1"/>
          </a:effectRef>
          <a:fontRef idx="minor">
            <a:schemeClr val="lt1"/>
          </a:fontRef>
        </p:style>
        <p:txBody>
          <a:bodyPr>
            <a:noAutofit/>
          </a:bodyPr>
          <a:lstStyle/>
          <a:p>
            <a:r>
              <a:rPr lang="en-US" sz="2800" b="1" dirty="0" smtClean="0"/>
              <a:t>KETENTUAN UPAH DALAM PEMBAYARAN PESANGON</a:t>
            </a:r>
            <a:br>
              <a:rPr lang="en-US" sz="2800" b="1" dirty="0" smtClean="0"/>
            </a:br>
            <a:r>
              <a:rPr lang="en-US" sz="1800" b="1" dirty="0" smtClean="0"/>
              <a:t>(PASAL 35 ANGKA (1), (2), &amp; (3) PP NO. 78/2015)</a:t>
            </a:r>
            <a:endParaRPr lang="en-SG" sz="2800" b="1" dirty="0"/>
          </a:p>
        </p:txBody>
      </p:sp>
      <p:sp>
        <p:nvSpPr>
          <p:cNvPr id="3" name="Content Placeholder 2"/>
          <p:cNvSpPr>
            <a:spLocks noGrp="1"/>
          </p:cNvSpPr>
          <p:nvPr>
            <p:ph idx="1"/>
          </p:nvPr>
        </p:nvSpPr>
        <p:spPr>
          <a:xfrm>
            <a:off x="457200" y="1484784"/>
            <a:ext cx="8229600" cy="5069160"/>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SG" sz="2000" b="1" dirty="0" smtClean="0"/>
              <a:t>DALAM HAL PENGHASILAN PEKERJA/BURUH DIBAYARKAN ATAS DASAR PERHITUNGAN </a:t>
            </a:r>
            <a:r>
              <a:rPr lang="en-SG" sz="2000" b="1" u="sng" dirty="0" smtClean="0"/>
              <a:t>HARIAN</a:t>
            </a:r>
            <a:r>
              <a:rPr lang="en-SG" sz="2000" b="1" dirty="0" smtClean="0"/>
              <a:t>, MAKA :</a:t>
            </a:r>
          </a:p>
          <a:p>
            <a:pPr lvl="1" algn="just"/>
            <a:r>
              <a:rPr lang="en-SG" sz="1800" b="1" u="sng" dirty="0" smtClean="0"/>
              <a:t>PENGHASILAN SEBULAN</a:t>
            </a:r>
            <a:r>
              <a:rPr lang="en-SG" sz="1800" b="1" dirty="0" smtClean="0"/>
              <a:t> = </a:t>
            </a:r>
            <a:r>
              <a:rPr lang="en-SG" sz="1800" b="1" i="1" u="sng" dirty="0" smtClean="0"/>
              <a:t>30 (TIGA PULUH)  X PENGHASILAN SEHARI</a:t>
            </a:r>
            <a:r>
              <a:rPr lang="en-SG" sz="1800" b="1" dirty="0" smtClean="0"/>
              <a:t>; </a:t>
            </a:r>
          </a:p>
          <a:p>
            <a:pPr algn="just"/>
            <a:endParaRPr lang="en-SG" sz="1600" b="1" dirty="0" smtClean="0"/>
          </a:p>
          <a:p>
            <a:pPr algn="just"/>
            <a:r>
              <a:rPr lang="en-SG" sz="2000" b="1" dirty="0" smtClean="0"/>
              <a:t>DALAM HAL UPAH PEKERJA/BURUH DIBAYARKAN ATAS DASAR PERHITUNGAN </a:t>
            </a:r>
            <a:r>
              <a:rPr lang="en-SG" sz="2000" b="1" u="sng" dirty="0" smtClean="0"/>
              <a:t>SATUAN HASIL</a:t>
            </a:r>
            <a:r>
              <a:rPr lang="en-SG" sz="2000" b="1" dirty="0" smtClean="0"/>
              <a:t>, </a:t>
            </a:r>
            <a:r>
              <a:rPr lang="en-SG" sz="2000" b="1" u="sng" dirty="0" smtClean="0"/>
              <a:t>POTONGAN/BORONGAN</a:t>
            </a:r>
            <a:r>
              <a:rPr lang="en-SG" sz="2000" b="1" dirty="0" smtClean="0"/>
              <a:t> ATAU </a:t>
            </a:r>
            <a:r>
              <a:rPr lang="en-SG" sz="2000" b="1" u="sng" dirty="0" smtClean="0"/>
              <a:t>KOMISI</a:t>
            </a:r>
            <a:r>
              <a:rPr lang="en-SG" sz="2000" b="1" dirty="0" smtClean="0"/>
              <a:t>, MAKA :</a:t>
            </a:r>
          </a:p>
          <a:p>
            <a:pPr lvl="1" algn="just"/>
            <a:r>
              <a:rPr lang="en-SG" sz="1800" b="1" u="sng" dirty="0" smtClean="0"/>
              <a:t>PENGHASILAN SEHARI </a:t>
            </a:r>
            <a:r>
              <a:rPr lang="en-SG" sz="1800" b="1" dirty="0" smtClean="0"/>
              <a:t>= </a:t>
            </a:r>
            <a:r>
              <a:rPr lang="en-SG" sz="1800" b="1" i="1" u="sng" dirty="0" smtClean="0"/>
              <a:t>PENDAPATAN RATA-RATA PER HARI</a:t>
            </a:r>
            <a:r>
              <a:rPr lang="en-SG" sz="1800" b="1" dirty="0" smtClean="0"/>
              <a:t> SELAMA </a:t>
            </a:r>
            <a:r>
              <a:rPr lang="en-SG" sz="1800" b="1" u="sng" dirty="0" smtClean="0"/>
              <a:t>12 (DUA BELAS) BULAN TERAKHIR</a:t>
            </a:r>
          </a:p>
          <a:p>
            <a:pPr lvl="2" algn="just"/>
            <a:r>
              <a:rPr lang="en-SG" sz="1400" b="1" dirty="0" smtClean="0"/>
              <a:t>DENGAN KETENTUAN TIDAK BOLEH KURANG DARI KETENTUAN UPAH MINIMUM PROVINSI ATAU KABUPATEN/KOTA; ATAU </a:t>
            </a:r>
          </a:p>
          <a:p>
            <a:pPr algn="just"/>
            <a:endParaRPr lang="en-SG" sz="1600" b="1" dirty="0" smtClean="0"/>
          </a:p>
          <a:p>
            <a:pPr algn="just"/>
            <a:r>
              <a:rPr lang="en-SG" sz="2000" b="1" dirty="0" smtClean="0"/>
              <a:t>DALAM HAL PEKERJAAN TERGANTUNG PADA KEADAAN </a:t>
            </a:r>
            <a:r>
              <a:rPr lang="en-SG" sz="2000" b="1" u="sng" dirty="0" smtClean="0"/>
              <a:t>CUACA</a:t>
            </a:r>
            <a:r>
              <a:rPr lang="en-SG" sz="2000" b="1" dirty="0" smtClean="0"/>
              <a:t> DAN UPAHNYA DIDASARKAN PADA </a:t>
            </a:r>
            <a:r>
              <a:rPr lang="en-SG" sz="2000" b="1" u="sng" dirty="0" smtClean="0"/>
              <a:t>UPAH BORONGAN</a:t>
            </a:r>
            <a:r>
              <a:rPr lang="en-SG" sz="2000" b="1" dirty="0" smtClean="0"/>
              <a:t>, MAKA :</a:t>
            </a:r>
          </a:p>
          <a:p>
            <a:pPr lvl="1" algn="just"/>
            <a:r>
              <a:rPr lang="en-SG" sz="1800" b="1" u="sng" dirty="0" smtClean="0"/>
              <a:t>PERHITUNGAN UPAH SEBULAN </a:t>
            </a:r>
            <a:r>
              <a:rPr lang="en-SG" sz="1800" b="1" dirty="0" smtClean="0"/>
              <a:t>DIHITUNG DARI </a:t>
            </a:r>
            <a:r>
              <a:rPr lang="en-SG" sz="1800" b="1" dirty="0" smtClean="0">
                <a:sym typeface="Wingdings" pitchFamily="2" charset="2"/>
              </a:rPr>
              <a:t> </a:t>
            </a:r>
            <a:r>
              <a:rPr lang="en-SG" sz="1800" b="1" i="1" u="sng" dirty="0" smtClean="0"/>
              <a:t>UPAH RATA-RATA 12 (DUA BELAS) BULAN TERAKHIR</a:t>
            </a:r>
            <a:r>
              <a:rPr lang="en-SG" sz="1800" b="1" dirty="0" smtClean="0"/>
              <a:t>. </a:t>
            </a:r>
          </a:p>
          <a:p>
            <a:pPr algn="just"/>
            <a:endParaRPr lang="en-SG" sz="20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style>
          <a:lnRef idx="0">
            <a:schemeClr val="accent2"/>
          </a:lnRef>
          <a:fillRef idx="3">
            <a:schemeClr val="accent2"/>
          </a:fillRef>
          <a:effectRef idx="3">
            <a:schemeClr val="accent2"/>
          </a:effectRef>
          <a:fontRef idx="minor">
            <a:schemeClr val="lt1"/>
          </a:fontRef>
        </p:style>
        <p:txBody>
          <a:bodyPr>
            <a:noAutofit/>
          </a:bodyPr>
          <a:lstStyle/>
          <a:p>
            <a:r>
              <a:rPr lang="en-US" sz="2800" b="1" dirty="0" smtClean="0"/>
              <a:t>UPAH UNTUK PERHITUNGAN PAJAK PENGHASILAN</a:t>
            </a:r>
            <a:br>
              <a:rPr lang="en-US" sz="2800" b="1" dirty="0" smtClean="0"/>
            </a:br>
            <a:r>
              <a:rPr lang="en-US" sz="1800" b="1" dirty="0" smtClean="0"/>
              <a:t>(PASAL 36 PP NO. 78/2015)</a:t>
            </a:r>
            <a:endParaRPr lang="en-SG" sz="2800" b="1" dirty="0"/>
          </a:p>
        </p:txBody>
      </p:sp>
      <p:sp>
        <p:nvSpPr>
          <p:cNvPr id="3" name="Content Placeholder 2"/>
          <p:cNvSpPr>
            <a:spLocks noGrp="1"/>
          </p:cNvSpPr>
          <p:nvPr>
            <p:ph idx="1"/>
          </p:nvPr>
        </p:nvSpPr>
        <p:spPr>
          <a:xfrm>
            <a:off x="457200" y="1772816"/>
            <a:ext cx="8229600" cy="4752528"/>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en-SG" sz="2800" b="1" u="sng" dirty="0" smtClean="0"/>
              <a:t>UPAH UNTUK PERHITUNGAN PAJAK PENGHASILAN </a:t>
            </a:r>
            <a:r>
              <a:rPr lang="en-SG" sz="2800" b="1" dirty="0" smtClean="0"/>
              <a:t>YANG DIBAYARKAN UNTUK PAJAK PENGHASILAN, </a:t>
            </a:r>
            <a:r>
              <a:rPr lang="en-SG" sz="2800" b="1" i="1" u="sng" dirty="0" smtClean="0"/>
              <a:t>DIHITUNG DARI :</a:t>
            </a:r>
          </a:p>
          <a:p>
            <a:pPr lvl="1" algn="just"/>
            <a:r>
              <a:rPr lang="en-SG" sz="2400" b="1" i="1" u="sng" dirty="0" smtClean="0"/>
              <a:t>SELURUH PENGHASILAN </a:t>
            </a:r>
            <a:r>
              <a:rPr lang="en-SG" sz="2400" b="1" i="1" dirty="0" smtClean="0"/>
              <a:t> </a:t>
            </a:r>
            <a:r>
              <a:rPr lang="en-SG" sz="2400" b="1" dirty="0" smtClean="0"/>
              <a:t>YANG </a:t>
            </a:r>
            <a:r>
              <a:rPr lang="en-SG" sz="2400" b="1" i="1" u="sng" dirty="0" smtClean="0"/>
              <a:t>DITERIMA OLEH PEKERJA/BURUH</a:t>
            </a:r>
            <a:r>
              <a:rPr lang="en-SG" sz="2400" b="1" dirty="0" smtClean="0"/>
              <a:t>. </a:t>
            </a:r>
          </a:p>
          <a:p>
            <a:pPr algn="just"/>
            <a:endParaRPr lang="en-SG" sz="1800" b="1" dirty="0" smtClean="0"/>
          </a:p>
          <a:p>
            <a:pPr algn="just"/>
            <a:r>
              <a:rPr lang="en-SG" sz="2800" b="1" u="sng" dirty="0" smtClean="0"/>
              <a:t>PAJAK PENGHASILAN DAPAT DIBEBANKAN KEPADA :</a:t>
            </a:r>
          </a:p>
          <a:p>
            <a:pPr lvl="1" algn="just"/>
            <a:r>
              <a:rPr lang="en-SG" sz="2400" b="1" u="sng" dirty="0" smtClean="0"/>
              <a:t>PENGUSAHA</a:t>
            </a:r>
            <a:r>
              <a:rPr lang="en-SG" sz="2400" b="1" dirty="0" smtClean="0"/>
              <a:t> ATAU </a:t>
            </a:r>
          </a:p>
          <a:p>
            <a:pPr lvl="1" algn="just"/>
            <a:r>
              <a:rPr lang="en-SG" sz="2400" b="1" u="sng" dirty="0" smtClean="0"/>
              <a:t>PEKERJA/BURUH</a:t>
            </a:r>
            <a:r>
              <a:rPr lang="en-SG" sz="2400" b="1" dirty="0" smtClean="0"/>
              <a:t> </a:t>
            </a:r>
          </a:p>
          <a:p>
            <a:pPr lvl="1" indent="0" algn="just">
              <a:buNone/>
            </a:pPr>
            <a:r>
              <a:rPr lang="en-SG" sz="2000" b="1" dirty="0" smtClean="0"/>
              <a:t>YANG DIATUR DALAM PERJANJIAN KERJA, PERATURAN PERUSAHAAN,  ATAU PERJANJIAN KERJA BERSAMA. </a:t>
            </a:r>
          </a:p>
          <a:p>
            <a:pPr algn="just"/>
            <a:endParaRPr lang="en-SG" sz="28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3600" b="1" dirty="0" smtClean="0"/>
              <a:t>PEMBAYARAN UPAH DALAM KEPAILITAN</a:t>
            </a:r>
            <a:r>
              <a:rPr lang="en-US" sz="2800" b="1" dirty="0" smtClean="0"/>
              <a:t/>
            </a:r>
            <a:br>
              <a:rPr lang="en-US" sz="2800" b="1" dirty="0" smtClean="0"/>
            </a:br>
            <a:r>
              <a:rPr lang="en-US" sz="1800" b="1" dirty="0" smtClean="0"/>
              <a:t>(PASAL 37 PP NO. 78/2015)</a:t>
            </a:r>
            <a:endParaRPr lang="en-SG" sz="2800" b="1" dirty="0"/>
          </a:p>
        </p:txBody>
      </p:sp>
      <p:sp>
        <p:nvSpPr>
          <p:cNvPr id="5" name="Content Placeholder 3"/>
          <p:cNvSpPr txBox="1">
            <a:spLocks/>
          </p:cNvSpPr>
          <p:nvPr/>
        </p:nvSpPr>
        <p:spPr>
          <a:xfrm>
            <a:off x="1475656" y="1700808"/>
            <a:ext cx="7211144" cy="2376264"/>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SG" sz="2000" b="1" u="sng" dirty="0" smtClean="0"/>
              <a:t>PENGUSAHA YANG DINYATAKAN PAILIT</a:t>
            </a:r>
            <a:r>
              <a:rPr lang="en-SG" sz="2000" b="1" dirty="0" smtClean="0"/>
              <a:t>, BERDASARKAN </a:t>
            </a:r>
            <a:r>
              <a:rPr lang="en-SG" sz="2000" b="1" i="1" u="sng" dirty="0" smtClean="0"/>
              <a:t>PUTUSAN PERNYATAAN PAILIT OLEH PENGADILAN</a:t>
            </a:r>
            <a:r>
              <a:rPr lang="en-SG" sz="2000" b="1" dirty="0" smtClean="0"/>
              <a:t>, MAKA :</a:t>
            </a:r>
          </a:p>
          <a:p>
            <a:pPr marL="800100" lvl="1" indent="-342900" algn="just">
              <a:spcBef>
                <a:spcPct val="20000"/>
              </a:spcBef>
              <a:buFont typeface="Arial" pitchFamily="34" charset="0"/>
              <a:buChar char="•"/>
              <a:defRPr/>
            </a:pPr>
            <a:r>
              <a:rPr lang="en-SG" sz="2000" b="1" i="1" u="sng" dirty="0" smtClean="0"/>
              <a:t>UPAH DAN HAK-HAK LAINNYA DARI PEKERJA/BURUH</a:t>
            </a:r>
            <a:r>
              <a:rPr lang="en-SG" sz="2000" b="1" dirty="0" smtClean="0"/>
              <a:t> MERUPAKAN </a:t>
            </a:r>
            <a:r>
              <a:rPr lang="en-SG" sz="2000" b="1" dirty="0" smtClean="0">
                <a:sym typeface="Wingdings" pitchFamily="2" charset="2"/>
              </a:rPr>
              <a:t></a:t>
            </a:r>
            <a:r>
              <a:rPr lang="en-SG" sz="2000" b="1" dirty="0" smtClean="0"/>
              <a:t> </a:t>
            </a:r>
            <a:r>
              <a:rPr lang="en-SG" sz="2000" b="1" u="sng" dirty="0" smtClean="0"/>
              <a:t>HUTANG YANG DIDAHULUKAN </a:t>
            </a:r>
            <a:r>
              <a:rPr lang="en-SG" sz="2000" b="1" dirty="0" smtClean="0"/>
              <a:t>PEMBAYARANNYA, </a:t>
            </a:r>
            <a:r>
              <a:rPr lang="en-SG" sz="2000" b="1" i="1" u="sng" dirty="0" smtClean="0"/>
              <a:t>SETELAH</a:t>
            </a:r>
            <a:r>
              <a:rPr lang="en-SG" sz="2000" b="1" dirty="0" smtClean="0"/>
              <a:t> :</a:t>
            </a:r>
          </a:p>
          <a:p>
            <a:pPr marL="1257300" lvl="2" indent="-342900" algn="just">
              <a:spcBef>
                <a:spcPct val="20000"/>
              </a:spcBef>
              <a:buFont typeface="Arial" pitchFamily="34" charset="0"/>
              <a:buChar char="•"/>
              <a:defRPr/>
            </a:pPr>
            <a:r>
              <a:rPr lang="en-SG" sz="2000" b="1" u="sng" dirty="0" smtClean="0"/>
              <a:t>PEMBAYARAN</a:t>
            </a:r>
            <a:r>
              <a:rPr lang="en-SG" sz="2000" b="1" dirty="0" smtClean="0"/>
              <a:t> PARA </a:t>
            </a:r>
            <a:r>
              <a:rPr lang="en-SG" sz="2000" b="1" i="1" u="sng" dirty="0" smtClean="0"/>
              <a:t>KREDITUR PEMEGANG HAK JAMINAN KEBENDAAN  (KREDITOR SEPARATIS)</a:t>
            </a:r>
          </a:p>
          <a:p>
            <a:pPr marL="800100" lvl="1" indent="-342900" algn="just">
              <a:spcBef>
                <a:spcPct val="20000"/>
              </a:spcBef>
              <a:buFont typeface="Arial" pitchFamily="34" charset="0"/>
              <a:buChar char="•"/>
              <a:defRPr/>
            </a:pPr>
            <a:endParaRPr lang="en-SG" sz="2000" b="1" u="sng"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1" i="1" u="sng" strike="noStrike" kern="1200" cap="none" spc="0" normalizeH="0" baseline="0" noProof="0" dirty="0" smtClean="0">
              <a:ln>
                <a:noFill/>
              </a:ln>
              <a:solidFill>
                <a:schemeClr val="dk1"/>
              </a:solidFill>
              <a:effectLst/>
              <a:uLnTx/>
              <a:uFillTx/>
              <a:latin typeface="+mn-lt"/>
              <a:ea typeface="+mn-ea"/>
              <a:cs typeface="+mn-cs"/>
            </a:endParaRPr>
          </a:p>
          <a:p>
            <a:pPr marL="800100" lvl="1" indent="-342900" algn="just">
              <a:spcBef>
                <a:spcPct val="20000"/>
              </a:spcBef>
            </a:pPr>
            <a:endParaRPr kumimoji="0" lang="en-SG" sz="2000" b="1" i="0" u="none" strike="noStrike" kern="1200" cap="none" spc="0" normalizeH="0" baseline="0" noProof="0" dirty="0">
              <a:ln>
                <a:noFill/>
              </a:ln>
              <a:solidFill>
                <a:schemeClr val="dk1"/>
              </a:solidFill>
              <a:effectLst/>
              <a:uLnTx/>
              <a:uFillTx/>
              <a:latin typeface="+mn-lt"/>
              <a:ea typeface="+mn-ea"/>
              <a:cs typeface="+mn-cs"/>
            </a:endParaRPr>
          </a:p>
        </p:txBody>
      </p:sp>
      <p:sp>
        <p:nvSpPr>
          <p:cNvPr id="6" name="Content Placeholder 3"/>
          <p:cNvSpPr txBox="1">
            <a:spLocks/>
          </p:cNvSpPr>
          <p:nvPr/>
        </p:nvSpPr>
        <p:spPr>
          <a:xfrm>
            <a:off x="1475656" y="4293096"/>
            <a:ext cx="7211144" cy="2420888"/>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marL="342900" indent="-342900" algn="just">
              <a:spcBef>
                <a:spcPct val="20000"/>
              </a:spcBef>
              <a:buFont typeface="Arial" pitchFamily="34" charset="0"/>
              <a:buChar char="•"/>
            </a:pPr>
            <a:r>
              <a:rPr lang="en-SG" b="1" dirty="0" smtClean="0"/>
              <a:t>DENGAN DEMIKIAN, </a:t>
            </a:r>
            <a:r>
              <a:rPr lang="en-SG" b="1" u="sng" dirty="0" smtClean="0"/>
              <a:t>STATUS PEKERJA / BURUH DALAM HAL PERUSAHAAN DINYATAKAN PAILIT :</a:t>
            </a:r>
          </a:p>
          <a:p>
            <a:pPr marL="800100" lvl="1" indent="-342900" algn="just">
              <a:spcBef>
                <a:spcPct val="20000"/>
              </a:spcBef>
              <a:buFont typeface="Arial" pitchFamily="34" charset="0"/>
              <a:buChar char="•"/>
            </a:pPr>
            <a:r>
              <a:rPr lang="en-US" b="1" dirty="0" smtClean="0"/>
              <a:t>DENGAN KETENTUAN TERSEBUT, MAKA PEKERJA / BURUH BERKEDUDUKAN SEBAGAI </a:t>
            </a:r>
            <a:r>
              <a:rPr lang="en-US" b="1" i="1" u="sng" dirty="0" smtClean="0"/>
              <a:t>“KREDITOR  PREFEREN”</a:t>
            </a:r>
            <a:r>
              <a:rPr lang="en-US" b="1" dirty="0" smtClean="0"/>
              <a:t>, YAITU : </a:t>
            </a:r>
          </a:p>
          <a:p>
            <a:pPr marL="1257300" lvl="2" indent="-342900" algn="just">
              <a:spcBef>
                <a:spcPct val="20000"/>
              </a:spcBef>
              <a:buFont typeface="Arial" pitchFamily="34" charset="0"/>
              <a:buChar char="•"/>
            </a:pPr>
            <a:r>
              <a:rPr lang="en-SG" b="1" dirty="0" smtClean="0"/>
              <a:t>KREDITUR YANG MENURUT UNDANG-UNDANG HARUS DIDAHULUKAN PEMBAYARAN PIUTANGNYA</a:t>
            </a:r>
          </a:p>
          <a:p>
            <a:pPr marL="800100" lvl="1" indent="-342900" algn="just">
              <a:spcBef>
                <a:spcPct val="20000"/>
              </a:spcBef>
              <a:buFont typeface="Arial" pitchFamily="34" charset="0"/>
              <a:buChar char="•"/>
            </a:pPr>
            <a:r>
              <a:rPr lang="en-US" b="1" dirty="0" smtClean="0"/>
              <a:t>DALAM HAL INI PEKERJA/BURUH BERHAK ATAS PEMBAGIAN HARTA YANG JADI OBJEK KEPAILITAN GUNA PEMBAYARAN UPAH.</a:t>
            </a:r>
            <a:endParaRPr lang="en-SG" b="1" dirty="0" smtClean="0"/>
          </a:p>
        </p:txBody>
      </p:sp>
      <p:sp>
        <p:nvSpPr>
          <p:cNvPr id="7" name="Right Arrow 6"/>
          <p:cNvSpPr/>
          <p:nvPr/>
        </p:nvSpPr>
        <p:spPr>
          <a:xfrm>
            <a:off x="395536" y="2780928"/>
            <a:ext cx="792088" cy="43204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SG"/>
          </a:p>
        </p:txBody>
      </p:sp>
      <p:sp>
        <p:nvSpPr>
          <p:cNvPr id="8" name="Right Arrow 7"/>
          <p:cNvSpPr/>
          <p:nvPr/>
        </p:nvSpPr>
        <p:spPr>
          <a:xfrm>
            <a:off x="395536" y="5085184"/>
            <a:ext cx="792088" cy="432048"/>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SG"/>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b="1" dirty="0" smtClean="0"/>
              <a:t>HAK PEKERJA / BURUH ATAS KETERANGAN UPAH</a:t>
            </a:r>
            <a:endParaRPr lang="en-SG" b="1" dirty="0"/>
          </a:p>
        </p:txBody>
      </p:sp>
      <p:sp>
        <p:nvSpPr>
          <p:cNvPr id="3" name="Content Placeholder 2"/>
          <p:cNvSpPr>
            <a:spLocks noGrp="1"/>
          </p:cNvSpPr>
          <p:nvPr>
            <p:ph idx="1"/>
          </p:nvPr>
        </p:nvSpPr>
        <p:spPr>
          <a:xfrm>
            <a:off x="457200" y="1625351"/>
            <a:ext cx="8229600" cy="4539953"/>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n-SG" sz="2400" b="1" dirty="0" smtClean="0"/>
              <a:t>DALAM HAL </a:t>
            </a:r>
            <a:r>
              <a:rPr lang="en-SG" sz="2400" b="1" i="1" u="sng" dirty="0" smtClean="0"/>
              <a:t>KETERANGAN TERKAIT UPAH YANG BERLAKU DI PERUSAHAAN </a:t>
            </a:r>
            <a:r>
              <a:rPr lang="en-SG" sz="2400" b="1" i="1" u="sng" dirty="0" smtClean="0">
                <a:solidFill>
                  <a:srgbClr val="00B050"/>
                </a:solidFill>
              </a:rPr>
              <a:t>HANYA DAPAT DIPEROLEH MELALUI BUKU UPAH</a:t>
            </a:r>
            <a:r>
              <a:rPr lang="en-SG" sz="2400" b="1" dirty="0" smtClean="0">
                <a:solidFill>
                  <a:srgbClr val="00B050"/>
                </a:solidFill>
              </a:rPr>
              <a:t> </a:t>
            </a:r>
            <a:r>
              <a:rPr lang="en-SG" sz="2400" b="1" dirty="0" smtClean="0"/>
              <a:t>DI PERUSAHAAN, MAKA :</a:t>
            </a:r>
          </a:p>
          <a:p>
            <a:pPr lvl="1" algn="just"/>
            <a:r>
              <a:rPr lang="en-SG" sz="2400" b="1" dirty="0" smtClean="0"/>
              <a:t>PEKERJA/BURUH ATAU KUASA YANG DITUNJUK SECARA SAH BERHAK MEMINTA KETERANGAN MENGENAI UPAH UNTUK DIRINYA. </a:t>
            </a:r>
          </a:p>
          <a:p>
            <a:pPr lvl="1" algn="just">
              <a:buNone/>
            </a:pPr>
            <a:endParaRPr lang="en-SG" sz="1100" b="1" dirty="0" smtClean="0"/>
          </a:p>
          <a:p>
            <a:pPr algn="just"/>
            <a:r>
              <a:rPr lang="en-SG" sz="2400" b="1" dirty="0" smtClean="0"/>
              <a:t>APABILA PERMINTAAN KETERANGAN TSB TIDAK BERHASIL, MAKA :</a:t>
            </a:r>
          </a:p>
          <a:p>
            <a:pPr lvl="1" algn="just"/>
            <a:r>
              <a:rPr lang="en-SG" sz="2400" b="1" dirty="0" smtClean="0"/>
              <a:t>PEKERJA/BURUH ATAU KUASA YANG DITUNJUK BERHAK MEMINTA BANTUAN KEPADA PENGAWAS KETENAGAKERJAAN. </a:t>
            </a:r>
          </a:p>
          <a:p>
            <a:pPr algn="just"/>
            <a:endParaRPr lang="en-SG" sz="2400" b="1" dirty="0"/>
          </a:p>
        </p:txBody>
      </p:sp>
      <p:sp>
        <p:nvSpPr>
          <p:cNvPr id="4" name="TextBox 3"/>
          <p:cNvSpPr txBox="1"/>
          <p:nvPr/>
        </p:nvSpPr>
        <p:spPr>
          <a:xfrm>
            <a:off x="539552" y="6237312"/>
            <a:ext cx="8064896" cy="369332"/>
          </a:xfrm>
          <a:prstGeom prst="rect">
            <a:avLst/>
          </a:prstGeom>
          <a:noFill/>
        </p:spPr>
        <p:txBody>
          <a:bodyPr wrap="square" rtlCol="0">
            <a:spAutoFit/>
          </a:bodyPr>
          <a:lstStyle/>
          <a:p>
            <a:pPr algn="ctr"/>
            <a:r>
              <a:rPr lang="en-US" b="1" i="1" dirty="0" smtClean="0">
                <a:solidFill>
                  <a:srgbClr val="00B050"/>
                </a:solidFill>
              </a:rPr>
              <a:t>VIDE KETENTUAN PASAL 40 PP NO. 78 TAHUN 2015 </a:t>
            </a:r>
            <a:endParaRPr lang="en-SG" b="1" i="1" dirty="0">
              <a:solidFill>
                <a:srgbClr val="00B05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style>
          <a:lnRef idx="0">
            <a:schemeClr val="accent2"/>
          </a:lnRef>
          <a:fillRef idx="3">
            <a:schemeClr val="accent2"/>
          </a:fillRef>
          <a:effectRef idx="3">
            <a:schemeClr val="accent2"/>
          </a:effectRef>
          <a:fontRef idx="minor">
            <a:schemeClr val="lt1"/>
          </a:fontRef>
        </p:style>
        <p:txBody>
          <a:bodyPr>
            <a:noAutofit/>
          </a:bodyPr>
          <a:lstStyle/>
          <a:p>
            <a:r>
              <a:rPr lang="en-US" sz="3200" b="1" dirty="0" smtClean="0"/>
              <a:t>PEMOTONGAN UPAH P/B OLEH PENGUSAHA DAPAT DILAKUKAN GUNA PEMBAYARAN :</a:t>
            </a:r>
            <a:endParaRPr lang="en-SG" sz="3200" b="1" dirty="0"/>
          </a:p>
        </p:txBody>
      </p:sp>
      <p:sp>
        <p:nvSpPr>
          <p:cNvPr id="3" name="Content Placeholder 2"/>
          <p:cNvSpPr>
            <a:spLocks noGrp="1"/>
          </p:cNvSpPr>
          <p:nvPr>
            <p:ph idx="1"/>
          </p:nvPr>
        </p:nvSpPr>
        <p:spPr>
          <a:xfrm>
            <a:off x="457200" y="1816224"/>
            <a:ext cx="5122912" cy="4421088"/>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en-SG" sz="2000" b="1" dirty="0" smtClean="0"/>
              <a:t>DENDA; </a:t>
            </a:r>
          </a:p>
          <a:p>
            <a:pPr algn="just"/>
            <a:r>
              <a:rPr lang="en-SG" sz="2000" b="1" dirty="0" smtClean="0"/>
              <a:t>GANTI RUGI; 				</a:t>
            </a:r>
          </a:p>
          <a:p>
            <a:pPr algn="just"/>
            <a:r>
              <a:rPr lang="en-SG" sz="2000" b="1" dirty="0" smtClean="0"/>
              <a:t>UANG MUKA UPAH; </a:t>
            </a:r>
          </a:p>
          <a:p>
            <a:pPr algn="just"/>
            <a:r>
              <a:rPr lang="en-SG" sz="2000" b="1" dirty="0" smtClean="0"/>
              <a:t>PEMOTONGAN UPAH UNTUK PIHAK KETIGA; </a:t>
            </a:r>
          </a:p>
          <a:p>
            <a:pPr algn="just"/>
            <a:r>
              <a:rPr lang="sv-SE" sz="2000" b="1" dirty="0" smtClean="0"/>
              <a:t>SEWA RUMAH DAN/ATAU SEWA BARANG-BARANG MILIK PERUSAHAAN YANG DISEWAKAN OLEH PENGUSAHA KEPADA PEKERJA/BURUH</a:t>
            </a:r>
          </a:p>
          <a:p>
            <a:pPr algn="just"/>
            <a:r>
              <a:rPr lang="en-SG" sz="2000" b="1" dirty="0" smtClean="0"/>
              <a:t>HUTANG ATAU CICILAN HUTANG PEKERJA/BURUH KEPADA PENGUSAHA; DAN/ATAU </a:t>
            </a:r>
          </a:p>
          <a:p>
            <a:pPr algn="just"/>
            <a:r>
              <a:rPr lang="en-SG" sz="2000" b="1" dirty="0" smtClean="0"/>
              <a:t>KELEBIHAN PEMBAYARAN UPAH. </a:t>
            </a:r>
          </a:p>
          <a:p>
            <a:pPr algn="just"/>
            <a:endParaRPr lang="sv-SE" sz="2000" b="1" dirty="0" smtClean="0"/>
          </a:p>
          <a:p>
            <a:pPr algn="just"/>
            <a:endParaRPr lang="en-SG" sz="2000" b="1" dirty="0"/>
          </a:p>
        </p:txBody>
      </p:sp>
      <p:sp>
        <p:nvSpPr>
          <p:cNvPr id="4" name="TextBox 3"/>
          <p:cNvSpPr txBox="1"/>
          <p:nvPr/>
        </p:nvSpPr>
        <p:spPr>
          <a:xfrm>
            <a:off x="323528" y="6372036"/>
            <a:ext cx="5688632" cy="369332"/>
          </a:xfrm>
          <a:prstGeom prst="rect">
            <a:avLst/>
          </a:prstGeom>
          <a:noFill/>
        </p:spPr>
        <p:txBody>
          <a:bodyPr wrap="square" rtlCol="0">
            <a:spAutoFit/>
          </a:bodyPr>
          <a:lstStyle/>
          <a:p>
            <a:pPr algn="ctr"/>
            <a:r>
              <a:rPr lang="en-US" b="1" i="1" dirty="0" smtClean="0">
                <a:solidFill>
                  <a:srgbClr val="C00000"/>
                </a:solidFill>
              </a:rPr>
              <a:t>VIDE KETENTUAN PASAL 51 JO. 57 PP NO. 78 TAHUN 2015 </a:t>
            </a:r>
            <a:endParaRPr lang="en-SG" b="1" i="1" dirty="0">
              <a:solidFill>
                <a:srgbClr val="C00000"/>
              </a:solidFill>
            </a:endParaRPr>
          </a:p>
        </p:txBody>
      </p:sp>
      <p:sp>
        <p:nvSpPr>
          <p:cNvPr id="5" name="Right Brace 4"/>
          <p:cNvSpPr/>
          <p:nvPr/>
        </p:nvSpPr>
        <p:spPr>
          <a:xfrm>
            <a:off x="3131840" y="1844824"/>
            <a:ext cx="432048" cy="1008112"/>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SG"/>
          </a:p>
        </p:txBody>
      </p:sp>
      <p:sp>
        <p:nvSpPr>
          <p:cNvPr id="6" name="TextBox 5"/>
          <p:cNvSpPr txBox="1"/>
          <p:nvPr/>
        </p:nvSpPr>
        <p:spPr>
          <a:xfrm>
            <a:off x="5940152" y="2060848"/>
            <a:ext cx="2808312" cy="646331"/>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b="1" dirty="0" smtClean="0"/>
              <a:t>HARUS DILAKUKAN SESUAI DENGAN PK/PP/PKB</a:t>
            </a:r>
            <a:endParaRPr lang="en-SG" b="1" dirty="0"/>
          </a:p>
        </p:txBody>
      </p:sp>
      <p:sp>
        <p:nvSpPr>
          <p:cNvPr id="7" name="Right Arrow 6"/>
          <p:cNvSpPr/>
          <p:nvPr/>
        </p:nvSpPr>
        <p:spPr>
          <a:xfrm>
            <a:off x="3851920" y="2132856"/>
            <a:ext cx="2016224" cy="504056"/>
          </a:xfrm>
          <a:prstGeom prst="rightArrow">
            <a:avLst/>
          </a:prstGeom>
          <a:solidFill>
            <a:srgbClr val="FFFF00"/>
          </a:solidFill>
        </p:spPr>
        <p:style>
          <a:lnRef idx="1">
            <a:schemeClr val="dk1"/>
          </a:lnRef>
          <a:fillRef idx="3">
            <a:schemeClr val="dk1"/>
          </a:fillRef>
          <a:effectRef idx="2">
            <a:schemeClr val="dk1"/>
          </a:effectRef>
          <a:fontRef idx="minor">
            <a:schemeClr val="lt1"/>
          </a:fontRef>
        </p:style>
        <p:txBody>
          <a:bodyPr rtlCol="0" anchor="ctr"/>
          <a:lstStyle/>
          <a:p>
            <a:pPr algn="ctr"/>
            <a:endParaRPr lang="en-SG"/>
          </a:p>
        </p:txBody>
      </p:sp>
      <p:sp>
        <p:nvSpPr>
          <p:cNvPr id="8" name="Right Brace 7"/>
          <p:cNvSpPr/>
          <p:nvPr/>
        </p:nvSpPr>
        <p:spPr>
          <a:xfrm>
            <a:off x="5580112" y="3717032"/>
            <a:ext cx="504056" cy="180020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SG"/>
          </a:p>
        </p:txBody>
      </p:sp>
      <p:sp>
        <p:nvSpPr>
          <p:cNvPr id="9" name="TextBox 8"/>
          <p:cNvSpPr txBox="1"/>
          <p:nvPr/>
        </p:nvSpPr>
        <p:spPr>
          <a:xfrm>
            <a:off x="6228184" y="4005064"/>
            <a:ext cx="2520280" cy="1200329"/>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b="1" dirty="0" smtClean="0"/>
              <a:t>HARUS DILAKUKAN BERDASARKAN KESEPAKATAN / PERJANJIAN TERTULIS.</a:t>
            </a:r>
            <a:endParaRPr lang="en-SG" b="1" dirty="0"/>
          </a:p>
        </p:txBody>
      </p:sp>
      <p:sp>
        <p:nvSpPr>
          <p:cNvPr id="10" name="Right Arrow 9"/>
          <p:cNvSpPr/>
          <p:nvPr/>
        </p:nvSpPr>
        <p:spPr>
          <a:xfrm>
            <a:off x="4427984" y="5877272"/>
            <a:ext cx="1368152" cy="360040"/>
          </a:xfrm>
          <a:prstGeom prst="rightArrow">
            <a:avLst/>
          </a:prstGeom>
          <a:solidFill>
            <a:srgbClr val="FF33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SG"/>
          </a:p>
        </p:txBody>
      </p:sp>
      <p:sp>
        <p:nvSpPr>
          <p:cNvPr id="11" name="TextBox 10"/>
          <p:cNvSpPr txBox="1"/>
          <p:nvPr/>
        </p:nvSpPr>
        <p:spPr>
          <a:xfrm>
            <a:off x="5940152" y="5661248"/>
            <a:ext cx="2808312"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smtClean="0"/>
              <a:t>TIDAK MEMERLUKAN PERSETUJUAN P/B</a:t>
            </a:r>
            <a:endParaRPr lang="en-SG"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944216"/>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4800" b="1" dirty="0" smtClean="0"/>
              <a:t>BATAS MAKSIMAL PEMOTONGAN UPAH</a:t>
            </a:r>
            <a:br>
              <a:rPr lang="en-US" sz="4800" b="1" dirty="0" smtClean="0"/>
            </a:br>
            <a:r>
              <a:rPr lang="en-US" sz="2400" b="1" dirty="0" smtClean="0"/>
              <a:t>(PSL. 58 PP NO. 78 TAHUN 2015)</a:t>
            </a:r>
            <a:endParaRPr lang="en-SG" sz="3600" b="1" dirty="0"/>
          </a:p>
        </p:txBody>
      </p:sp>
      <p:sp>
        <p:nvSpPr>
          <p:cNvPr id="3" name="Content Placeholder 2"/>
          <p:cNvSpPr>
            <a:spLocks noGrp="1"/>
          </p:cNvSpPr>
          <p:nvPr>
            <p:ph idx="1"/>
          </p:nvPr>
        </p:nvSpPr>
        <p:spPr>
          <a:xfrm>
            <a:off x="457200" y="2536304"/>
            <a:ext cx="8229600" cy="3845024"/>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SG" sz="3600" b="1" dirty="0" smtClean="0"/>
              <a:t>JUMLAH KESELURUHAN PEMOTONGAN UPAH :</a:t>
            </a:r>
          </a:p>
          <a:p>
            <a:pPr lvl="1" algn="just"/>
            <a:r>
              <a:rPr lang="en-SG" sz="3600" b="1" dirty="0" smtClean="0"/>
              <a:t>PALING BANYAK </a:t>
            </a:r>
            <a:r>
              <a:rPr lang="en-SG" sz="3600" b="1" i="1" u="sng" dirty="0" smtClean="0"/>
              <a:t>50% (LIMA PULUH PERSEN)</a:t>
            </a:r>
            <a:r>
              <a:rPr lang="en-SG" sz="3600" b="1" dirty="0" smtClean="0"/>
              <a:t>, DARI :</a:t>
            </a:r>
          </a:p>
          <a:p>
            <a:pPr lvl="2" algn="just"/>
            <a:r>
              <a:rPr lang="en-SG" sz="3200" b="1" dirty="0" smtClean="0"/>
              <a:t>SETIAP PEMBAYARAN </a:t>
            </a:r>
            <a:r>
              <a:rPr lang="en-SG" sz="3200" b="1" i="1" u="sng" dirty="0" smtClean="0"/>
              <a:t>UPAH YANG DITERIMA PEKERJA/BURUH</a:t>
            </a:r>
            <a:r>
              <a:rPr lang="en-SG" sz="3200" b="1" dirty="0" smtClean="0"/>
              <a:t>. </a:t>
            </a:r>
            <a:endParaRPr lang="en-SG"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b="1" dirty="0" smtClean="0"/>
              <a:t>MATERI YANG DIATUR DALAM </a:t>
            </a:r>
            <a:br>
              <a:rPr lang="en-US" b="1" dirty="0" smtClean="0"/>
            </a:br>
            <a:r>
              <a:rPr lang="en-US" b="1" dirty="0" smtClean="0"/>
              <a:t>PP NO. 78 TAHUN 2015</a:t>
            </a:r>
            <a:endParaRPr lang="en-SG" b="1" dirty="0"/>
          </a:p>
        </p:txBody>
      </p:sp>
      <p:sp>
        <p:nvSpPr>
          <p:cNvPr id="3" name="Content Placeholder 2"/>
          <p:cNvSpPr>
            <a:spLocks noGrp="1"/>
          </p:cNvSpPr>
          <p:nvPr>
            <p:ph idx="1"/>
          </p:nvPr>
        </p:nvSpPr>
        <p:spPr>
          <a:xfrm>
            <a:off x="457200" y="1855365"/>
            <a:ext cx="8229600" cy="45259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a:r>
              <a:rPr lang="en-US" b="1" dirty="0" smtClean="0"/>
              <a:t>ANTARA LAIN MENGATUR TENTANG :</a:t>
            </a:r>
            <a:endParaRPr lang="en-SG" b="1" dirty="0" smtClean="0"/>
          </a:p>
          <a:p>
            <a:pPr marL="971550" lvl="1" indent="-514350" algn="just">
              <a:buFont typeface="+mj-lt"/>
              <a:buAutoNum type="alphaLcParenR"/>
            </a:pPr>
            <a:r>
              <a:rPr lang="en-SG" b="1" dirty="0" smtClean="0"/>
              <a:t>KEBIJAKAN PENGUPAHAN; </a:t>
            </a:r>
          </a:p>
          <a:p>
            <a:pPr marL="971550" lvl="1" indent="-514350" algn="just">
              <a:buFont typeface="+mj-lt"/>
              <a:buAutoNum type="alphaLcParenR"/>
            </a:pPr>
            <a:r>
              <a:rPr lang="en-SG" b="1" dirty="0" smtClean="0"/>
              <a:t>PENGHASILAN YANG LAYAK; </a:t>
            </a:r>
          </a:p>
          <a:p>
            <a:pPr marL="971550" lvl="1" indent="-514350" algn="just">
              <a:buFont typeface="+mj-lt"/>
              <a:buAutoNum type="alphaLcParenR"/>
            </a:pPr>
            <a:r>
              <a:rPr lang="en-SG" b="1" dirty="0" smtClean="0"/>
              <a:t>PELINDUNGAN UPAH; </a:t>
            </a:r>
          </a:p>
          <a:p>
            <a:pPr marL="971550" lvl="1" indent="-514350" algn="just">
              <a:buFont typeface="+mj-lt"/>
              <a:buAutoNum type="alphaLcParenR"/>
            </a:pPr>
            <a:r>
              <a:rPr lang="en-SG" b="1" dirty="0" smtClean="0"/>
              <a:t>UPAH MINIMUM; </a:t>
            </a:r>
          </a:p>
          <a:p>
            <a:pPr marL="971550" lvl="1" indent="-514350" algn="just">
              <a:buFont typeface="+mj-lt"/>
              <a:buAutoNum type="alphaLcParenR"/>
            </a:pPr>
            <a:r>
              <a:rPr lang="en-SG" b="1" dirty="0" smtClean="0"/>
              <a:t>HAL-HAL YANG DAPAT DIPERHITUNGKAN DENGAN UPAH; </a:t>
            </a:r>
          </a:p>
          <a:p>
            <a:pPr marL="971550" lvl="1" indent="-514350" algn="just">
              <a:buFont typeface="+mj-lt"/>
              <a:buAutoNum type="alphaLcParenR"/>
            </a:pPr>
            <a:r>
              <a:rPr lang="en-SG" b="1" dirty="0" smtClean="0"/>
              <a:t>PENGENAAN DENDA DAN PEMOTONGAN UPAH; DAN </a:t>
            </a:r>
          </a:p>
          <a:p>
            <a:pPr marL="971550" lvl="1" indent="-514350" algn="just">
              <a:buFont typeface="+mj-lt"/>
              <a:buAutoNum type="alphaLcParenR"/>
            </a:pPr>
            <a:r>
              <a:rPr lang="en-SG" b="1" dirty="0" smtClean="0"/>
              <a:t>SANKSI ADMINISTRATIF</a:t>
            </a:r>
            <a:endParaRPr lang="en-SG"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b="1" dirty="0" smtClean="0"/>
              <a:t>DENDA KETERLAMBATAN PEMBAYARAN UPAH</a:t>
            </a:r>
            <a:endParaRPr lang="en-SG" b="1" dirty="0"/>
          </a:p>
        </p:txBody>
      </p:sp>
      <p:sp>
        <p:nvSpPr>
          <p:cNvPr id="3" name="Content Placeholder 2"/>
          <p:cNvSpPr>
            <a:spLocks noGrp="1"/>
          </p:cNvSpPr>
          <p:nvPr>
            <p:ph idx="1"/>
          </p:nvPr>
        </p:nvSpPr>
        <p:spPr>
          <a:xfrm>
            <a:off x="467544" y="5301208"/>
            <a:ext cx="8229600" cy="1008112"/>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SG" sz="2400" b="1" u="sng" dirty="0" smtClean="0"/>
              <a:t>CATATAN</a:t>
            </a:r>
            <a:r>
              <a:rPr lang="en-SG" sz="2800" b="1" dirty="0" smtClean="0"/>
              <a:t> :</a:t>
            </a:r>
          </a:p>
          <a:p>
            <a:pPr lvl="1" algn="just"/>
            <a:r>
              <a:rPr lang="en-SG" sz="1400" b="1" dirty="0" smtClean="0"/>
              <a:t>PENGENAAN DENDA TERSEBUT </a:t>
            </a:r>
            <a:r>
              <a:rPr lang="en-SG" sz="1400" b="1" i="1" u="sng" dirty="0" smtClean="0"/>
              <a:t>TIDAK MENGHILANGKAN KEWAJIBAN PENGUSAHA</a:t>
            </a:r>
            <a:r>
              <a:rPr lang="en-SG" sz="1400" b="1" dirty="0" smtClean="0"/>
              <a:t> UNTUK </a:t>
            </a:r>
            <a:r>
              <a:rPr lang="en-SG" sz="1400" b="1" u="sng" dirty="0" smtClean="0"/>
              <a:t>TETAP MEMBAYAR UPAH</a:t>
            </a:r>
            <a:r>
              <a:rPr lang="en-SG" sz="1400" b="1" dirty="0" smtClean="0"/>
              <a:t> KEPADA PEKERJA/BURUH. </a:t>
            </a:r>
          </a:p>
          <a:p>
            <a:pPr algn="just"/>
            <a:endParaRPr lang="en-SG" sz="1800" b="1" dirty="0"/>
          </a:p>
        </p:txBody>
      </p:sp>
      <p:graphicFrame>
        <p:nvGraphicFramePr>
          <p:cNvPr id="4" name="Table 3"/>
          <p:cNvGraphicFramePr>
            <a:graphicFrameLocks noGrp="1"/>
          </p:cNvGraphicFramePr>
          <p:nvPr/>
        </p:nvGraphicFramePr>
        <p:xfrm>
          <a:off x="467544" y="1628800"/>
          <a:ext cx="8208912" cy="3474720"/>
        </p:xfrm>
        <a:graphic>
          <a:graphicData uri="http://schemas.openxmlformats.org/drawingml/2006/table">
            <a:tbl>
              <a:tblPr firstRow="1" bandRow="1">
                <a:tableStyleId>{93296810-A885-4BE3-A3E7-6D5BEEA58F35}</a:tableStyleId>
              </a:tblPr>
              <a:tblGrid>
                <a:gridCol w="661152"/>
                <a:gridCol w="2795232"/>
                <a:gridCol w="4752528"/>
              </a:tblGrid>
              <a:tr h="370840">
                <a:tc>
                  <a:txBody>
                    <a:bodyPr/>
                    <a:lstStyle/>
                    <a:p>
                      <a:pPr algn="ctr"/>
                      <a:r>
                        <a:rPr lang="en-US" sz="1800" b="1" dirty="0" smtClean="0"/>
                        <a:t>NO</a:t>
                      </a:r>
                      <a:endParaRPr lang="en-SG" sz="1800" b="1" dirty="0"/>
                    </a:p>
                  </a:txBody>
                  <a:tcPr/>
                </a:tc>
                <a:tc>
                  <a:txBody>
                    <a:bodyPr/>
                    <a:lstStyle/>
                    <a:p>
                      <a:pPr algn="ctr"/>
                      <a:r>
                        <a:rPr lang="en-US" sz="1800" b="1" dirty="0" smtClean="0"/>
                        <a:t>KETERLAMBATAN</a:t>
                      </a:r>
                      <a:r>
                        <a:rPr lang="en-US" sz="1800" b="1" baseline="0" dirty="0" smtClean="0"/>
                        <a:t> PEMBAYARAN UPAH</a:t>
                      </a:r>
                      <a:endParaRPr lang="en-SG" sz="1800" b="1" dirty="0"/>
                    </a:p>
                  </a:txBody>
                  <a:tcPr/>
                </a:tc>
                <a:tc>
                  <a:txBody>
                    <a:bodyPr/>
                    <a:lstStyle/>
                    <a:p>
                      <a:pPr algn="ctr"/>
                      <a:r>
                        <a:rPr lang="en-US" sz="2800" b="1" dirty="0" smtClean="0"/>
                        <a:t>BESARAN DENDA</a:t>
                      </a:r>
                      <a:endParaRPr lang="en-SG" sz="2800" b="1" dirty="0"/>
                    </a:p>
                  </a:txBody>
                  <a:tcPr/>
                </a:tc>
              </a:tr>
              <a:tr h="370840">
                <a:tc>
                  <a:txBody>
                    <a:bodyPr/>
                    <a:lstStyle/>
                    <a:p>
                      <a:pPr algn="ctr"/>
                      <a:r>
                        <a:rPr lang="en-US" sz="1400" b="1" dirty="0" smtClean="0"/>
                        <a:t>1</a:t>
                      </a:r>
                      <a:endParaRPr lang="en-SG" sz="1400" b="1" dirty="0"/>
                    </a:p>
                  </a:txBody>
                  <a:tcPr/>
                </a:tc>
                <a:tc>
                  <a:txBody>
                    <a:bodyPr/>
                    <a:lstStyle/>
                    <a:p>
                      <a:pPr algn="ctr"/>
                      <a:r>
                        <a:rPr lang="en-US" sz="1400" b="1" dirty="0" smtClean="0"/>
                        <a:t>HARI KE – 4 S/D KE – 8 </a:t>
                      </a:r>
                    </a:p>
                    <a:p>
                      <a:pPr algn="ctr"/>
                      <a:r>
                        <a:rPr lang="en-US" sz="1400" b="1" dirty="0" smtClean="0"/>
                        <a:t>SEJAK TANGGAL SEHARUSNYA</a:t>
                      </a:r>
                      <a:r>
                        <a:rPr lang="en-US" sz="1400" b="1" baseline="0" dirty="0" smtClean="0"/>
                        <a:t> UPAH DIBAYAR</a:t>
                      </a:r>
                    </a:p>
                    <a:p>
                      <a:pPr algn="ctr"/>
                      <a:endParaRPr lang="en-SG" sz="1400" b="1" dirty="0"/>
                    </a:p>
                  </a:txBody>
                  <a:tcPr/>
                </a:tc>
                <a:tc>
                  <a:txBody>
                    <a:bodyPr/>
                    <a:lstStyle/>
                    <a:p>
                      <a:pPr algn="ctr"/>
                      <a:r>
                        <a:rPr lang="en-US" sz="1400" b="1" dirty="0" smtClean="0"/>
                        <a:t>5% (LIMA PERSEN) X UPAH YANG SEHARUSNYA DIBAYARKAN</a:t>
                      </a:r>
                      <a:endParaRPr lang="en-US" sz="1400" b="1" baseline="0" dirty="0" smtClean="0"/>
                    </a:p>
                    <a:p>
                      <a:pPr algn="ctr"/>
                      <a:r>
                        <a:rPr lang="en-US" sz="1400" b="1" baseline="0" dirty="0" smtClean="0"/>
                        <a:t>(UNTUK SETIAP HARI KETERLAMBATAN)</a:t>
                      </a:r>
                      <a:endParaRPr lang="en-SG" sz="1400" b="1" dirty="0"/>
                    </a:p>
                  </a:txBody>
                  <a:tcPr/>
                </a:tc>
              </a:tr>
              <a:tr h="370840">
                <a:tc>
                  <a:txBody>
                    <a:bodyPr/>
                    <a:lstStyle/>
                    <a:p>
                      <a:pPr algn="ctr"/>
                      <a:r>
                        <a:rPr lang="en-US" sz="1400" b="1" dirty="0" smtClean="0"/>
                        <a:t>2</a:t>
                      </a:r>
                      <a:endParaRPr lang="en-SG" sz="1400" b="1" dirty="0"/>
                    </a:p>
                  </a:txBody>
                  <a:tcPr/>
                </a:tc>
                <a:tc>
                  <a:txBody>
                    <a:bodyPr/>
                    <a:lstStyle/>
                    <a:p>
                      <a:pPr algn="ctr"/>
                      <a:r>
                        <a:rPr lang="en-US" sz="1400" b="1" dirty="0" smtClean="0"/>
                        <a:t>SESUDAH HARI KE - 8</a:t>
                      </a:r>
                      <a:endParaRPr lang="en-SG" sz="1400" b="1" dirty="0"/>
                    </a:p>
                  </a:txBody>
                  <a:tcPr/>
                </a:tc>
                <a:tc>
                  <a:txBody>
                    <a:bodyPr/>
                    <a:lstStyle/>
                    <a:p>
                      <a:pPr algn="ctr"/>
                      <a:r>
                        <a:rPr lang="en-US" sz="1400" b="1" dirty="0" smtClean="0"/>
                        <a:t>6%</a:t>
                      </a:r>
                      <a:r>
                        <a:rPr lang="en-US" sz="1400" b="1" baseline="0" dirty="0" smtClean="0"/>
                        <a:t> (ENAM PERSEN) </a:t>
                      </a:r>
                      <a:r>
                        <a:rPr lang="en-US" sz="1400" b="1" dirty="0" smtClean="0"/>
                        <a:t>X UPAH YANG SEHARUSNYA DIBAYARKAN</a:t>
                      </a:r>
                      <a:endParaRPr lang="en-US" sz="1400" b="1" baseline="0" dirty="0" smtClean="0"/>
                    </a:p>
                    <a:p>
                      <a:pPr algn="ctr"/>
                      <a:r>
                        <a:rPr lang="en-US" sz="1400" b="1" baseline="0" dirty="0" smtClean="0"/>
                        <a:t>(UNTUK SETIAP HARI KETERLAMBATAN)</a:t>
                      </a:r>
                    </a:p>
                    <a:p>
                      <a:pPr algn="ctr"/>
                      <a:r>
                        <a:rPr lang="en-US" sz="1400" b="1" u="sng" baseline="0" dirty="0" smtClean="0"/>
                        <a:t>DENGAN SYARAT :</a:t>
                      </a:r>
                    </a:p>
                    <a:p>
                      <a:pPr algn="ctr"/>
                      <a:r>
                        <a:rPr lang="en-US" sz="1400" b="1" baseline="0" dirty="0" smtClean="0"/>
                        <a:t>1 BLN &lt; 50% X UPAH YG SEHARUSNYA DIBAYARKAN</a:t>
                      </a:r>
                    </a:p>
                    <a:p>
                      <a:pPr algn="ctr"/>
                      <a:endParaRPr lang="en-SG" sz="1400" b="1" dirty="0" smtClean="0"/>
                    </a:p>
                  </a:txBody>
                  <a:tcPr/>
                </a:tc>
              </a:tr>
              <a:tr h="370840">
                <a:tc>
                  <a:txBody>
                    <a:bodyPr/>
                    <a:lstStyle/>
                    <a:p>
                      <a:pPr algn="ctr"/>
                      <a:r>
                        <a:rPr lang="en-US" sz="1400" b="1" dirty="0" smtClean="0"/>
                        <a:t>3</a:t>
                      </a:r>
                      <a:endParaRPr lang="en-SG" sz="1400" b="1" dirty="0"/>
                    </a:p>
                  </a:txBody>
                  <a:tcPr/>
                </a:tc>
                <a:tc>
                  <a:txBody>
                    <a:bodyPr/>
                    <a:lstStyle/>
                    <a:p>
                      <a:pPr algn="ctr"/>
                      <a:r>
                        <a:rPr lang="en-US" sz="1400" b="1" dirty="0" smtClean="0"/>
                        <a:t>SESUDAH 1 BULAN</a:t>
                      </a:r>
                      <a:endParaRPr lang="en-SG" sz="1400" b="1" dirty="0"/>
                    </a:p>
                  </a:txBody>
                  <a:tcPr/>
                </a:tc>
                <a:tc>
                  <a:txBody>
                    <a:bodyPr/>
                    <a:lstStyle/>
                    <a:p>
                      <a:pPr algn="ctr"/>
                      <a:r>
                        <a:rPr lang="en-US" sz="1400" b="1" dirty="0" smtClean="0"/>
                        <a:t>(6% +%SUKU</a:t>
                      </a:r>
                      <a:r>
                        <a:rPr lang="en-US" sz="1400" b="1" baseline="0" dirty="0" smtClean="0"/>
                        <a:t> BUNGA PADA BANK PEMERINTAH) </a:t>
                      </a:r>
                    </a:p>
                    <a:p>
                      <a:pPr algn="ctr"/>
                      <a:r>
                        <a:rPr lang="en-US" sz="1400" b="1" dirty="0" smtClean="0"/>
                        <a:t>X UPAH YANG SEHARUSNYA DIBAYARKAN</a:t>
                      </a:r>
                    </a:p>
                    <a:p>
                      <a:pPr algn="ctr"/>
                      <a:endParaRPr lang="en-SG" sz="1400" b="1" dirty="0"/>
                    </a:p>
                  </a:txBody>
                  <a:tcPr/>
                </a:tc>
              </a:tr>
            </a:tbl>
          </a:graphicData>
        </a:graphic>
      </p:graphicFrame>
      <p:sp>
        <p:nvSpPr>
          <p:cNvPr id="5" name="TextBox 4"/>
          <p:cNvSpPr txBox="1"/>
          <p:nvPr/>
        </p:nvSpPr>
        <p:spPr>
          <a:xfrm>
            <a:off x="1763688" y="6372036"/>
            <a:ext cx="5688632" cy="369332"/>
          </a:xfrm>
          <a:prstGeom prst="rect">
            <a:avLst/>
          </a:prstGeom>
          <a:noFill/>
        </p:spPr>
        <p:txBody>
          <a:bodyPr wrap="square" rtlCol="0">
            <a:spAutoFit/>
          </a:bodyPr>
          <a:lstStyle/>
          <a:p>
            <a:pPr algn="ctr"/>
            <a:r>
              <a:rPr lang="en-US" b="1" i="1" dirty="0" smtClean="0">
                <a:solidFill>
                  <a:srgbClr val="C00000"/>
                </a:solidFill>
              </a:rPr>
              <a:t>VIDE KETENTUAN PASAL 55 PP NO. 78 TAHUN 2015 </a:t>
            </a:r>
            <a:endParaRPr lang="en-SG" b="1" i="1" dirty="0">
              <a:solidFill>
                <a:srgbClr val="C0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552"/>
            <a:ext cx="8229600" cy="5257800"/>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n-SG" sz="1600" b="1" dirty="0" smtClean="0"/>
              <a:t>TIDAK MEMBAYAR </a:t>
            </a:r>
            <a:r>
              <a:rPr lang="en-SG" sz="1600" b="1" i="1" u="sng" dirty="0" smtClean="0">
                <a:solidFill>
                  <a:srgbClr val="C00000"/>
                </a:solidFill>
              </a:rPr>
              <a:t>TUNJANGAN HARI RAYA KEAGAMAAN </a:t>
            </a:r>
            <a:r>
              <a:rPr lang="en-SG" sz="1600" b="1" dirty="0" smtClean="0"/>
              <a:t>KEPADA PEKERJA/BURUH SEBAGAIMANA DIMAKSUD DALAM PASAL 7 AYAT (1) DAN AYAT (2); </a:t>
            </a:r>
          </a:p>
          <a:p>
            <a:pPr algn="just"/>
            <a:endParaRPr lang="en-SG" sz="1600" b="1" dirty="0" smtClean="0"/>
          </a:p>
          <a:p>
            <a:pPr algn="just"/>
            <a:r>
              <a:rPr lang="en-SG" sz="1600" b="1" dirty="0" smtClean="0"/>
              <a:t>TIDAK MEMBAGIKAN </a:t>
            </a:r>
            <a:r>
              <a:rPr lang="en-SG" sz="1600" b="1" i="1" u="sng" dirty="0" smtClean="0">
                <a:solidFill>
                  <a:srgbClr val="C00000"/>
                </a:solidFill>
              </a:rPr>
              <a:t>UANG SERVIS </a:t>
            </a:r>
            <a:r>
              <a:rPr lang="en-SG" sz="1600" b="1" dirty="0" smtClean="0"/>
              <a:t>PADA USAHA TERTENTU KEPADA PEKERJA/BURUH SEBAGAIMANA DIMAKSUD DALAM PASAL 10 AYAT (2); </a:t>
            </a:r>
          </a:p>
          <a:p>
            <a:pPr algn="just"/>
            <a:endParaRPr lang="en-SG" sz="1600" b="1" dirty="0" smtClean="0"/>
          </a:p>
          <a:p>
            <a:pPr algn="just"/>
            <a:r>
              <a:rPr lang="en-SG" sz="1600" b="1" dirty="0" smtClean="0"/>
              <a:t>TIDAK MENYUSUN </a:t>
            </a:r>
            <a:r>
              <a:rPr lang="en-SG" sz="1600" b="1" i="1" u="sng" dirty="0" smtClean="0">
                <a:solidFill>
                  <a:srgbClr val="C00000"/>
                </a:solidFill>
              </a:rPr>
              <a:t>STRUKTUR DAN SKALA UPAH </a:t>
            </a:r>
            <a:r>
              <a:rPr lang="en-SG" sz="1600" b="1" dirty="0" smtClean="0"/>
              <a:t>SEBAGAIMANA DIMAKSUD DALAM PASAL 14 AYAT (2) SERTA TIDAK MEMBERITAHUKAN KEPADA SELURUH PEKERJA/BURUH SEBAGAIMANA DIMAKSUD DALAM PASAL 14 AYAT (3); </a:t>
            </a:r>
          </a:p>
          <a:p>
            <a:pPr algn="just"/>
            <a:endParaRPr lang="en-SG" sz="1600" b="1" dirty="0" smtClean="0"/>
          </a:p>
          <a:p>
            <a:pPr algn="just"/>
            <a:r>
              <a:rPr lang="en-SG" sz="1600" b="1" dirty="0" smtClean="0"/>
              <a:t>TIDAK MEMBAYAR UPAH SAMPAI </a:t>
            </a:r>
            <a:r>
              <a:rPr lang="en-SG" sz="1600" b="1" i="1" u="sng" dirty="0" smtClean="0">
                <a:solidFill>
                  <a:srgbClr val="C00000"/>
                </a:solidFill>
              </a:rPr>
              <a:t>MELEWATI JANGKA WAKTU </a:t>
            </a:r>
            <a:r>
              <a:rPr lang="en-SG" sz="1600" b="1" dirty="0" smtClean="0"/>
              <a:t>SEBAGAIMANA DIMAKSUD DALAM PASAL 19; </a:t>
            </a:r>
          </a:p>
          <a:p>
            <a:pPr algn="just"/>
            <a:endParaRPr lang="en-SG" sz="1600" b="1" dirty="0" smtClean="0"/>
          </a:p>
          <a:p>
            <a:pPr algn="just"/>
            <a:r>
              <a:rPr lang="en-SG" sz="1600" b="1" dirty="0" smtClean="0"/>
              <a:t>TIDAK MEMENUHI KEWAJIBANNYA UNTUK MEMBAYAR </a:t>
            </a:r>
            <a:r>
              <a:rPr lang="en-SG" sz="1600" b="1" i="1" u="sng" dirty="0" smtClean="0">
                <a:solidFill>
                  <a:srgbClr val="C00000"/>
                </a:solidFill>
              </a:rPr>
              <a:t>DENDA</a:t>
            </a:r>
            <a:r>
              <a:rPr lang="en-SG" sz="1600" b="1" dirty="0" smtClean="0"/>
              <a:t> SEBAGAIMANA DIMAKSUD DALAM PASAL 53; DAN/ATAU </a:t>
            </a:r>
          </a:p>
          <a:p>
            <a:pPr algn="just"/>
            <a:endParaRPr lang="en-SG" sz="1600" b="1" dirty="0" smtClean="0"/>
          </a:p>
          <a:p>
            <a:pPr algn="just"/>
            <a:r>
              <a:rPr lang="en-SG" sz="1600" b="1" dirty="0" smtClean="0"/>
              <a:t>MELAKUKAN </a:t>
            </a:r>
            <a:r>
              <a:rPr lang="en-SG" sz="1600" b="1" i="1" u="sng" dirty="0" smtClean="0">
                <a:solidFill>
                  <a:srgbClr val="C00000"/>
                </a:solidFill>
              </a:rPr>
              <a:t>PEMOTONGAN UPAH LEBIH DARI 50% </a:t>
            </a:r>
            <a:r>
              <a:rPr lang="en-SG" sz="1600" b="1" dirty="0" smtClean="0"/>
              <a:t>(LIMA PULUH PERSEN) DARI SETIAP PEMBAYARAN UPAH YANG DITERIMA PEKERJA/BURUH SEBAGAIMANA DIMAKSUD DALAM PASAL 58. </a:t>
            </a:r>
          </a:p>
          <a:p>
            <a:pPr algn="just"/>
            <a:endParaRPr lang="en-SG" sz="1600" b="1" dirty="0" smtClean="0"/>
          </a:p>
          <a:p>
            <a:pPr algn="just"/>
            <a:endParaRPr lang="en-SG" sz="1600" b="1" dirty="0"/>
          </a:p>
        </p:txBody>
      </p:sp>
      <p:sp>
        <p:nvSpPr>
          <p:cNvPr id="2" name="Title 1"/>
          <p:cNvSpPr>
            <a:spLocks noGrp="1"/>
          </p:cNvSpPr>
          <p:nvPr>
            <p:ph type="title"/>
          </p:nvPr>
        </p:nvSpPr>
        <p:spPr>
          <a:xfrm>
            <a:off x="467544" y="116632"/>
            <a:ext cx="8229600" cy="108012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6000" b="1" dirty="0" smtClean="0"/>
              <a:t>SANKSI ADMINISTRATIF</a:t>
            </a:r>
            <a:r>
              <a:rPr lang="en-US" b="1" dirty="0" smtClean="0"/>
              <a:t/>
            </a:r>
            <a:br>
              <a:rPr lang="en-US" b="1" dirty="0" smtClean="0"/>
            </a:br>
            <a:r>
              <a:rPr lang="en-US" sz="1800" b="1" dirty="0" smtClean="0"/>
              <a:t> (PSL. 59 ANGKA (1) PP NO. 78 TAHUN 2015)</a:t>
            </a:r>
            <a:endParaRPr lang="en-SG" sz="18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356"/>
            <a:ext cx="8229600" cy="1354162"/>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4800" b="1" dirty="0" smtClean="0"/>
              <a:t>BENTUK – BENTUK SANKSI ADMINISTRATIF</a:t>
            </a:r>
            <a:endParaRPr lang="en-SG" sz="4800" b="1" dirty="0"/>
          </a:p>
        </p:txBody>
      </p:sp>
      <p:sp>
        <p:nvSpPr>
          <p:cNvPr id="3" name="Content Placeholder 2"/>
          <p:cNvSpPr>
            <a:spLocks noGrp="1"/>
          </p:cNvSpPr>
          <p:nvPr>
            <p:ph idx="1"/>
          </p:nvPr>
        </p:nvSpPr>
        <p:spPr>
          <a:xfrm>
            <a:off x="467544" y="1844824"/>
            <a:ext cx="8229600" cy="432048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en-SG" sz="4000" b="1" dirty="0" smtClean="0"/>
              <a:t>TEGURAN TERTULIS; </a:t>
            </a:r>
          </a:p>
          <a:p>
            <a:pPr algn="just"/>
            <a:r>
              <a:rPr lang="en-SG" sz="4000" b="1" dirty="0" smtClean="0"/>
              <a:t>PEMBATASAN KEGIATAN USAHA; </a:t>
            </a:r>
          </a:p>
          <a:p>
            <a:pPr algn="just"/>
            <a:r>
              <a:rPr lang="en-SG" sz="4000" b="1" dirty="0" smtClean="0"/>
              <a:t>PENGHENTIAN SEMENTARA SEBAGIAN ATAU SELURUH ALAT PRODUKSI; DAN </a:t>
            </a:r>
          </a:p>
          <a:p>
            <a:pPr algn="just"/>
            <a:r>
              <a:rPr lang="en-SG" sz="4000" b="1" dirty="0" smtClean="0"/>
              <a:t>PEMBEKUAN KEGIATAN USAHA. </a:t>
            </a:r>
          </a:p>
          <a:p>
            <a:pPr algn="just"/>
            <a:endParaRPr lang="en-SG" sz="4000" b="1" dirty="0"/>
          </a:p>
        </p:txBody>
      </p:sp>
      <p:sp>
        <p:nvSpPr>
          <p:cNvPr id="4" name="TextBox 3"/>
          <p:cNvSpPr txBox="1"/>
          <p:nvPr/>
        </p:nvSpPr>
        <p:spPr>
          <a:xfrm>
            <a:off x="1043608" y="6300028"/>
            <a:ext cx="6984776" cy="369332"/>
          </a:xfrm>
          <a:prstGeom prst="rect">
            <a:avLst/>
          </a:prstGeom>
          <a:noFill/>
        </p:spPr>
        <p:txBody>
          <a:bodyPr wrap="square" rtlCol="0">
            <a:spAutoFit/>
          </a:bodyPr>
          <a:lstStyle/>
          <a:p>
            <a:pPr algn="ctr"/>
            <a:r>
              <a:rPr lang="en-US" b="1" i="1" dirty="0" smtClean="0">
                <a:solidFill>
                  <a:srgbClr val="00B0F0"/>
                </a:solidFill>
              </a:rPr>
              <a:t>VIDE KETENTUAN PASAL 59 ANGKA (2) PP NO. 78 TAHUN 2015 </a:t>
            </a:r>
            <a:endParaRPr lang="en-SG" b="1" i="1" dirty="0">
              <a:solidFill>
                <a:srgbClr val="00B0F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style>
          <a:lnRef idx="0">
            <a:schemeClr val="accent1"/>
          </a:lnRef>
          <a:fillRef idx="3">
            <a:schemeClr val="accent1"/>
          </a:fillRef>
          <a:effectRef idx="3">
            <a:schemeClr val="accent1"/>
          </a:effectRef>
          <a:fontRef idx="minor">
            <a:schemeClr val="lt1"/>
          </a:fontRef>
        </p:style>
        <p:txBody>
          <a:bodyPr>
            <a:noAutofit/>
          </a:bodyPr>
          <a:lstStyle/>
          <a:p>
            <a:r>
              <a:rPr lang="en-US" b="1" dirty="0" smtClean="0"/>
              <a:t>SYARAT FORMIL PENJATUHAN </a:t>
            </a:r>
            <a:br>
              <a:rPr lang="en-US" b="1" dirty="0" smtClean="0"/>
            </a:br>
            <a:r>
              <a:rPr lang="en-US" b="1" dirty="0" smtClean="0"/>
              <a:t>SANKSI ADMINISTRATIF</a:t>
            </a:r>
            <a:endParaRPr lang="en-SG" b="1" dirty="0"/>
          </a:p>
        </p:txBody>
      </p:sp>
      <p:sp>
        <p:nvSpPr>
          <p:cNvPr id="3" name="Content Placeholder 2"/>
          <p:cNvSpPr>
            <a:spLocks noGrp="1"/>
          </p:cNvSpPr>
          <p:nvPr>
            <p:ph idx="1"/>
          </p:nvPr>
        </p:nvSpPr>
        <p:spPr>
          <a:xfrm>
            <a:off x="457200" y="1960240"/>
            <a:ext cx="8229600" cy="4133056"/>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en-US" sz="3600" b="1" dirty="0" smtClean="0"/>
              <a:t>ADANYA </a:t>
            </a:r>
            <a:r>
              <a:rPr lang="en-SG" sz="3600" b="1" u="sng" dirty="0" smtClean="0"/>
              <a:t>HASIL PEMERIKSAAN</a:t>
            </a:r>
            <a:r>
              <a:rPr lang="en-SG" sz="3600" b="1" dirty="0" smtClean="0"/>
              <a:t> YANG DILAKUKAN OLEH </a:t>
            </a:r>
            <a:r>
              <a:rPr lang="en-SG" sz="3600" b="1" i="1" u="sng" dirty="0" smtClean="0"/>
              <a:t>PENGAWAS KETENAGAKERJAAN</a:t>
            </a:r>
            <a:r>
              <a:rPr lang="en-SG" sz="3600" b="1" dirty="0" smtClean="0"/>
              <a:t> YANG </a:t>
            </a:r>
            <a:r>
              <a:rPr lang="en-SG" sz="3600" b="1" u="sng" dirty="0" smtClean="0"/>
              <a:t>BERASAL DARI</a:t>
            </a:r>
            <a:r>
              <a:rPr lang="en-SG" sz="3600" b="1" dirty="0" smtClean="0"/>
              <a:t>: </a:t>
            </a:r>
          </a:p>
          <a:p>
            <a:pPr lvl="1" algn="just"/>
            <a:r>
              <a:rPr lang="en-SG" sz="3200" b="1" i="1" u="sng" dirty="0" smtClean="0"/>
              <a:t>PENGADUAN</a:t>
            </a:r>
            <a:r>
              <a:rPr lang="en-SG" sz="3200" b="1" dirty="0" smtClean="0"/>
              <a:t>; DAN/ATAU </a:t>
            </a:r>
          </a:p>
          <a:p>
            <a:pPr lvl="1" algn="just"/>
            <a:r>
              <a:rPr lang="en-SG" sz="3200" b="1" i="1" u="sng" dirty="0" smtClean="0"/>
              <a:t>TINDAK LANJUT HASIL PENGAWASAN KETENAGAKERJAAN</a:t>
            </a:r>
            <a:r>
              <a:rPr lang="en-SG" sz="3200" b="1" dirty="0" smtClean="0"/>
              <a:t>.</a:t>
            </a:r>
          </a:p>
          <a:p>
            <a:pPr algn="just"/>
            <a:endParaRPr lang="en-SG" sz="3600" b="1" dirty="0"/>
          </a:p>
        </p:txBody>
      </p:sp>
      <p:sp>
        <p:nvSpPr>
          <p:cNvPr id="4" name="TextBox 3"/>
          <p:cNvSpPr txBox="1"/>
          <p:nvPr/>
        </p:nvSpPr>
        <p:spPr>
          <a:xfrm>
            <a:off x="1043608" y="6228020"/>
            <a:ext cx="6984776" cy="369332"/>
          </a:xfrm>
          <a:prstGeom prst="rect">
            <a:avLst/>
          </a:prstGeom>
          <a:noFill/>
        </p:spPr>
        <p:txBody>
          <a:bodyPr wrap="square" rtlCol="0">
            <a:spAutoFit/>
          </a:bodyPr>
          <a:lstStyle/>
          <a:p>
            <a:pPr algn="ctr"/>
            <a:r>
              <a:rPr lang="en-US" b="1" i="1" dirty="0" smtClean="0">
                <a:solidFill>
                  <a:srgbClr val="00B050"/>
                </a:solidFill>
              </a:rPr>
              <a:t>VIDE KETENTUAN PASAL 60 ANGKA (2) PP NO. 78 TAHUN 2015  </a:t>
            </a:r>
            <a:endParaRPr lang="en-SG" b="1" i="1" dirty="0">
              <a:solidFill>
                <a:srgbClr val="00B05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3364"/>
            <a:ext cx="8229600" cy="2520280"/>
          </a:xfrm>
        </p:spPr>
        <p:style>
          <a:lnRef idx="0">
            <a:schemeClr val="accent2"/>
          </a:lnRef>
          <a:fillRef idx="3">
            <a:schemeClr val="accent2"/>
          </a:fillRef>
          <a:effectRef idx="3">
            <a:schemeClr val="accent2"/>
          </a:effectRef>
          <a:fontRef idx="minor">
            <a:schemeClr val="lt1"/>
          </a:fontRef>
        </p:style>
        <p:txBody>
          <a:bodyPr>
            <a:noAutofit/>
          </a:bodyPr>
          <a:lstStyle/>
          <a:p>
            <a:r>
              <a:rPr lang="en-US" sz="4000" b="1" dirty="0" smtClean="0"/>
              <a:t>HUBUNGAN ANTARA </a:t>
            </a:r>
            <a:br>
              <a:rPr lang="en-US" sz="4000" b="1" dirty="0" smtClean="0"/>
            </a:br>
            <a:r>
              <a:rPr lang="en-US" sz="4000" b="1" dirty="0" smtClean="0"/>
              <a:t>PENGENAAN SANKSI ADMINISTRATIF  DENGAN KEWAJIBAN PENGUSAHA </a:t>
            </a:r>
            <a:br>
              <a:rPr lang="en-US" sz="4000" b="1" dirty="0" smtClean="0"/>
            </a:br>
            <a:r>
              <a:rPr lang="en-US" sz="4000" b="1" dirty="0" smtClean="0"/>
              <a:t>TERHADAP PEMBAYARAN HAK P/B</a:t>
            </a:r>
            <a:endParaRPr lang="en-SG" sz="4000" b="1" dirty="0"/>
          </a:p>
        </p:txBody>
      </p:sp>
      <p:sp>
        <p:nvSpPr>
          <p:cNvPr id="3" name="Content Placeholder 2"/>
          <p:cNvSpPr>
            <a:spLocks noGrp="1"/>
          </p:cNvSpPr>
          <p:nvPr>
            <p:ph idx="1"/>
          </p:nvPr>
        </p:nvSpPr>
        <p:spPr>
          <a:xfrm>
            <a:off x="457200" y="3131676"/>
            <a:ext cx="8229600" cy="2836912"/>
          </a:xfrm>
        </p:spPr>
        <p:style>
          <a:lnRef idx="1">
            <a:schemeClr val="accent3"/>
          </a:lnRef>
          <a:fillRef idx="2">
            <a:schemeClr val="accent3"/>
          </a:fillRef>
          <a:effectRef idx="1">
            <a:schemeClr val="accent3"/>
          </a:effectRef>
          <a:fontRef idx="minor">
            <a:schemeClr val="dk1"/>
          </a:fontRef>
        </p:style>
        <p:txBody>
          <a:bodyPr>
            <a:normAutofit/>
          </a:bodyPr>
          <a:lstStyle/>
          <a:p>
            <a:pPr algn="just"/>
            <a:endParaRPr lang="en-US" sz="1000" b="1" dirty="0" smtClean="0"/>
          </a:p>
          <a:p>
            <a:pPr algn="just"/>
            <a:r>
              <a:rPr lang="en-US" sz="3600" b="1" dirty="0" smtClean="0"/>
              <a:t>PENGENAAN SANKSI ADMINISTRATIF “TIDAK MENGHILANGKAN” KEWAJIBAN PENGUSAHA UNTUK MEMBAYAR HAK PEKERJA / BURUH.</a:t>
            </a:r>
          </a:p>
          <a:p>
            <a:pPr algn="just"/>
            <a:endParaRPr lang="en-SG" sz="3600" b="1" dirty="0" smtClean="0"/>
          </a:p>
        </p:txBody>
      </p:sp>
      <p:sp>
        <p:nvSpPr>
          <p:cNvPr id="4" name="TextBox 3"/>
          <p:cNvSpPr txBox="1"/>
          <p:nvPr/>
        </p:nvSpPr>
        <p:spPr>
          <a:xfrm>
            <a:off x="1043608" y="6228020"/>
            <a:ext cx="6984776" cy="369332"/>
          </a:xfrm>
          <a:prstGeom prst="rect">
            <a:avLst/>
          </a:prstGeom>
          <a:noFill/>
        </p:spPr>
        <p:txBody>
          <a:bodyPr wrap="square" rtlCol="0">
            <a:spAutoFit/>
          </a:bodyPr>
          <a:lstStyle/>
          <a:p>
            <a:pPr algn="ctr"/>
            <a:r>
              <a:rPr lang="en-US" b="1" i="1" dirty="0" smtClean="0">
                <a:solidFill>
                  <a:srgbClr val="C00000"/>
                </a:solidFill>
              </a:rPr>
              <a:t>VIDE KETENTUAN PASAL 61 PP NO. 78 TAHUN 2015  </a:t>
            </a:r>
            <a:endParaRPr lang="en-SG" b="1" i="1" dirty="0">
              <a:solidFill>
                <a:srgbClr val="C0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496" y="1628800"/>
            <a:ext cx="3456384" cy="2146250"/>
          </a:xfrm>
        </p:spPr>
        <p:txBody>
          <a:bodyPr>
            <a:normAutofit fontScale="90000"/>
          </a:bodyPr>
          <a:lstStyle/>
          <a:p>
            <a:r>
              <a:rPr lang="en-US" b="1" dirty="0" smtClean="0">
                <a:latin typeface="AR BLANCA" pitchFamily="2" charset="0"/>
              </a:rPr>
              <a:t>SEKIAN</a:t>
            </a:r>
            <a:br>
              <a:rPr lang="en-US" b="1" dirty="0" smtClean="0">
                <a:latin typeface="AR BLANCA" pitchFamily="2" charset="0"/>
              </a:rPr>
            </a:br>
            <a:r>
              <a:rPr lang="en-US" b="1" dirty="0" smtClean="0">
                <a:latin typeface="AR BLANCA" pitchFamily="2" charset="0"/>
              </a:rPr>
              <a:t>DAN</a:t>
            </a:r>
            <a:br>
              <a:rPr lang="en-US" b="1" dirty="0" smtClean="0">
                <a:latin typeface="AR BLANCA" pitchFamily="2" charset="0"/>
              </a:rPr>
            </a:br>
            <a:r>
              <a:rPr lang="en-US" b="1" dirty="0" smtClean="0">
                <a:latin typeface="AR BLANCA" pitchFamily="2" charset="0"/>
              </a:rPr>
              <a:t>TERIMA KASIH</a:t>
            </a:r>
            <a:endParaRPr lang="en-SG" b="1" dirty="0">
              <a:latin typeface="AR BLANCA"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style>
          <a:lnRef idx="0">
            <a:schemeClr val="accent1"/>
          </a:lnRef>
          <a:fillRef idx="3">
            <a:schemeClr val="accent1"/>
          </a:fillRef>
          <a:effectRef idx="3">
            <a:schemeClr val="accent1"/>
          </a:effectRef>
          <a:fontRef idx="minor">
            <a:schemeClr val="lt1"/>
          </a:fontRef>
        </p:style>
        <p:txBody>
          <a:bodyPr>
            <a:noAutofit/>
          </a:bodyPr>
          <a:lstStyle/>
          <a:p>
            <a:r>
              <a:rPr lang="en-US" sz="5400" b="1" dirty="0" smtClean="0"/>
              <a:t>KEBIJAKAN PENGUPAHAN</a:t>
            </a:r>
            <a:endParaRPr lang="en-SG" sz="5400" b="1" dirty="0"/>
          </a:p>
        </p:txBody>
      </p:sp>
      <p:sp>
        <p:nvSpPr>
          <p:cNvPr id="3" name="Content Placeholder 2"/>
          <p:cNvSpPr>
            <a:spLocks noGrp="1"/>
          </p:cNvSpPr>
          <p:nvPr>
            <p:ph idx="1"/>
          </p:nvPr>
        </p:nvSpPr>
        <p:spPr>
          <a:xfrm>
            <a:off x="467544" y="1988840"/>
            <a:ext cx="8229600" cy="4464496"/>
          </a:xfrm>
        </p:spPr>
        <p:style>
          <a:lnRef idx="1">
            <a:schemeClr val="accent2"/>
          </a:lnRef>
          <a:fillRef idx="2">
            <a:schemeClr val="accent2"/>
          </a:fillRef>
          <a:effectRef idx="1">
            <a:schemeClr val="accent2"/>
          </a:effectRef>
          <a:fontRef idx="minor">
            <a:schemeClr val="dk1"/>
          </a:fontRef>
        </p:style>
        <p:txBody>
          <a:bodyPr>
            <a:noAutofit/>
          </a:bodyPr>
          <a:lstStyle/>
          <a:p>
            <a:r>
              <a:rPr lang="en-SG" sz="4000" b="1" dirty="0" smtClean="0"/>
              <a:t>KEBIJAKAN PENGUPAHAN DIARAHKAN UNTUK :</a:t>
            </a:r>
          </a:p>
          <a:p>
            <a:pPr lvl="1" algn="just"/>
            <a:r>
              <a:rPr lang="en-SG" sz="3600" b="1" u="sng" dirty="0" smtClean="0"/>
              <a:t>PENCAPAIAN PENGHASILAN</a:t>
            </a:r>
            <a:r>
              <a:rPr lang="en-SG" sz="3600" b="1" dirty="0" smtClean="0"/>
              <a:t> YANG MEMENUHI :</a:t>
            </a:r>
          </a:p>
          <a:p>
            <a:pPr lvl="2" algn="just"/>
            <a:r>
              <a:rPr lang="en-SG" sz="3600" b="1" i="1" u="sng" dirty="0" smtClean="0"/>
              <a:t>PENGHIDUPAN YANG LAYAK BAGI PEKERJA/BURUH</a:t>
            </a:r>
          </a:p>
          <a:p>
            <a:pPr algn="just">
              <a:buNone/>
            </a:pPr>
            <a:endParaRPr lang="en-US" sz="1200" b="1" i="1" dirty="0" smtClean="0"/>
          </a:p>
          <a:p>
            <a:pPr algn="just">
              <a:buNone/>
            </a:pPr>
            <a:r>
              <a:rPr lang="en-US" sz="2400" b="1" i="1" dirty="0" smtClean="0"/>
              <a:t>(VIDE KETENTUAN PASAL 3 ANGKA (1) PP NO. 78 TAHUN 2015)</a:t>
            </a:r>
            <a:endParaRPr lang="en-SG" sz="40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630"/>
            <a:ext cx="8229600" cy="1282154"/>
          </a:xfrm>
        </p:spPr>
        <p:style>
          <a:lnRef idx="0">
            <a:schemeClr val="accent2"/>
          </a:lnRef>
          <a:fillRef idx="3">
            <a:schemeClr val="accent2"/>
          </a:fillRef>
          <a:effectRef idx="3">
            <a:schemeClr val="accent2"/>
          </a:effectRef>
          <a:fontRef idx="minor">
            <a:schemeClr val="lt1"/>
          </a:fontRef>
        </p:style>
        <p:txBody>
          <a:bodyPr>
            <a:noAutofit/>
          </a:bodyPr>
          <a:lstStyle/>
          <a:p>
            <a:r>
              <a:rPr lang="en-US" sz="4800" b="1" dirty="0" smtClean="0"/>
              <a:t>APA ITU PENGHASILAN </a:t>
            </a:r>
            <a:br>
              <a:rPr lang="en-US" sz="4800" b="1" dirty="0" smtClean="0"/>
            </a:br>
            <a:r>
              <a:rPr lang="en-US" sz="4800" b="1" dirty="0" smtClean="0"/>
              <a:t>YANG LAYAK ??</a:t>
            </a:r>
            <a:endParaRPr lang="en-SG" sz="4800" b="1" dirty="0"/>
          </a:p>
        </p:txBody>
      </p:sp>
      <p:sp>
        <p:nvSpPr>
          <p:cNvPr id="3" name="Content Placeholder 2"/>
          <p:cNvSpPr>
            <a:spLocks noGrp="1"/>
          </p:cNvSpPr>
          <p:nvPr>
            <p:ph idx="1"/>
          </p:nvPr>
        </p:nvSpPr>
        <p:spPr>
          <a:xfrm>
            <a:off x="457200" y="1711349"/>
            <a:ext cx="8229600" cy="4525963"/>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en-SG" sz="3600" b="1" u="sng" dirty="0" smtClean="0"/>
              <a:t>PENGHASILAN YANG LAYAK </a:t>
            </a:r>
            <a:r>
              <a:rPr lang="en-SG" sz="3600" b="1" dirty="0" smtClean="0"/>
              <a:t>MERUPAKAN :</a:t>
            </a:r>
          </a:p>
          <a:p>
            <a:pPr lvl="1" algn="just"/>
            <a:r>
              <a:rPr lang="en-SG" sz="3200" b="1" dirty="0" smtClean="0"/>
              <a:t>JUMLAH </a:t>
            </a:r>
            <a:r>
              <a:rPr lang="en-SG" sz="3200" b="1" u="sng" dirty="0" smtClean="0"/>
              <a:t>PENERIMAAN</a:t>
            </a:r>
            <a:r>
              <a:rPr lang="en-SG" sz="3200" b="1" dirty="0" smtClean="0"/>
              <a:t> ATAU </a:t>
            </a:r>
            <a:r>
              <a:rPr lang="en-SG" sz="3200" b="1" u="sng" dirty="0" smtClean="0"/>
              <a:t>PENDAPATAN PEKERJA/BURUH </a:t>
            </a:r>
          </a:p>
          <a:p>
            <a:pPr lvl="1" algn="just"/>
            <a:r>
              <a:rPr lang="en-SG" sz="3200" b="1" dirty="0" smtClean="0"/>
              <a:t>DARI </a:t>
            </a:r>
            <a:r>
              <a:rPr lang="en-SG" sz="3200" b="1" u="sng" dirty="0" smtClean="0"/>
              <a:t>HASIL PEKERJAANNYA </a:t>
            </a:r>
          </a:p>
          <a:p>
            <a:pPr lvl="1" algn="just"/>
            <a:r>
              <a:rPr lang="en-SG" sz="3200" b="1" dirty="0" smtClean="0"/>
              <a:t>SEHINGGA </a:t>
            </a:r>
            <a:r>
              <a:rPr lang="en-SG" sz="3200" b="1" u="sng" dirty="0" smtClean="0"/>
              <a:t>MAMPU MEMENUHI KEBUTUHAN HIDUP PEKERJA/BURUH DAN KELUARGANYA</a:t>
            </a:r>
            <a:r>
              <a:rPr lang="en-SG" sz="3200" b="1" dirty="0" smtClean="0"/>
              <a:t> SECARA </a:t>
            </a:r>
            <a:r>
              <a:rPr lang="en-SG" sz="3200" b="1" u="sng" dirty="0" smtClean="0"/>
              <a:t>WAJAR</a:t>
            </a:r>
            <a:r>
              <a:rPr lang="en-SG" sz="3200" b="1" dirty="0" smtClean="0"/>
              <a:t>. </a:t>
            </a:r>
          </a:p>
        </p:txBody>
      </p:sp>
      <p:sp>
        <p:nvSpPr>
          <p:cNvPr id="5" name="TextBox 4"/>
          <p:cNvSpPr txBox="1"/>
          <p:nvPr/>
        </p:nvSpPr>
        <p:spPr>
          <a:xfrm>
            <a:off x="539552" y="6372036"/>
            <a:ext cx="8064896" cy="369332"/>
          </a:xfrm>
          <a:prstGeom prst="rect">
            <a:avLst/>
          </a:prstGeom>
          <a:noFill/>
        </p:spPr>
        <p:txBody>
          <a:bodyPr wrap="square" rtlCol="0">
            <a:spAutoFit/>
          </a:bodyPr>
          <a:lstStyle/>
          <a:p>
            <a:pPr algn="ctr"/>
            <a:r>
              <a:rPr lang="en-US" b="1" i="1" dirty="0" smtClean="0"/>
              <a:t>VIDE KETENTUAN PASAL 4 ANGKA (1) PP NO. 78 TAHUN 2015</a:t>
            </a:r>
            <a:endParaRPr lang="en-SG"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4000" b="1" dirty="0" smtClean="0"/>
              <a:t>BENTUK PENGHASILAN LAYAK YANG DAPAT DITERIMA PEKERJA / BURUH</a:t>
            </a:r>
            <a:endParaRPr lang="en-SG" sz="4000" b="1" dirty="0"/>
          </a:p>
        </p:txBody>
      </p:sp>
      <p:sp>
        <p:nvSpPr>
          <p:cNvPr id="12" name="TextBox 11"/>
          <p:cNvSpPr txBox="1"/>
          <p:nvPr/>
        </p:nvSpPr>
        <p:spPr>
          <a:xfrm>
            <a:off x="395536" y="1923222"/>
            <a:ext cx="3672408"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6600" b="1" dirty="0" smtClean="0"/>
              <a:t>U P A H</a:t>
            </a:r>
            <a:endParaRPr lang="en-SG" sz="6600" b="1" dirty="0"/>
          </a:p>
        </p:txBody>
      </p:sp>
      <p:sp>
        <p:nvSpPr>
          <p:cNvPr id="13" name="TextBox 12"/>
          <p:cNvSpPr txBox="1"/>
          <p:nvPr/>
        </p:nvSpPr>
        <p:spPr>
          <a:xfrm>
            <a:off x="5004048" y="1916832"/>
            <a:ext cx="367240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600" b="1" dirty="0" smtClean="0"/>
              <a:t>PENDAPATAN NON UPAH</a:t>
            </a:r>
            <a:endParaRPr lang="en-SG" sz="3600" b="1" dirty="0"/>
          </a:p>
        </p:txBody>
      </p:sp>
      <p:sp>
        <p:nvSpPr>
          <p:cNvPr id="14" name="TextBox 13"/>
          <p:cNvSpPr txBox="1"/>
          <p:nvPr/>
        </p:nvSpPr>
        <p:spPr>
          <a:xfrm>
            <a:off x="1187624" y="3585796"/>
            <a:ext cx="280831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smtClean="0"/>
              <a:t>UPAH TANPA TUNJANGAN</a:t>
            </a:r>
            <a:endParaRPr lang="en-SG" b="1" dirty="0"/>
          </a:p>
        </p:txBody>
      </p:sp>
      <p:sp>
        <p:nvSpPr>
          <p:cNvPr id="15" name="TextBox 14"/>
          <p:cNvSpPr txBox="1"/>
          <p:nvPr/>
        </p:nvSpPr>
        <p:spPr>
          <a:xfrm>
            <a:off x="1187624" y="4307617"/>
            <a:ext cx="280831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b="1" dirty="0" smtClean="0"/>
              <a:t>UPAH POKOK + TUNJANGAN TETAP</a:t>
            </a:r>
            <a:endParaRPr lang="en-SG" b="1" dirty="0"/>
          </a:p>
        </p:txBody>
      </p:sp>
      <p:sp>
        <p:nvSpPr>
          <p:cNvPr id="16" name="TextBox 15"/>
          <p:cNvSpPr txBox="1"/>
          <p:nvPr/>
        </p:nvSpPr>
        <p:spPr>
          <a:xfrm>
            <a:off x="1187624" y="5254754"/>
            <a:ext cx="2808312"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dirty="0" smtClean="0"/>
              <a:t>UPAH  POKOK + TUNJANGAN TETAP + TUNJANGAN TIDAK TETAP</a:t>
            </a:r>
            <a:endParaRPr lang="en-SG" b="1" dirty="0"/>
          </a:p>
        </p:txBody>
      </p:sp>
      <p:sp>
        <p:nvSpPr>
          <p:cNvPr id="17" name="TextBox 16"/>
          <p:cNvSpPr txBox="1"/>
          <p:nvPr/>
        </p:nvSpPr>
        <p:spPr>
          <a:xfrm>
            <a:off x="5868144" y="4226317"/>
            <a:ext cx="280831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dirty="0" smtClean="0"/>
              <a:t>B O N U S</a:t>
            </a:r>
            <a:endParaRPr lang="en-SG" b="1" dirty="0"/>
          </a:p>
        </p:txBody>
      </p:sp>
      <p:sp>
        <p:nvSpPr>
          <p:cNvPr id="18" name="TextBox 17"/>
          <p:cNvSpPr txBox="1"/>
          <p:nvPr/>
        </p:nvSpPr>
        <p:spPr>
          <a:xfrm>
            <a:off x="5868144" y="4739665"/>
            <a:ext cx="2808312"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b="1" dirty="0" smtClean="0"/>
              <a:t>UANG PENGGANTI FASILITAS KERJA</a:t>
            </a:r>
            <a:endParaRPr lang="en-SG" b="1" dirty="0"/>
          </a:p>
        </p:txBody>
      </p:sp>
      <p:sp>
        <p:nvSpPr>
          <p:cNvPr id="19" name="TextBox 18"/>
          <p:cNvSpPr txBox="1"/>
          <p:nvPr/>
        </p:nvSpPr>
        <p:spPr>
          <a:xfrm>
            <a:off x="5868144" y="5531753"/>
            <a:ext cx="280831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smtClean="0"/>
              <a:t>UANG SERVIS PADA USAHA TERTENTU</a:t>
            </a:r>
            <a:endParaRPr lang="en-SG" b="1" dirty="0"/>
          </a:p>
        </p:txBody>
      </p:sp>
      <p:cxnSp>
        <p:nvCxnSpPr>
          <p:cNvPr id="21" name="Shape 20"/>
          <p:cNvCxnSpPr>
            <a:stCxn id="12" idx="2"/>
            <a:endCxn id="14" idx="1"/>
          </p:cNvCxnSpPr>
          <p:nvPr/>
        </p:nvCxnSpPr>
        <p:spPr>
          <a:xfrm rot="5400000">
            <a:off x="1340060" y="2878782"/>
            <a:ext cx="739244" cy="1044116"/>
          </a:xfrm>
          <a:prstGeom prst="bentConnector4">
            <a:avLst>
              <a:gd name="adj1" fmla="val 37510"/>
              <a:gd name="adj2" fmla="val 14086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hape 22"/>
          <p:cNvCxnSpPr>
            <a:stCxn id="12" idx="2"/>
            <a:endCxn id="15" idx="1"/>
          </p:cNvCxnSpPr>
          <p:nvPr/>
        </p:nvCxnSpPr>
        <p:spPr>
          <a:xfrm rot="5400000">
            <a:off x="909900" y="3308942"/>
            <a:ext cx="1599565" cy="1044116"/>
          </a:xfrm>
          <a:prstGeom prst="bentConnector4">
            <a:avLst>
              <a:gd name="adj1" fmla="val 16079"/>
              <a:gd name="adj2" fmla="val 13940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12" idx="2"/>
            <a:endCxn id="16" idx="1"/>
          </p:cNvCxnSpPr>
          <p:nvPr/>
        </p:nvCxnSpPr>
        <p:spPr>
          <a:xfrm rot="5400000">
            <a:off x="367082" y="3851760"/>
            <a:ext cx="2685201" cy="1044116"/>
          </a:xfrm>
          <a:prstGeom prst="bentConnector4">
            <a:avLst>
              <a:gd name="adj1" fmla="val 10189"/>
              <a:gd name="adj2" fmla="val 140869"/>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868144" y="3443521"/>
            <a:ext cx="280831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dirty="0" smtClean="0"/>
              <a:t>TUNJANGAN HARI RAYA KEAGAMAAN</a:t>
            </a:r>
            <a:endParaRPr lang="en-SG" b="1" dirty="0"/>
          </a:p>
        </p:txBody>
      </p:sp>
      <p:cxnSp>
        <p:nvCxnSpPr>
          <p:cNvPr id="53" name="Shape 52"/>
          <p:cNvCxnSpPr>
            <a:stCxn id="13" idx="2"/>
            <a:endCxn id="51" idx="1"/>
          </p:cNvCxnSpPr>
          <p:nvPr/>
        </p:nvCxnSpPr>
        <p:spPr>
          <a:xfrm rot="5400000">
            <a:off x="6029435" y="2955870"/>
            <a:ext cx="649526" cy="972108"/>
          </a:xfrm>
          <a:prstGeom prst="bentConnector4">
            <a:avLst>
              <a:gd name="adj1" fmla="val 25123"/>
              <a:gd name="adj2" fmla="val 16114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hape 56"/>
          <p:cNvCxnSpPr>
            <a:stCxn id="13" idx="2"/>
            <a:endCxn id="17" idx="1"/>
          </p:cNvCxnSpPr>
          <p:nvPr/>
        </p:nvCxnSpPr>
        <p:spPr>
          <a:xfrm rot="5400000">
            <a:off x="5707287" y="3278018"/>
            <a:ext cx="1293822" cy="972108"/>
          </a:xfrm>
          <a:prstGeom prst="bentConnector4">
            <a:avLst>
              <a:gd name="adj1" fmla="val 12238"/>
              <a:gd name="adj2" fmla="val 16114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hape 58"/>
          <p:cNvCxnSpPr>
            <a:stCxn id="13" idx="2"/>
            <a:endCxn id="18" idx="1"/>
          </p:cNvCxnSpPr>
          <p:nvPr/>
        </p:nvCxnSpPr>
        <p:spPr>
          <a:xfrm rot="5400000">
            <a:off x="5381363" y="3603942"/>
            <a:ext cx="1945670" cy="972108"/>
          </a:xfrm>
          <a:prstGeom prst="bentConnector4">
            <a:avLst>
              <a:gd name="adj1" fmla="val 8797"/>
              <a:gd name="adj2" fmla="val 16114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hape 60"/>
          <p:cNvCxnSpPr>
            <a:stCxn id="13" idx="2"/>
            <a:endCxn id="19" idx="1"/>
          </p:cNvCxnSpPr>
          <p:nvPr/>
        </p:nvCxnSpPr>
        <p:spPr>
          <a:xfrm rot="5400000">
            <a:off x="4985319" y="3999986"/>
            <a:ext cx="2737758" cy="972108"/>
          </a:xfrm>
          <a:prstGeom prst="bentConnector4">
            <a:avLst>
              <a:gd name="adj1" fmla="val 5688"/>
              <a:gd name="adj2" fmla="val 161142"/>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39552" y="6372036"/>
            <a:ext cx="8064896" cy="369332"/>
          </a:xfrm>
          <a:prstGeom prst="rect">
            <a:avLst/>
          </a:prstGeom>
          <a:noFill/>
        </p:spPr>
        <p:txBody>
          <a:bodyPr wrap="square" rtlCol="0">
            <a:spAutoFit/>
          </a:bodyPr>
          <a:lstStyle/>
          <a:p>
            <a:pPr algn="ctr"/>
            <a:r>
              <a:rPr lang="en-US" b="1" i="1" dirty="0" smtClean="0">
                <a:solidFill>
                  <a:srgbClr val="00B0F0"/>
                </a:solidFill>
              </a:rPr>
              <a:t>VIDE KETENTUAN PASAL 4, 5 DAN 6 PP NO. 78 TAHUN 2015</a:t>
            </a:r>
            <a:endParaRPr lang="en-SG" b="1" i="1" dirty="0">
              <a:solidFill>
                <a:srgbClr val="00B0F0"/>
              </a:solidFill>
            </a:endParaRPr>
          </a:p>
        </p:txBody>
      </p:sp>
      <p:cxnSp>
        <p:nvCxnSpPr>
          <p:cNvPr id="72" name="Elbow Connector 71"/>
          <p:cNvCxnSpPr>
            <a:stCxn id="2" idx="2"/>
            <a:endCxn id="12" idx="0"/>
          </p:cNvCxnSpPr>
          <p:nvPr/>
        </p:nvCxnSpPr>
        <p:spPr>
          <a:xfrm rot="5400000">
            <a:off x="3106079" y="457301"/>
            <a:ext cx="591582" cy="2340260"/>
          </a:xfrm>
          <a:prstGeom prst="bent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2" idx="2"/>
            <a:endCxn id="13" idx="0"/>
          </p:cNvCxnSpPr>
          <p:nvPr/>
        </p:nvCxnSpPr>
        <p:spPr>
          <a:xfrm rot="16200000" flipH="1">
            <a:off x="5413530" y="490110"/>
            <a:ext cx="585192" cy="2268252"/>
          </a:xfrm>
          <a:prstGeom prst="bent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541891">
            <a:off x="457200" y="2632516"/>
            <a:ext cx="8229600" cy="1143000"/>
          </a:xfrm>
        </p:spPr>
        <p:style>
          <a:lnRef idx="0">
            <a:schemeClr val="accent2"/>
          </a:lnRef>
          <a:fillRef idx="3">
            <a:schemeClr val="accent2"/>
          </a:fillRef>
          <a:effectRef idx="3">
            <a:schemeClr val="accent2"/>
          </a:effectRef>
          <a:fontRef idx="minor">
            <a:schemeClr val="lt1"/>
          </a:fontRef>
        </p:style>
        <p:txBody>
          <a:bodyPr>
            <a:noAutofit/>
          </a:bodyPr>
          <a:lstStyle/>
          <a:p>
            <a:r>
              <a:rPr lang="en-US" sz="8800" b="1" dirty="0" smtClean="0"/>
              <a:t>U P A H</a:t>
            </a:r>
            <a:endParaRPr lang="en-SG" sz="8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3957</Words>
  <Application>Microsoft Office PowerPoint</Application>
  <PresentationFormat>On-screen Show (4:3)</PresentationFormat>
  <Paragraphs>530</Paragraphs>
  <Slides>55</Slides>
  <Notes>0</Notes>
  <HiddenSlides>0</HiddenSlides>
  <MMClips>1</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PERATURAN PEMERINTAH  NO. 78 TAHUN 2015  TENTANG PENGUPAHAN</vt:lpstr>
      <vt:lpstr>PROFIL</vt:lpstr>
      <vt:lpstr>PERATURAN PEMERINTAH  NO. 78 TAHUN 2015</vt:lpstr>
      <vt:lpstr>SEKILAS TENTANG PP NO. 78 TAHUN 2015  TENTANG PENGUPAHAN</vt:lpstr>
      <vt:lpstr>MATERI YANG DIATUR DALAM  PP NO. 78 TAHUN 2015</vt:lpstr>
      <vt:lpstr>KEBIJAKAN PENGUPAHAN</vt:lpstr>
      <vt:lpstr>APA ITU PENGHASILAN  YANG LAYAK ??</vt:lpstr>
      <vt:lpstr>BENTUK PENGHASILAN LAYAK YANG DAPAT DITERIMA PEKERJA / BURUH</vt:lpstr>
      <vt:lpstr>U P A H</vt:lpstr>
      <vt:lpstr>PEMBAGIAN KOMPONEN UPAH</vt:lpstr>
      <vt:lpstr>TUNJANGAN TETAP</vt:lpstr>
      <vt:lpstr>TUNJANGAN TIDAK TETAP</vt:lpstr>
      <vt:lpstr>PENDAPATAN  NON U P A H</vt:lpstr>
      <vt:lpstr>TUNJANGAN HARI RAYA KEAGAMAAN (PERMENAKER NO. 6 TAHUN 2016)</vt:lpstr>
      <vt:lpstr>TUNJANGAN HARI RAYA KEAGAMAAN (PERMENAKER NO. 6 TAHUN 2016)</vt:lpstr>
      <vt:lpstr>THR BAGI PEKERJA/BURUH YANG TERKENA PEMUTUSAN HUBUNGAN KERJA</vt:lpstr>
      <vt:lpstr>THR BAGI PEKERJA/BURUH DALAM HAL PERALIHAN STATUS HUBUNGAN KERJA (MERGER – AKUISISI – KONSOLIDASI – PERALIHAN VENDOR)</vt:lpstr>
      <vt:lpstr>B O N U S</vt:lpstr>
      <vt:lpstr>UANG PENGGANTI FASILITAS KERJA</vt:lpstr>
      <vt:lpstr>UANG SERVIS PADA USAHA TERTENTU (PERMENAKER NO. 7 TAHUN 2016)</vt:lpstr>
      <vt:lpstr>PERLINDUNGAN UPAH</vt:lpstr>
      <vt:lpstr>PRINSIP PEMBAYARAN UPAH</vt:lpstr>
      <vt:lpstr>PENETAPAN UPAH  (PS. 12, 13, 14, 15, 16 PP NO. 78/2015)</vt:lpstr>
      <vt:lpstr>KEWAJIBAN PEMBAYARAN UPAH (PSL. 17, 18, 20, 21 PP NO. 78/2015)</vt:lpstr>
      <vt:lpstr>WAKTU PEMBAYARAN UPAH</vt:lpstr>
      <vt:lpstr>TEMPAT PEMBAYARAN UPAH</vt:lpstr>
      <vt:lpstr>METODE PEMBAYARAN UPAH</vt:lpstr>
      <vt:lpstr>PRINSIP PEMBAYARAN UPAH </vt:lpstr>
      <vt:lpstr>PENGECUALIAN PRINSIP “NO WORK NO PAY”, UPAH TETAP DIBAYAR DALAM HAL P/B :</vt:lpstr>
      <vt:lpstr>SELAIN KETIGA HAL TERSEBUT :</vt:lpstr>
      <vt:lpstr>PERHITUNGAN PEMBAYARAN PENGECUALIAN  UPAH TETAP DIBAYAR DENGAN ALASAN P/B “BERHALANGAN” (PSL. 26 PP 78/2015)</vt:lpstr>
      <vt:lpstr>PERHITUNGAN PEMBAYARAN PENGECUALIAN  UPAH TETAP DIBAYAR DENGAN ALASAN P/B “MELAKUKAN KEGIATAN LAIN DI LUAR PEKERJAANNYA”  (PSL. 27, 28, 29 DAN 30  PP 78/2015)</vt:lpstr>
      <vt:lpstr>PERHITUNGAN PEMBAYARAN PENGECUALIAN  UPAH TETAP DIBAYAR DENGAN ALASAN P/B “MENJALANKAN HAK WAKTU ISTIRAHAT KERJANYA”  (PSL. 31 PP 78/2015)</vt:lpstr>
      <vt:lpstr>UPAH KERJA LEMBUR</vt:lpstr>
      <vt:lpstr>WAKTU KERJA LEMBUR DAN UPAH KERJA LEMBUR (KEPMENAKERTRANS RI NO. KEP.102 /MEN/VI/2004 )</vt:lpstr>
      <vt:lpstr>DEFINISI WAKTU KERJA LEMBUR (PSL. 1 ANGKA (1))</vt:lpstr>
      <vt:lpstr>BATAS WAKTU KERJA LEMBUR – MELEBIHI JAM KERJA (PSL. 3 ANGKA (1) </vt:lpstr>
      <vt:lpstr>PENGECUALIAN KEWAJIBAN PEMBAYARAN UPAH LEMBUR TERHADAP PEKERJA YANG BEKERJA MELEBIHI JAM KERJA (PSL. 4 ANGKA (1), (2), &amp; (3))</vt:lpstr>
      <vt:lpstr>SYARAT SAH FORMAL WAKTU KERJA LEMBUR YANG DAPAT DIBAYAR</vt:lpstr>
      <vt:lpstr>SYARAT MATERIIL YG HARUS DIPENUHI SELAMA PELAKSANAAN WAKTU KERJA LEMBUR</vt:lpstr>
      <vt:lpstr>CARA PERHITUNGAN UPAH KERJA LEMBUR  (PSL. 11 KEPMENAKERTRANS RI NO. 102 TH 2004)</vt:lpstr>
      <vt:lpstr>CARA PERHITUNGAN UPAH KERJA LEMBUR  (PSL. 11 KEPMENAKERTRANS RI NO. 102 TH 2004)</vt:lpstr>
      <vt:lpstr>UPAH UNTUK PEMBAYARAN PESANGON</vt:lpstr>
      <vt:lpstr>KETENTUAN UPAH DALAM PEMBAYARAN PESANGON (PASAL 35 ANGKA (1), (2), &amp; (3) PP NO. 78/2015)</vt:lpstr>
      <vt:lpstr>UPAH UNTUK PERHITUNGAN PAJAK PENGHASILAN (PASAL 36 PP NO. 78/2015)</vt:lpstr>
      <vt:lpstr>PEMBAYARAN UPAH DALAM KEPAILITAN (PASAL 37 PP NO. 78/2015)</vt:lpstr>
      <vt:lpstr>HAK PEKERJA / BURUH ATAS KETERANGAN UPAH</vt:lpstr>
      <vt:lpstr>PEMOTONGAN UPAH P/B OLEH PENGUSAHA DAPAT DILAKUKAN GUNA PEMBAYARAN :</vt:lpstr>
      <vt:lpstr>BATAS MAKSIMAL PEMOTONGAN UPAH (PSL. 58 PP NO. 78 TAHUN 2015)</vt:lpstr>
      <vt:lpstr>DENDA KETERLAMBATAN PEMBAYARAN UPAH</vt:lpstr>
      <vt:lpstr>SANKSI ADMINISTRATIF  (PSL. 59 ANGKA (1) PP NO. 78 TAHUN 2015)</vt:lpstr>
      <vt:lpstr>BENTUK – BENTUK SANKSI ADMINISTRATIF</vt:lpstr>
      <vt:lpstr>SYARAT FORMIL PENJATUHAN  SANKSI ADMINISTRATIF</vt:lpstr>
      <vt:lpstr>HUBUNGAN ANTARA  PENGENAAN SANKSI ADMINISTRATIF  DENGAN KEWAJIBAN PENGUSAHA  TERHADAP PEMBAYARAN HAK P/B</vt:lpstr>
      <vt:lpstr>SEKIAN DAN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PERATURAN PEMERINTAH  NO. 78 TAHUN 2015  TENTANG PENGUPAHAN</dc:title>
  <dc:creator>Dr K S Fong</dc:creator>
  <cp:lastModifiedBy>Dr K S Fong</cp:lastModifiedBy>
  <cp:revision>207</cp:revision>
  <dcterms:created xsi:type="dcterms:W3CDTF">2016-03-19T09:42:17Z</dcterms:created>
  <dcterms:modified xsi:type="dcterms:W3CDTF">2018-08-06T02:42:11Z</dcterms:modified>
</cp:coreProperties>
</file>