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1" r:id="rId3"/>
    <p:sldId id="257" r:id="rId4"/>
    <p:sldId id="274" r:id="rId5"/>
    <p:sldId id="259" r:id="rId6"/>
    <p:sldId id="275" r:id="rId7"/>
    <p:sldId id="276" r:id="rId8"/>
    <p:sldId id="277" r:id="rId9"/>
    <p:sldId id="279" r:id="rId10"/>
    <p:sldId id="266" r:id="rId11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FFCCFF"/>
    <a:srgbClr val="FF99FF"/>
    <a:srgbClr val="5BD4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4606-1497-4931-BC94-539E220AE2A4}" type="datetimeFigureOut">
              <a:rPr lang="id-ID" smtClean="0"/>
              <a:pPr/>
              <a:t>06/08/2018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65BB7-627A-44A3-823F-22ADF636258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962030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46B3-373D-49F0-924D-72AAF90FD0B4}" type="datetimeFigureOut">
              <a:rPr lang="id-ID" smtClean="0"/>
              <a:pPr/>
              <a:t>06/08/2018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F46C1-681B-4DDF-BB82-CB1DE64943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41572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73E7-9EAB-433C-9D7B-107F9B5B205E}" type="datetimeFigureOut">
              <a:rPr lang="id-ID" smtClean="0"/>
              <a:pPr/>
              <a:t>06/08/2018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A10-DFD5-4ADD-9570-BEAEB34444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73E7-9EAB-433C-9D7B-107F9B5B205E}" type="datetimeFigureOut">
              <a:rPr lang="id-ID" smtClean="0"/>
              <a:pPr/>
              <a:t>06/08/2018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A10-DFD5-4ADD-9570-BEAEB34444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73E7-9EAB-433C-9D7B-107F9B5B205E}" type="datetimeFigureOut">
              <a:rPr lang="id-ID" smtClean="0"/>
              <a:pPr/>
              <a:t>06/08/2018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A10-DFD5-4ADD-9570-BEAEB34444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73E7-9EAB-433C-9D7B-107F9B5B205E}" type="datetimeFigureOut">
              <a:rPr lang="id-ID" smtClean="0"/>
              <a:pPr/>
              <a:t>06/08/2018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A10-DFD5-4ADD-9570-BEAEB34444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73E7-9EAB-433C-9D7B-107F9B5B205E}" type="datetimeFigureOut">
              <a:rPr lang="id-ID" smtClean="0"/>
              <a:pPr/>
              <a:t>06/08/2018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A10-DFD5-4ADD-9570-BEAEB34444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73E7-9EAB-433C-9D7B-107F9B5B205E}" type="datetimeFigureOut">
              <a:rPr lang="id-ID" smtClean="0"/>
              <a:pPr/>
              <a:t>06/08/2018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A10-DFD5-4ADD-9570-BEAEB34444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73E7-9EAB-433C-9D7B-107F9B5B205E}" type="datetimeFigureOut">
              <a:rPr lang="id-ID" smtClean="0"/>
              <a:pPr/>
              <a:t>06/08/2018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A10-DFD5-4ADD-9570-BEAEB34444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73E7-9EAB-433C-9D7B-107F9B5B205E}" type="datetimeFigureOut">
              <a:rPr lang="id-ID" smtClean="0"/>
              <a:pPr/>
              <a:t>06/08/2018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A10-DFD5-4ADD-9570-BEAEB34444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73E7-9EAB-433C-9D7B-107F9B5B205E}" type="datetimeFigureOut">
              <a:rPr lang="id-ID" smtClean="0"/>
              <a:pPr/>
              <a:t>06/08/2018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A10-DFD5-4ADD-9570-BEAEB34444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73E7-9EAB-433C-9D7B-107F9B5B205E}" type="datetimeFigureOut">
              <a:rPr lang="id-ID" smtClean="0"/>
              <a:pPr/>
              <a:t>06/08/2018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A10-DFD5-4ADD-9570-BEAEB34444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73E7-9EAB-433C-9D7B-107F9B5B205E}" type="datetimeFigureOut">
              <a:rPr lang="id-ID" smtClean="0"/>
              <a:pPr/>
              <a:t>06/08/2018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A10-DFD5-4ADD-9570-BEAEB34444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73E7-9EAB-433C-9D7B-107F9B5B205E}" type="datetimeFigureOut">
              <a:rPr lang="id-ID" smtClean="0"/>
              <a:pPr/>
              <a:t>06/08/2018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B1A10-DFD5-4ADD-9570-BEAEB34444A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352928" cy="252028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SG" sz="4800" b="1" dirty="0" smtClean="0"/>
              <a:t>KEBIJAKAN UPAH MINIMUM</a:t>
            </a:r>
            <a:br>
              <a:rPr lang="en-SG" sz="4800" b="1" dirty="0" smtClean="0"/>
            </a:br>
            <a:r>
              <a:rPr lang="en-SG" sz="4800" b="1" dirty="0" smtClean="0"/>
              <a:t>DI</a:t>
            </a:r>
            <a:r>
              <a:rPr lang="id-ID" sz="4800" b="1" dirty="0" smtClean="0"/>
              <a:t> PROVINSI SUMATERA UTARA TAHUN 201</a:t>
            </a:r>
            <a:r>
              <a:rPr lang="en-SG" sz="4800" b="1" dirty="0" smtClean="0"/>
              <a:t>6</a:t>
            </a:r>
            <a:endParaRPr lang="id-ID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3" y="4941168"/>
            <a:ext cx="6192689" cy="8640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id-ID" sz="2800" b="1" dirty="0" smtClean="0">
                <a:solidFill>
                  <a:schemeClr val="tx1"/>
                </a:solidFill>
              </a:rPr>
              <a:t>OLEH :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PLT. GUBERNUR SUMATERA UTARA</a:t>
            </a:r>
            <a:endParaRPr lang="id-ID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3154361"/>
          </a:xfrm>
        </p:spPr>
        <p:txBody>
          <a:bodyPr>
            <a:noAutofit/>
          </a:bodyPr>
          <a:lstStyle/>
          <a:p>
            <a:r>
              <a:rPr lang="id-ID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SEKIAN</a:t>
            </a:r>
            <a:br>
              <a:rPr lang="id-ID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id-ID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br>
              <a:rPr lang="id-ID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id-ID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TERIMA KASIH</a:t>
            </a:r>
            <a:endParaRPr lang="id-ID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69"/>
          </a:xfr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5400" b="1" dirty="0" smtClean="0"/>
              <a:t>UPAH MINIMUM PROVINSI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id-ID" sz="2800" b="1" dirty="0" smtClean="0"/>
              <a:t>UPAH MINIMUM PROVINSI ADALAH </a:t>
            </a:r>
            <a:r>
              <a:rPr lang="en-US" sz="2800" b="1" dirty="0" smtClean="0"/>
              <a:t>:</a:t>
            </a:r>
          </a:p>
          <a:p>
            <a:pPr lvl="1" algn="just"/>
            <a:r>
              <a:rPr lang="id-ID" sz="2400" b="1" i="1" u="sng" dirty="0" smtClean="0"/>
              <a:t>UPAH BULANAN TERENDAH</a:t>
            </a:r>
            <a:r>
              <a:rPr lang="id-ID" sz="2400" b="1" i="1" dirty="0" smtClean="0"/>
              <a:t> </a:t>
            </a:r>
            <a:endParaRPr lang="en-US" sz="2400" b="1" i="1" dirty="0" smtClean="0"/>
          </a:p>
          <a:p>
            <a:pPr lvl="1" algn="just"/>
            <a:r>
              <a:rPr lang="id-ID" sz="2400" b="1" dirty="0" smtClean="0"/>
              <a:t>BAGI </a:t>
            </a:r>
            <a:r>
              <a:rPr lang="id-ID" sz="2400" b="1" i="1" u="sng" dirty="0" smtClean="0"/>
              <a:t>PEKERJA/BURUH YANG MEMPUNYAI MASA KERJA KURANG DARI 1 (SATU) TAHUN</a:t>
            </a:r>
            <a:r>
              <a:rPr lang="id-ID" sz="2400" b="1" dirty="0" smtClean="0"/>
              <a:t>, </a:t>
            </a:r>
            <a:endParaRPr lang="en-US" sz="2400" b="1" dirty="0" smtClean="0"/>
          </a:p>
          <a:p>
            <a:pPr lvl="1" algn="just"/>
            <a:r>
              <a:rPr lang="id-ID" sz="2400" b="1" dirty="0" smtClean="0"/>
              <a:t>YANG TERDIRI ATAS </a:t>
            </a:r>
            <a:r>
              <a:rPr lang="en-US" sz="2400" b="1" dirty="0" smtClean="0"/>
              <a:t>:</a:t>
            </a:r>
          </a:p>
          <a:p>
            <a:pPr lvl="2" algn="just"/>
            <a:r>
              <a:rPr lang="id-ID" sz="2000" b="1" u="sng" dirty="0" smtClean="0"/>
              <a:t>UPAH POKOK TERMASUK </a:t>
            </a:r>
            <a:endParaRPr lang="en-US" sz="2000" b="1" u="sng" dirty="0" smtClean="0"/>
          </a:p>
          <a:p>
            <a:pPr lvl="2" algn="just"/>
            <a:r>
              <a:rPr lang="id-ID" sz="2000" b="1" u="sng" dirty="0" smtClean="0"/>
              <a:t>TUNJANGAN TETAP</a:t>
            </a:r>
            <a:r>
              <a:rPr lang="id-ID" sz="2000" b="1" dirty="0" smtClean="0"/>
              <a:t> </a:t>
            </a:r>
            <a:endParaRPr lang="en-US" sz="2000" b="1" dirty="0" smtClean="0"/>
          </a:p>
          <a:p>
            <a:pPr lvl="1" algn="just"/>
            <a:r>
              <a:rPr lang="id-ID" sz="2400" b="1" dirty="0" smtClean="0"/>
              <a:t>YANG </a:t>
            </a:r>
            <a:r>
              <a:rPr lang="id-ID" sz="2400" b="1" i="1" u="sng" dirty="0" smtClean="0"/>
              <a:t>DITETAPKAN OLEH GUBERNUR </a:t>
            </a:r>
            <a:r>
              <a:rPr lang="id-ID" sz="2400" b="1" dirty="0" smtClean="0"/>
              <a:t>SEBAGAI JARING PENGAMAN, </a:t>
            </a:r>
            <a:endParaRPr lang="en-US" sz="2400" b="1" dirty="0" smtClean="0"/>
          </a:p>
          <a:p>
            <a:pPr lvl="1" algn="just"/>
            <a:r>
              <a:rPr lang="id-ID" sz="2400" b="1" dirty="0" smtClean="0"/>
              <a:t>YANG </a:t>
            </a:r>
            <a:r>
              <a:rPr lang="id-ID" sz="2400" b="1" i="1" u="sng" dirty="0" smtClean="0"/>
              <a:t>BERLAKU UNTUK SELURUH KABUPATEN/KOTA DI SATU PROVINSI</a:t>
            </a:r>
            <a:r>
              <a:rPr lang="id-ID" sz="2400" b="1" dirty="0" smtClean="0"/>
              <a:t>.</a:t>
            </a:r>
          </a:p>
          <a:p>
            <a:pPr algn="just"/>
            <a:endParaRPr lang="id-ID" sz="2800" b="1" dirty="0" smtClean="0"/>
          </a:p>
          <a:p>
            <a:pPr algn="just"/>
            <a:endParaRPr lang="id-ID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d-ID" sz="3600" b="1" dirty="0" smtClean="0"/>
              <a:t>DASAR HUKUM PENETAPAN UPAH MINIMUM PROVINSI SUMATERA UTARA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/>
            <a:r>
              <a:rPr lang="id-ID" sz="2400" b="1" dirty="0" smtClean="0"/>
              <a:t>UNDANG – UNDANG NO. 13 TAHUN 2003 TENTANG KETENAGAKERJAAN;</a:t>
            </a:r>
            <a:endParaRPr lang="en-SG" sz="2400" b="1" dirty="0" smtClean="0"/>
          </a:p>
          <a:p>
            <a:pPr lvl="0" algn="just"/>
            <a:r>
              <a:rPr lang="en-US" sz="2400" b="1" dirty="0" smtClean="0"/>
              <a:t>PERATURAN PEMERINTAH NOMOR 78 TAHUN 2015 TENTANG PENGUPAHAN;</a:t>
            </a:r>
            <a:endParaRPr lang="en-SG" sz="2400" b="1" dirty="0" smtClean="0"/>
          </a:p>
          <a:p>
            <a:pPr lvl="0" algn="just"/>
            <a:r>
              <a:rPr lang="id-ID" sz="2400" b="1" dirty="0" smtClean="0"/>
              <a:t>KEPUTUSAN PRESIDEN NOMOR : 107 TAHUN 2004 TENTANG DEWAN PENGUPAHAN;</a:t>
            </a:r>
            <a:endParaRPr lang="en-SG" sz="2400" b="1" dirty="0" smtClean="0"/>
          </a:p>
          <a:p>
            <a:pPr lvl="0" algn="just"/>
            <a:r>
              <a:rPr lang="id-ID" sz="2400" b="1" dirty="0" smtClean="0"/>
              <a:t>PERATURAN MENTERI TENAGA KERJA DAN TRANSMIGRASI RI NOMOR : 13 TAHUN 2012 TENTANG KOMPONEN DAN PELAKSANAAN TAHAPAN PENCAPAIAN KEBUTUHAN HIDUP LAYAK (KHL);</a:t>
            </a:r>
            <a:endParaRPr lang="en-SG" sz="2400" b="1" dirty="0" smtClean="0"/>
          </a:p>
          <a:p>
            <a:pPr algn="just"/>
            <a:r>
              <a:rPr lang="id-ID" sz="2400" b="1" dirty="0" smtClean="0"/>
              <a:t>PERATURAN MENTERI TENAGA KERJA DAN TRANSMIGRASI RI NOMOR </a:t>
            </a:r>
            <a:r>
              <a:rPr lang="en-US" sz="2400" b="1" dirty="0" smtClean="0"/>
              <a:t>7 TAHUN 2013</a:t>
            </a:r>
            <a:r>
              <a:rPr lang="id-ID" sz="2400" b="1" dirty="0" smtClean="0"/>
              <a:t> TENTANG UPAH MINIMUM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d-ID" sz="3600" b="1" dirty="0" smtClean="0"/>
              <a:t>MEKANISME PENETAPAN UPAH MINIMUM PROVINSI SUMUT TAHUN 201</a:t>
            </a:r>
            <a:r>
              <a:rPr lang="en-US" sz="3600" b="1" dirty="0" smtClean="0"/>
              <a:t>6</a:t>
            </a:r>
            <a:endParaRPr lang="id-ID" sz="36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1196752"/>
            <a:ext cx="4320480" cy="100811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dirty="0" smtClean="0"/>
              <a:t>DEWAN PENGUPAHAN PROVINSI SUMATERA UTARA RAPAT UNTUK </a:t>
            </a:r>
            <a:r>
              <a:rPr lang="id-ID" sz="1200" b="1" dirty="0" smtClean="0">
                <a:sym typeface="Wingdings" pitchFamily="2" charset="2"/>
              </a:rPr>
              <a:t> </a:t>
            </a:r>
            <a:r>
              <a:rPr lang="id-ID" sz="1200" b="1" dirty="0" smtClean="0"/>
              <a:t> </a:t>
            </a:r>
            <a:r>
              <a:rPr lang="id-ID" sz="1200" b="1" i="1" u="sng" dirty="0" smtClean="0"/>
              <a:t>MENYEPAKATI “KUALITAS” DARI 60 (ENAM PULUH) KOMPONEN HIDUP LAYAK DALAM PERMENAKERTRANS NO.                13 TAHUN 2012 YANG AKAN DISURVEY</a:t>
            </a:r>
            <a:endParaRPr kumimoji="0" lang="id-ID" sz="1200" b="1" i="1" u="sng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36096" y="1196752"/>
            <a:ext cx="3600400" cy="144016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SURVEY KEBUTUHAN HIDUP LAYAK (KHL) TAHUN 2013KE 33 (TIGA</a:t>
            </a:r>
            <a:r>
              <a:rPr kumimoji="0" lang="id-ID" sz="1400" b="1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PULUH) TIGA) KAB/KOTA DI PROVINSI SUMATERA</a:t>
            </a:r>
            <a:r>
              <a:rPr kumimoji="0" lang="id-ID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UTARA OLEH DEWAN PENGUPAHAN PROVINSI SUMATERA UTARA YANG TERDIRI DARI UNSUR TRIPARTIT PLUS PAKAR DARI UNIVERSITAS SUMATERA UTARA</a:t>
            </a:r>
            <a:endParaRPr kumimoji="0" lang="id-ID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436096" y="3140968"/>
            <a:ext cx="3600400" cy="100811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REKAPITULASI</a:t>
            </a:r>
            <a:r>
              <a:rPr kumimoji="0" lang="id-ID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HASIL SURVEY KHL TAHUN 201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id-ID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DARI 33 KAB/KOTA DI SUMATERA UTARA</a:t>
            </a:r>
            <a:endParaRPr kumimoji="0" lang="id-ID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436096" y="4653136"/>
            <a:ext cx="3600400" cy="151216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DIDAPATKAN NILAI KHL TERENDAH </a:t>
            </a: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ADA DI </a:t>
            </a:r>
            <a:r>
              <a:rPr kumimoji="0" lang="id-ID" sz="2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KABUPATEN SERDANG BEDAGAI DENGAN NILAI KHL 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Rp.</a:t>
            </a:r>
            <a:r>
              <a:rPr kumimoji="0" lang="id-ID" sz="2000" b="1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1.</a:t>
            </a:r>
            <a:r>
              <a:rPr kumimoji="0" lang="en-US" sz="2000" b="1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473.429</a:t>
            </a:r>
            <a:r>
              <a:rPr kumimoji="0" lang="id-ID" sz="2000" b="1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,-</a:t>
            </a:r>
            <a:endParaRPr kumimoji="0" lang="id-ID" sz="20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008" y="5013176"/>
            <a:ext cx="4860032" cy="177281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b="1" dirty="0" smtClean="0">
                <a:solidFill>
                  <a:schemeClr val="tx1"/>
                </a:solidFill>
              </a:rPr>
              <a:t>DEWAN PENGUPAHAN PROVSU RAPAT UNTUK MERUMUSKAN NILAI USULAN UMP SUMATERA UTARA TAHUN 201</a:t>
            </a:r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r>
              <a:rPr lang="id-ID" sz="1600" b="1" dirty="0" smtClean="0">
                <a:solidFill>
                  <a:schemeClr val="tx1"/>
                </a:solidFill>
              </a:rPr>
              <a:t>, DENGAN MENYEPAKATI PENGGUNAAN RUMUS</a:t>
            </a:r>
            <a:r>
              <a:rPr lang="en-US" sz="1600" b="1" dirty="0" smtClean="0">
                <a:solidFill>
                  <a:schemeClr val="tx1"/>
                </a:solidFill>
              </a:rPr>
              <a:t> YG DIATUR PP NO. 78 TAHUN 2015</a:t>
            </a:r>
            <a:r>
              <a:rPr lang="id-ID" sz="1600" b="1" dirty="0" smtClean="0">
                <a:solidFill>
                  <a:schemeClr val="tx1"/>
                </a:solidFill>
              </a:rPr>
              <a:t>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b="1" i="1" u="sng" dirty="0" smtClean="0">
                <a:solidFill>
                  <a:srgbClr val="0070C0"/>
                </a:solidFill>
              </a:rPr>
              <a:t>“</a:t>
            </a:r>
            <a:r>
              <a:rPr lang="en-US" sz="1600" b="1" i="1" u="sng" dirty="0" smtClean="0">
                <a:solidFill>
                  <a:srgbClr val="0070C0"/>
                </a:solidFill>
              </a:rPr>
              <a:t>UMP 2016 = UMP 2015 + {UMP 2015 (%INFLASI NASIONAL + %PDB NASIONAL)}</a:t>
            </a:r>
            <a:r>
              <a:rPr lang="id-ID" sz="1600" b="1" i="1" u="sng" dirty="0" smtClean="0">
                <a:solidFill>
                  <a:srgbClr val="0070C0"/>
                </a:solidFill>
              </a:rPr>
              <a:t>,-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400" b="1" i="1" u="sng" dirty="0" smtClean="0">
                <a:solidFill>
                  <a:srgbClr val="C00000"/>
                </a:solidFill>
              </a:rPr>
              <a:t>(</a:t>
            </a:r>
            <a:r>
              <a:rPr lang="id-ID" sz="1050" b="1" i="1" u="sng" dirty="0" smtClean="0">
                <a:solidFill>
                  <a:srgbClr val="C00000"/>
                </a:solidFill>
              </a:rPr>
              <a:t>CATT : </a:t>
            </a:r>
            <a:r>
              <a:rPr lang="en-US" sz="1050" b="1" i="1" u="sng" dirty="0" smtClean="0">
                <a:solidFill>
                  <a:srgbClr val="C00000"/>
                </a:solidFill>
              </a:rPr>
              <a:t>PERSENTASE INFLASI YOY NASIONAL = 6,83%, PERSENTASE PDB = 4,67%)</a:t>
            </a:r>
            <a:endParaRPr lang="id-ID" sz="1400" b="1" i="1" u="sng" dirty="0" smtClean="0">
              <a:solidFill>
                <a:srgbClr val="C0000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07504" y="2420888"/>
            <a:ext cx="4968552" cy="2016224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dirty="0" smtClean="0">
                <a:solidFill>
                  <a:schemeClr val="tx1"/>
                </a:solidFill>
              </a:rPr>
              <a:t>USULAN DISAMPAIKAN KEPADA GUBERNUR SUMUT, SELANJUTNYA GUBERNUR SUMATERA UTARA MENETAPKAN </a:t>
            </a:r>
            <a:r>
              <a:rPr lang="id-ID" b="1" i="1" u="sng" dirty="0" smtClean="0">
                <a:solidFill>
                  <a:schemeClr val="tx1"/>
                </a:solidFill>
              </a:rPr>
              <a:t>NILAI UMP TAHUN 201</a:t>
            </a:r>
            <a:r>
              <a:rPr lang="en-US" b="1" i="1" u="sng" dirty="0" smtClean="0">
                <a:solidFill>
                  <a:schemeClr val="tx1"/>
                </a:solidFill>
              </a:rPr>
              <a:t>6</a:t>
            </a:r>
            <a:r>
              <a:rPr lang="id-ID" b="1" i="1" u="sng" dirty="0" smtClean="0">
                <a:solidFill>
                  <a:schemeClr val="tx1"/>
                </a:solidFill>
              </a:rPr>
              <a:t> </a:t>
            </a:r>
            <a:r>
              <a:rPr lang="en-US" b="1" i="1" u="sng" dirty="0" smtClean="0">
                <a:solidFill>
                  <a:schemeClr val="tx1"/>
                </a:solidFill>
              </a:rPr>
              <a:t>SEBESAR </a:t>
            </a:r>
            <a:r>
              <a:rPr lang="en-US" b="1" i="1" u="sng" dirty="0" smtClean="0">
                <a:solidFill>
                  <a:srgbClr val="0070C0"/>
                </a:solidFill>
              </a:rPr>
              <a:t>11,50% DARI NILAI UMP SUMATERA UTARA TAHUN 2015 </a:t>
            </a:r>
            <a:r>
              <a:rPr lang="en-US" b="1" i="1" u="sng" dirty="0" smtClean="0">
                <a:solidFill>
                  <a:schemeClr val="tx1"/>
                </a:solidFill>
              </a:rPr>
              <a:t>(</a:t>
            </a:r>
            <a:r>
              <a:rPr lang="en-US" b="1" i="1" u="sng" dirty="0" err="1" smtClean="0">
                <a:solidFill>
                  <a:schemeClr val="tx1"/>
                </a:solidFill>
              </a:rPr>
              <a:t>Rp</a:t>
            </a:r>
            <a:r>
              <a:rPr lang="en-US" b="1" i="1" u="sng" dirty="0" smtClean="0">
                <a:solidFill>
                  <a:schemeClr val="tx1"/>
                </a:solidFill>
              </a:rPr>
              <a:t>. 1.625.000,-)ATAU </a:t>
            </a:r>
            <a:r>
              <a:rPr lang="en-US" b="1" i="1" u="sng" dirty="0" smtClean="0">
                <a:solidFill>
                  <a:srgbClr val="0070C0"/>
                </a:solidFill>
              </a:rPr>
              <a:t>23</a:t>
            </a:r>
            <a:r>
              <a:rPr lang="id-ID" b="1" i="1" u="sng" dirty="0" smtClean="0">
                <a:solidFill>
                  <a:srgbClr val="0070C0"/>
                </a:solidFill>
              </a:rPr>
              <a:t>% </a:t>
            </a:r>
            <a:r>
              <a:rPr lang="en-US" b="1" i="1" u="sng" dirty="0" smtClean="0">
                <a:solidFill>
                  <a:srgbClr val="0070C0"/>
                </a:solidFill>
              </a:rPr>
              <a:t>DIATAS KHL TERENDAH SUMUT TAHUN 2015 </a:t>
            </a:r>
            <a:r>
              <a:rPr lang="en-US" b="1" i="1" u="sng" dirty="0" smtClean="0">
                <a:solidFill>
                  <a:schemeClr val="tx1"/>
                </a:solidFill>
              </a:rPr>
              <a:t>(</a:t>
            </a:r>
            <a:r>
              <a:rPr lang="id-ID" b="1" i="1" u="sng" dirty="0" smtClean="0">
                <a:solidFill>
                  <a:schemeClr val="tx1"/>
                </a:solidFill>
              </a:rPr>
              <a:t>Rp. </a:t>
            </a:r>
            <a:r>
              <a:rPr lang="en-US" b="1" i="1" u="sng" dirty="0" smtClean="0">
                <a:solidFill>
                  <a:schemeClr val="tx1"/>
                </a:solidFill>
              </a:rPr>
              <a:t>1.473.429</a:t>
            </a:r>
            <a:r>
              <a:rPr lang="id-ID" b="1" i="1" u="sng" dirty="0" smtClean="0">
                <a:solidFill>
                  <a:schemeClr val="tx1"/>
                </a:solidFill>
              </a:rPr>
              <a:t>,-</a:t>
            </a:r>
            <a:r>
              <a:rPr lang="en-US" b="1" i="1" u="sng" dirty="0" smtClean="0">
                <a:solidFill>
                  <a:schemeClr val="tx1"/>
                </a:solidFill>
              </a:rPr>
              <a:t>)</a:t>
            </a:r>
            <a:r>
              <a:rPr lang="id-ID" b="1" i="1" u="sng" dirty="0" smtClean="0">
                <a:solidFill>
                  <a:schemeClr val="tx1"/>
                </a:solidFill>
              </a:rPr>
              <a:t> MENJADI : </a:t>
            </a:r>
            <a:r>
              <a:rPr lang="id-ID" b="1" i="1" u="sng" dirty="0" smtClean="0">
                <a:solidFill>
                  <a:srgbClr val="FF0000"/>
                </a:solidFill>
              </a:rPr>
              <a:t>Rp. </a:t>
            </a:r>
            <a:r>
              <a:rPr lang="en-US" b="1" i="1" u="sng" dirty="0" smtClean="0">
                <a:solidFill>
                  <a:srgbClr val="FF0000"/>
                </a:solidFill>
              </a:rPr>
              <a:t>1.811.875</a:t>
            </a:r>
            <a:r>
              <a:rPr lang="en-US" b="1" i="1" u="sng" dirty="0" smtClean="0">
                <a:solidFill>
                  <a:schemeClr val="tx1"/>
                </a:solidFill>
              </a:rPr>
              <a:t>,</a:t>
            </a:r>
            <a:r>
              <a:rPr lang="id-ID" b="1" i="1" u="sng" dirty="0" smtClean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644008" y="1340768"/>
            <a:ext cx="720080" cy="7200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Down Arrow 11"/>
          <p:cNvSpPr/>
          <p:nvPr/>
        </p:nvSpPr>
        <p:spPr>
          <a:xfrm>
            <a:off x="6948264" y="2708920"/>
            <a:ext cx="936104" cy="36004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Down Arrow 12"/>
          <p:cNvSpPr/>
          <p:nvPr/>
        </p:nvSpPr>
        <p:spPr>
          <a:xfrm>
            <a:off x="6948264" y="4221088"/>
            <a:ext cx="936104" cy="36004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Bent Arrow 13"/>
          <p:cNvSpPr/>
          <p:nvPr/>
        </p:nvSpPr>
        <p:spPr>
          <a:xfrm rot="10800000">
            <a:off x="4932040" y="6165304"/>
            <a:ext cx="2880320" cy="620688"/>
          </a:xfrm>
          <a:prstGeom prst="bentArrow">
            <a:avLst>
              <a:gd name="adj1" fmla="val 50000"/>
              <a:gd name="adj2" fmla="val 48798"/>
              <a:gd name="adj3" fmla="val 50000"/>
              <a:gd name="adj4" fmla="val 4375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1763688" y="4437112"/>
            <a:ext cx="1512168" cy="576064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286844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7145"/>
            <a:ext cx="8784976" cy="16336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d-ID" sz="3200" b="1" dirty="0" smtClean="0"/>
              <a:t>FAKTOR – FAKTOR YANG DIPERTIMBANGKAN OLEH DEWAN PENGUPAHAN PROVINSI SUMUT DALAM PERUMUSAN USULAN UMP SUMUT TAHUN </a:t>
            </a:r>
            <a:r>
              <a:rPr lang="en-SG" sz="3200" b="1" dirty="0" smtClean="0"/>
              <a:t>2016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3"/>
            <a:ext cx="8784976" cy="48245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sv-SE" sz="2000" b="1" dirty="0" smtClean="0"/>
              <a:t>NILAI KHL YANG DIPEROLEH DAN DITETAPKAN DARI </a:t>
            </a:r>
            <a:r>
              <a:rPr lang="id-ID" sz="2000" b="1" dirty="0" smtClean="0"/>
              <a:t>REKAPITULASI </a:t>
            </a:r>
            <a:r>
              <a:rPr lang="sv-SE" sz="2000" b="1" dirty="0" smtClean="0"/>
              <a:t>HASIL SURVE</a:t>
            </a:r>
            <a:r>
              <a:rPr lang="id-ID" sz="2000" b="1" dirty="0" smtClean="0"/>
              <a:t>Y KEBUTUHAN HIDUP LAYAK 3</a:t>
            </a:r>
            <a:r>
              <a:rPr lang="en-US" sz="2000" b="1" dirty="0" smtClean="0"/>
              <a:t>3</a:t>
            </a:r>
            <a:r>
              <a:rPr lang="id-ID" sz="2000" b="1" dirty="0" smtClean="0"/>
              <a:t> KAB/KOTA DI PROVINSI SUMATERA UTARA, YAITU :</a:t>
            </a:r>
          </a:p>
          <a:p>
            <a:pPr lvl="1" algn="just"/>
            <a:r>
              <a:rPr lang="id-ID" sz="2000" b="1" dirty="0" smtClean="0"/>
              <a:t>NILAI KEBUTUHAN HIDUP LAYAK DARI KABUPATEN SERDANG BEDAGAI, YAITU : Rp. </a:t>
            </a:r>
            <a:r>
              <a:rPr lang="en-SG" sz="2000" b="1" dirty="0" smtClean="0"/>
              <a:t>1.473.429,-; </a:t>
            </a:r>
            <a:endParaRPr lang="id-ID" sz="2000" b="1" dirty="0" smtClean="0"/>
          </a:p>
          <a:p>
            <a:pPr lvl="1" algn="just">
              <a:buNone/>
            </a:pPr>
            <a:endParaRPr lang="id-ID" sz="1100" b="1" dirty="0" smtClean="0"/>
          </a:p>
          <a:p>
            <a:pPr algn="just"/>
            <a:r>
              <a:rPr lang="en-US" sz="2000" b="1" dirty="0" smtClean="0"/>
              <a:t>NILAI UPAH MINIMUM PROVINSI SUMATERA UTARA TAHUN 2015 SEBESAR : </a:t>
            </a:r>
            <a:r>
              <a:rPr lang="en-US" sz="2000" b="1" dirty="0" err="1" smtClean="0"/>
              <a:t>Rp</a:t>
            </a:r>
            <a:r>
              <a:rPr lang="en-US" sz="2000" b="1" dirty="0" smtClean="0"/>
              <a:t>. 1.625.000,-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PERSENTASE </a:t>
            </a:r>
            <a:r>
              <a:rPr lang="id-ID" sz="2000" b="1" dirty="0" smtClean="0"/>
              <a:t>INFLASI </a:t>
            </a:r>
            <a:r>
              <a:rPr lang="en-US" sz="2000" b="1" dirty="0" smtClean="0"/>
              <a:t>NASIONAL </a:t>
            </a:r>
            <a:r>
              <a:rPr lang="en-US" sz="2000" b="1" i="1" dirty="0" smtClean="0"/>
              <a:t>YEAR ON YEAR </a:t>
            </a:r>
            <a:r>
              <a:rPr lang="en-US" sz="2000" b="1" dirty="0" smtClean="0"/>
              <a:t>BULAN SEPTEMBER 2015 – SEPTEMBER 2015 </a:t>
            </a:r>
            <a:r>
              <a:rPr lang="id-ID" sz="2000" b="1" dirty="0" smtClean="0"/>
              <a:t>DARI BANK INDONESIA, YAITU SEBESAR :</a:t>
            </a:r>
            <a:r>
              <a:rPr lang="en-US" sz="2000" b="1" dirty="0" smtClean="0"/>
              <a:t> 6,83 %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sv-SE" sz="2000" b="1" dirty="0" smtClean="0"/>
              <a:t>PERSENTASE PDB NASIONAL KUARTAL III DAN IV TAHUN 2014 DAN KUARTAL I DAN II TAHUN 2015, YAITU SEBESAR : 4,67 %</a:t>
            </a:r>
          </a:p>
          <a:p>
            <a:pPr algn="just"/>
            <a:endParaRPr lang="id-ID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b="1" dirty="0" smtClean="0"/>
              <a:t>TEHNIK PERHITUNGAN UMP SUMUT 2016 DENGAN MENGGUNAKAN RUMUS YANG DIATUR DALAM </a:t>
            </a:r>
            <a:br>
              <a:rPr lang="en-US" sz="2400" b="1" dirty="0" smtClean="0"/>
            </a:br>
            <a:r>
              <a:rPr lang="en-US" sz="2400" b="1" dirty="0" smtClean="0"/>
              <a:t>PP NO. 78 TAHUN 2015 TENTANG PENGUPAHAN</a:t>
            </a:r>
            <a:endParaRPr lang="en-SG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en-US" sz="2800" b="1" u="sng" dirty="0" smtClean="0">
                <a:solidFill>
                  <a:srgbClr val="FFC000"/>
                </a:solidFill>
              </a:rPr>
              <a:t>UMP SUMATERA UTARA 2016 = </a:t>
            </a:r>
          </a:p>
          <a:p>
            <a:pPr lvl="1" algn="just"/>
            <a:r>
              <a:rPr lang="en-US" sz="2400" b="1" dirty="0" smtClean="0"/>
              <a:t>(UMP SUMATERA UTARA TAHUN 2015) + {(UMP SUMUT TH. 2015) X (INFLASI NASIONAL S.D SEPTEMBER 2015) +</a:t>
            </a:r>
            <a:r>
              <a:rPr lang="en-SG" sz="2400" b="1" dirty="0" smtClean="0"/>
              <a:t> </a:t>
            </a:r>
            <a:r>
              <a:rPr lang="en-US" sz="2400" b="1" dirty="0" smtClean="0"/>
              <a:t>(PDB NASIONAL KWARTAL III &amp; IV 2014 DAN KWARTAL I &amp; II 2015)}</a:t>
            </a:r>
            <a:endParaRPr lang="en-SG" sz="2400" b="1" dirty="0" smtClean="0"/>
          </a:p>
          <a:p>
            <a:pPr algn="just">
              <a:buNone/>
            </a:pPr>
            <a:r>
              <a:rPr lang="en-US" sz="2000" b="1" dirty="0" smtClean="0"/>
              <a:t>               </a:t>
            </a:r>
            <a:r>
              <a:rPr lang="en-US" sz="2000" b="1" i="1" dirty="0" smtClean="0">
                <a:solidFill>
                  <a:srgbClr val="FFFF00"/>
                </a:solidFill>
              </a:rPr>
              <a:t>(VIDE PASAL 44 PERATURAN PEMERINTAH NO. 78 TAHUN 2015)</a:t>
            </a:r>
          </a:p>
          <a:p>
            <a:pPr algn="just">
              <a:buNone/>
            </a:pPr>
            <a:endParaRPr lang="en-SG" sz="1600" b="1" dirty="0" smtClean="0"/>
          </a:p>
          <a:p>
            <a:pPr algn="just"/>
            <a:r>
              <a:rPr lang="en-US" sz="2800" b="1" u="sng" dirty="0" smtClean="0">
                <a:solidFill>
                  <a:srgbClr val="FFFF00"/>
                </a:solidFill>
              </a:rPr>
              <a:t>UMP SUMATERA UTARA 2016 = </a:t>
            </a:r>
          </a:p>
          <a:p>
            <a:pPr lvl="1" algn="just"/>
            <a:r>
              <a:rPr lang="en-US" sz="2400" b="1" dirty="0" smtClean="0"/>
              <a:t>RP. 1.625.000,- + {RP. 1.625.000 (6,83% + 4,67%)}</a:t>
            </a:r>
            <a:endParaRPr lang="en-SG" sz="2400" b="1" dirty="0" smtClean="0"/>
          </a:p>
          <a:p>
            <a:pPr lvl="2" algn="just"/>
            <a:r>
              <a:rPr lang="en-SG" sz="2000" b="1" dirty="0" smtClean="0"/>
              <a:t>= </a:t>
            </a:r>
            <a:r>
              <a:rPr lang="en-US" sz="2000" b="1" dirty="0" smtClean="0"/>
              <a:t>RP. 1.625.000,- + (RP. 1.625.000,- X 11,5%)</a:t>
            </a:r>
            <a:endParaRPr lang="en-SG" sz="2000" b="1" dirty="0" smtClean="0"/>
          </a:p>
          <a:p>
            <a:pPr lvl="2" algn="just">
              <a:buNone/>
            </a:pPr>
            <a:r>
              <a:rPr lang="en-SG" sz="2000" b="1" dirty="0" smtClean="0"/>
              <a:t>    = </a:t>
            </a:r>
            <a:r>
              <a:rPr lang="en-US" sz="2000" b="1" dirty="0" smtClean="0"/>
              <a:t>RP. 1.625.000,- + RP. 186.875,-</a:t>
            </a:r>
            <a:endParaRPr lang="en-SG" sz="2000" b="1" dirty="0" smtClean="0"/>
          </a:p>
          <a:p>
            <a:pPr lvl="2" algn="just">
              <a:buNone/>
            </a:pPr>
            <a:r>
              <a:rPr lang="en-SG" sz="2000" b="1" dirty="0" smtClean="0"/>
              <a:t>    </a:t>
            </a:r>
            <a:r>
              <a:rPr lang="en-US" sz="3200" b="1" dirty="0" smtClean="0">
                <a:solidFill>
                  <a:srgbClr val="CCFF66"/>
                </a:solidFill>
              </a:rPr>
              <a:t>= RP. 1.811.875,-</a:t>
            </a:r>
            <a:endParaRPr lang="en-SG" sz="2000" b="1" dirty="0" smtClean="0">
              <a:solidFill>
                <a:srgbClr val="CCFF66"/>
              </a:solidFill>
            </a:endParaRPr>
          </a:p>
          <a:p>
            <a:pPr algn="just">
              <a:buNone/>
            </a:pPr>
            <a:endParaRPr lang="en-SG" sz="2800" b="1" dirty="0" smtClean="0"/>
          </a:p>
          <a:p>
            <a:pPr algn="just"/>
            <a:endParaRPr lang="en-SG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91264" cy="1143000"/>
          </a:xfr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REKAPITULASI HASIL SURVEY KEBUTUHAN HIDUP LAYAK SUMATERA UTARA TAHUN 2015</a:t>
            </a:r>
            <a:endParaRPr lang="en-SG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718640"/>
          <a:ext cx="8280920" cy="4947862"/>
        </p:xfrm>
        <a:graphic>
          <a:graphicData uri="http://schemas.openxmlformats.org/drawingml/2006/table">
            <a:tbl>
              <a:tblPr/>
              <a:tblGrid>
                <a:gridCol w="475754"/>
                <a:gridCol w="279855"/>
                <a:gridCol w="1455248"/>
                <a:gridCol w="688444"/>
                <a:gridCol w="587697"/>
                <a:gridCol w="596092"/>
                <a:gridCol w="562509"/>
                <a:gridCol w="520531"/>
                <a:gridCol w="570905"/>
                <a:gridCol w="520531"/>
                <a:gridCol w="646466"/>
                <a:gridCol w="612883"/>
                <a:gridCol w="764005"/>
              </a:tblGrid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KELOMPOK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KABUPATEN / KOTA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Makanan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Sandang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Perumahan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Pendidikan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Kesehatan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Transportasi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Rekreasi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Tabungan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Minuman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(3 s/d 9)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(2% x 10)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(10 + 11)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NIAS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666,572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198,142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509,341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61,500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58,709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390,000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38,534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1,922,799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38,456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1,961,255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GUNUNG SITOLI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680,940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197,930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514,074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61,500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62,124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420,000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39,241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1,975,809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39,516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2,015,325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NIAS BARAT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688,688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193,910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566,878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61,417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59,015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38,248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1,908,155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38,163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1,946,319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NIAS UTARA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618,470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226,819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489,604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61,500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48,254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360,000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36,518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1,841,166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36,823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1,877,989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NIAS SELATAN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680,093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207,236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559,526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62,166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70,959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38,450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1,918,431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38,369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1,956,799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TAPANULI UTARA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687,056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170,947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478,149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8,542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66,233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240,000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4,167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1,655,094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33,102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1,688,196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TAPANULI TENGAH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703,501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194,085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471,545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9,167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67,575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249,990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3,883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1,699,746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33,995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1,733,741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SIBOLGA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780,412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188,403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531,072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5,821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69,908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240,000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2,767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1,818,383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36,368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1,854,751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TAPANULI SELATAN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649,310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158,872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515,181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4,188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50,750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240,000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3,333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1,621,634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32,433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1,654,067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Humbang Hasundutan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738,312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168,107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460,288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3,950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122,733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240,000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2,767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1,736,157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34,723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1,770,880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Tobasa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657,602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157,838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410,205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4,767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64,275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279,000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3,600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1,577,287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31,546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1,608,833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Samosir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739,361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152,889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441,790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4,146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121,458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258,000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1,667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1,719,311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34,386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1,753,697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Pakpak Bharat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750,918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173,611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401,832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4,779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67,125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258,000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4,167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1,660,432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33,209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1,693,641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887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Padang Sidimpuan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609,370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188,796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469,956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115,252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52,346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3,400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1,739,120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34,782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1,773,903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Mandailing Natal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686,568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159,926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439,682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60,500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53,757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360,000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2,550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1,762,983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35,260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1,798,243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Padang Lawas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635,200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176,650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465,430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43,700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39,300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1,700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1,661,980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33,240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1,695,220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Padang Lawas Utara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644,775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154,600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581,664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101,250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66,000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2,500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1,850,789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37,016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1,887,805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4" y="548681"/>
          <a:ext cx="7992886" cy="5760636"/>
        </p:xfrm>
        <a:graphic>
          <a:graphicData uri="http://schemas.openxmlformats.org/drawingml/2006/table">
            <a:tbl>
              <a:tblPr/>
              <a:tblGrid>
                <a:gridCol w="459206"/>
                <a:gridCol w="270120"/>
                <a:gridCol w="1404630"/>
                <a:gridCol w="664498"/>
                <a:gridCol w="567255"/>
                <a:gridCol w="575358"/>
                <a:gridCol w="542943"/>
                <a:gridCol w="502426"/>
                <a:gridCol w="551047"/>
                <a:gridCol w="502426"/>
                <a:gridCol w="623980"/>
                <a:gridCol w="591566"/>
                <a:gridCol w="737431"/>
              </a:tblGrid>
              <a:tr h="234089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KELOMPOK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234089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7291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KABUPATEN / KOTA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Makanan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Sandang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Perumahan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Pendidikan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Kesehatan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Transportasi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Rekreasi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Tabungan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089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Minuman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(3 s/d 9)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(2% x 10)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(10 + 11)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089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(Rp.)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89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89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60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Labuhan Batu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664,435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196,413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545,131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59,000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86,387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5,661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1,857,027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37,141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1,894,168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7660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Labuhan Batu Utara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590,353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155,307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364,162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28,000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46,945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1,600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1,486,367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29,727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1,516,094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7660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Labuhan Batu Selatan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669,113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156,043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449,615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23,325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48,895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450,000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2,400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1,799,391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35,988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1,835,379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7660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Tanjung Balai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610,794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198,542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638,456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18,083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67,208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180,000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3,333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1,716,416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34,328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1,750,744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7660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Batu Bara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619,850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159,979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428,869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34,667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44,123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2,550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1,590,038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31,801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1,621,839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47660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Asahan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596,154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146,076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589,382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34,600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52,745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3,200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1,722,157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34,443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1,756,600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47660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Serdang Bedagai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579,018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125,171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357,494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36,225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44,230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2,400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1,444,538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28,891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1,473,429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660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Tebing Tinggi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667,288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188,597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399,447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37,033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48,236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180,000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1,600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1,522,201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30,444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1,552,645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47660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Pematang Siantar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746,634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195,541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406,254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50,000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57,292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240,000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1,667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1,697,388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33,948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1,731,336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47660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Simalungun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729,028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176,001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360,238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49,000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57,958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240,000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2,500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1,614,725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32,295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1,647,020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47660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Karo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738,078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203,601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537,804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25,908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59,250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3,333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1,597,974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31,959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1,629,933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47660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Dairi/Sidikalang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805,598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193,702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329,026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29,124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64,472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1,731,922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34,638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1,766,560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34089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LANGKAT 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606,852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174,847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432,257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51,750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55,083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4,167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1,624,956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32,499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1,657,455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34089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DELI SERDANG 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630,308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172,729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541,898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44,896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59,500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1,667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1,750,997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35,020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1,786,017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34089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BINJAI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658,797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186,661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455,701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33,500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60,333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3,333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1,698,325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33,967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1,732,292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64624"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XI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MEDAN</a:t>
                      </a:r>
                    </a:p>
                  </a:txBody>
                  <a:tcPr marL="5225" marR="5225" marT="5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746,619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203,800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440,317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42,264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71,749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300,000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10,000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1,814,749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36,295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1,851,044 </a:t>
                      </a:r>
                    </a:p>
                  </a:txBody>
                  <a:tcPr marL="5225" marR="5225" marT="5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6632"/>
            <a:ext cx="8642350" cy="1439887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400" b="1" dirty="0" smtClean="0">
                <a:latin typeface="Arial Black" pitchFamily="34" charset="0"/>
              </a:rPr>
              <a:t>PERKEMBANGAN </a:t>
            </a:r>
            <a:r>
              <a:rPr lang="en-US" sz="2400" b="1" dirty="0" smtClean="0">
                <a:latin typeface="Arial Black" pitchFamily="34" charset="0"/>
              </a:rPr>
              <a:t>PENCAPAIAN </a:t>
            </a:r>
            <a:r>
              <a:rPr lang="id-ID" sz="2400" b="1" dirty="0" smtClean="0">
                <a:latin typeface="Arial Black" pitchFamily="34" charset="0"/>
              </a:rPr>
              <a:t>NILAI KEBUTUHAN HIDUP LAYAK TERENDAH DAN UMP SUMATERA UTARA TAHUN 2010 – </a:t>
            </a:r>
            <a:r>
              <a:rPr lang="en-SG" sz="2400" b="1" dirty="0" smtClean="0">
                <a:latin typeface="Arial Black" pitchFamily="34" charset="0"/>
              </a:rPr>
              <a:t>2016</a:t>
            </a:r>
            <a:endParaRPr lang="id-ID" sz="2400" b="1" dirty="0"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4243944"/>
              </p:ext>
            </p:extLst>
          </p:nvPr>
        </p:nvGraphicFramePr>
        <p:xfrm>
          <a:off x="323528" y="1772816"/>
          <a:ext cx="8568952" cy="4680520"/>
        </p:xfrm>
        <a:graphic>
          <a:graphicData uri="http://schemas.openxmlformats.org/drawingml/2006/table">
            <a:tbl>
              <a:tblPr>
                <a:solidFill>
                  <a:srgbClr val="FFFF99"/>
                </a:solidFill>
              </a:tblPr>
              <a:tblGrid>
                <a:gridCol w="467124"/>
                <a:gridCol w="1250686"/>
                <a:gridCol w="2049314"/>
                <a:gridCol w="1366211"/>
                <a:gridCol w="1547033"/>
                <a:gridCol w="1888584"/>
              </a:tblGrid>
              <a:tr h="50875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UMP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NILAI KHL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NILAI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%PENCAPAIAN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% KENAIKAN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419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TAHUN "X"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TERENDAH TH. </a:t>
                      </a:r>
                      <a:endParaRPr lang="id-ID" sz="1400" b="1" i="0" u="none" strike="noStrike" dirty="0" smtClean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  <a:p>
                      <a:pPr algn="ctr" fontAlgn="b"/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"</a:t>
                      </a:r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X-1"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UMP TH. "X"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KHL THN "X"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DR UMP THN"X-1"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75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                   916.124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    965.000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105,34%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6,63%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75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                   966.000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1.035.500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107,19%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7,31%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75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               1.035.028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1.200.000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115,94%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15,89%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75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               1.209.479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1.375.000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113,69%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14,58%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19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               1.265.412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1.505.850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119,00%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9,52%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190">
                <a:tc>
                  <a:txBody>
                    <a:bodyPr/>
                    <a:lstStyle/>
                    <a:p>
                      <a:pPr algn="ctr" fontAlgn="b"/>
                      <a:r>
                        <a:rPr lang="en-SG" sz="14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4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2015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4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1.271.058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4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1.625.000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4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127,85%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4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7,91%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7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2016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1.473.429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1.811.875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123,00%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11,50%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250824" y="6453336"/>
            <a:ext cx="84248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sz="1600" b="1" i="1" dirty="0"/>
              <a:t>Data diolah dari Data Disnakertrans Provinsi Sumatera Utara, </a:t>
            </a:r>
            <a:r>
              <a:rPr lang="en-SG" sz="1600" b="1" i="1" dirty="0" smtClean="0"/>
              <a:t>November 2015</a:t>
            </a:r>
            <a:endParaRPr lang="id-ID" sz="1600" b="1" i="1" dirty="0"/>
          </a:p>
        </p:txBody>
      </p:sp>
    </p:spTree>
    <p:extLst>
      <p:ext uri="{BB962C8B-B14F-4D97-AF65-F5344CB8AC3E}">
        <p14:creationId xmlns="" xmlns:p14="http://schemas.microsoft.com/office/powerpoint/2010/main" val="135086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1693</Words>
  <Application>Microsoft Office PowerPoint</Application>
  <PresentationFormat>On-screen Show (4:3)</PresentationFormat>
  <Paragraphs>749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KEBIJAKAN UPAH MINIMUM DI PROVINSI SUMATERA UTARA TAHUN 2016</vt:lpstr>
      <vt:lpstr>UPAH MINIMUM PROVINSI</vt:lpstr>
      <vt:lpstr>DASAR HUKUM PENETAPAN UPAH MINIMUM PROVINSI SUMATERA UTARA</vt:lpstr>
      <vt:lpstr>MEKANISME PENETAPAN UPAH MINIMUM PROVINSI SUMUT TAHUN 2016</vt:lpstr>
      <vt:lpstr>FAKTOR – FAKTOR YANG DIPERTIMBANGKAN OLEH DEWAN PENGUPAHAN PROVINSI SUMUT DALAM PERUMUSAN USULAN UMP SUMUT TAHUN 2016</vt:lpstr>
      <vt:lpstr>TEHNIK PERHITUNGAN UMP SUMUT 2016 DENGAN MENGGUNAKAN RUMUS YANG DIATUR DALAM  PP NO. 78 TAHUN 2015 TENTANG PENGUPAHAN</vt:lpstr>
      <vt:lpstr>REKAPITULASI HASIL SURVEY KEBUTUHAN HIDUP LAYAK SUMATERA UTARA TAHUN 2015</vt:lpstr>
      <vt:lpstr>Slide 8</vt:lpstr>
      <vt:lpstr>PERKEMBANGAN PENCAPAIAN NILAI KEBUTUHAN HIDUP LAYAK TERENDAH DAN UMP SUMATERA UTARA TAHUN 2010 – 2016</vt:lpstr>
      <vt:lpstr>SEKIAN DAN TERIMA KASIH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PENETAPAN UPAH MINIMUM PROVINSI SUMATERA UTARA TAHUN 2013</dc:title>
  <dc:creator>toshiba</dc:creator>
  <cp:lastModifiedBy>Dr K S Fong</cp:lastModifiedBy>
  <cp:revision>94</cp:revision>
  <dcterms:created xsi:type="dcterms:W3CDTF">2013-04-05T02:53:14Z</dcterms:created>
  <dcterms:modified xsi:type="dcterms:W3CDTF">2018-08-06T02:47:02Z</dcterms:modified>
</cp:coreProperties>
</file>