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9" r:id="rId11"/>
    <p:sldId id="271" r:id="rId12"/>
    <p:sldId id="272" r:id="rId13"/>
    <p:sldId id="274" r:id="rId14"/>
    <p:sldId id="275" r:id="rId15"/>
    <p:sldId id="279" r:id="rId16"/>
    <p:sldId id="276" r:id="rId17"/>
    <p:sldId id="277" r:id="rId18"/>
    <p:sldId id="283" r:id="rId19"/>
    <p:sldId id="284" r:id="rId20"/>
    <p:sldId id="285" r:id="rId21"/>
    <p:sldId id="286" r:id="rId22"/>
    <p:sldId id="287" r:id="rId23"/>
    <p:sldId id="289" r:id="rId24"/>
    <p:sldId id="29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66FF"/>
    <a:srgbClr val="0099FF"/>
    <a:srgbClr val="66CCFF"/>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555" y="-28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A74E1C9C-81E1-4E0B-BB9B-B8D1A94A9BAE}"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A74E1C9C-81E1-4E0B-BB9B-B8D1A94A9BAE}"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A74E1C9C-81E1-4E0B-BB9B-B8D1A94A9BAE}"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A74E1C9C-81E1-4E0B-BB9B-B8D1A94A9BAE}"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4E1C9C-81E1-4E0B-BB9B-B8D1A94A9BAE}" type="datetimeFigureOut">
              <a:rPr lang="en-SG" smtClean="0"/>
              <a:pPr/>
              <a:t>6/8/2018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A74E1C9C-81E1-4E0B-BB9B-B8D1A94A9BAE}" type="datetimeFigureOut">
              <a:rPr lang="en-SG" smtClean="0"/>
              <a:pPr/>
              <a:t>6/8/2018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A74E1C9C-81E1-4E0B-BB9B-B8D1A94A9BAE}" type="datetimeFigureOut">
              <a:rPr lang="en-SG" smtClean="0"/>
              <a:pPr/>
              <a:t>6/8/2018</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A74E1C9C-81E1-4E0B-BB9B-B8D1A94A9BAE}" type="datetimeFigureOut">
              <a:rPr lang="en-SG" smtClean="0"/>
              <a:pPr/>
              <a:t>6/8/2018</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E1C9C-81E1-4E0B-BB9B-B8D1A94A9BAE}" type="datetimeFigureOut">
              <a:rPr lang="en-SG" smtClean="0"/>
              <a:pPr/>
              <a:t>6/8/2018</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E1C9C-81E1-4E0B-BB9B-B8D1A94A9BAE}" type="datetimeFigureOut">
              <a:rPr lang="en-SG" smtClean="0"/>
              <a:pPr/>
              <a:t>6/8/2018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E1C9C-81E1-4E0B-BB9B-B8D1A94A9BAE}" type="datetimeFigureOut">
              <a:rPr lang="en-SG" smtClean="0"/>
              <a:pPr/>
              <a:t>6/8/2018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5E2F480-9474-442F-A6B0-B9277B666658}"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E1C9C-81E1-4E0B-BB9B-B8D1A94A9BAE}" type="datetimeFigureOut">
              <a:rPr lang="en-SG" smtClean="0"/>
              <a:pPr/>
              <a:t>6/8/2018</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2F480-9474-442F-A6B0-B9277B666658}"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0"/>
            <a:ext cx="7772400" cy="2763738"/>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en-US" b="1" dirty="0" smtClean="0">
                <a:latin typeface="Aharoni" pitchFamily="2" charset="-79"/>
                <a:cs typeface="Aharoni" pitchFamily="2" charset="-79"/>
              </a:rPr>
              <a:t>KEBIJAKAN DAN TATA CARA PENETAPAN UMP / UMK DAN UMSP / UMSK DI PROVINSI SUMATERA UTARA TAHUN 2017</a:t>
            </a:r>
            <a:endParaRPr lang="en-SG" b="1" dirty="0">
              <a:latin typeface="Aharoni" pitchFamily="2" charset="-79"/>
              <a:cs typeface="Aharoni" pitchFamily="2" charset="-79"/>
            </a:endParaRPr>
          </a:p>
        </p:txBody>
      </p:sp>
      <p:sp>
        <p:nvSpPr>
          <p:cNvPr id="3" name="Subtitle 2"/>
          <p:cNvSpPr>
            <a:spLocks noGrp="1"/>
          </p:cNvSpPr>
          <p:nvPr>
            <p:ph type="subTitle" idx="1"/>
          </p:nvPr>
        </p:nvSpPr>
        <p:spPr>
          <a:xfrm>
            <a:off x="1371600" y="4149080"/>
            <a:ext cx="6400800" cy="1752600"/>
          </a:xfrm>
        </p:spPr>
        <p:style>
          <a:lnRef idx="1">
            <a:schemeClr val="accent1"/>
          </a:lnRef>
          <a:fillRef idx="2">
            <a:schemeClr val="accent1"/>
          </a:fillRef>
          <a:effectRef idx="1">
            <a:schemeClr val="accent1"/>
          </a:effectRef>
          <a:fontRef idx="minor">
            <a:schemeClr val="dk1"/>
          </a:fontRef>
        </p:style>
        <p:txBody>
          <a:bodyPr>
            <a:normAutofit/>
          </a:bodyPr>
          <a:lstStyle/>
          <a:p>
            <a:r>
              <a:rPr lang="en-US" sz="2000" b="1" dirty="0" smtClean="0">
                <a:solidFill>
                  <a:schemeClr val="tx1"/>
                </a:solidFill>
                <a:latin typeface="Aharoni" pitchFamily="2" charset="-79"/>
                <a:cs typeface="Aharoni" pitchFamily="2" charset="-79"/>
              </a:rPr>
              <a:t>OLEH :</a:t>
            </a:r>
          </a:p>
          <a:p>
            <a:r>
              <a:rPr lang="en-US" sz="2000" b="1" dirty="0" smtClean="0">
                <a:solidFill>
                  <a:schemeClr val="tx1"/>
                </a:solidFill>
                <a:latin typeface="Aharoni" pitchFamily="2" charset="-79"/>
                <a:cs typeface="Aharoni" pitchFamily="2" charset="-79"/>
              </a:rPr>
              <a:t>MARULI SILITONGA, SE, MM</a:t>
            </a:r>
          </a:p>
          <a:p>
            <a:r>
              <a:rPr lang="en-US" sz="2000" b="1" dirty="0" smtClean="0">
                <a:solidFill>
                  <a:schemeClr val="tx1"/>
                </a:solidFill>
                <a:latin typeface="Aharoni" pitchFamily="2" charset="-79"/>
                <a:cs typeface="Aharoni" pitchFamily="2" charset="-79"/>
              </a:rPr>
              <a:t>(KEPALA BIDANG HUBUNGAN INDUSTRIAL DINAS TENAGA KERJA PROVINSI SUMATERA UTARA)</a:t>
            </a:r>
            <a:endParaRPr lang="en-SG" sz="2000" b="1" dirty="0">
              <a:solidFill>
                <a:schemeClr val="tx1"/>
              </a:solidFill>
              <a:latin typeface="Aharoni" pitchFamily="2" charset="-79"/>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23528" y="1268760"/>
            <a:ext cx="3312368" cy="158417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700" b="1" dirty="0" smtClean="0">
                <a:solidFill>
                  <a:schemeClr val="tx1"/>
                </a:solidFill>
                <a:latin typeface="Arial Black" pitchFamily="34" charset="0"/>
              </a:rPr>
              <a:t>PENGUMPULAN INFORMASI TENTANG UPAH MINIMUM TAHUN BERJALAN, NILAI INFLASI DAN PDB NASIONAL</a:t>
            </a:r>
            <a:endParaRPr kumimoji="0" lang="id-ID" sz="1700" b="1" i="0" u="none" strike="noStrike" kern="1200" cap="none" spc="0" normalizeH="0" baseline="0" noProof="0" dirty="0">
              <a:ln>
                <a:noFill/>
              </a:ln>
              <a:solidFill>
                <a:schemeClr val="tx1"/>
              </a:solidFill>
              <a:effectLst/>
              <a:uLnTx/>
              <a:uFillTx/>
              <a:latin typeface="Arial Black" pitchFamily="34" charset="0"/>
            </a:endParaRPr>
          </a:p>
        </p:txBody>
      </p:sp>
      <p:sp>
        <p:nvSpPr>
          <p:cNvPr id="5" name="Title 1"/>
          <p:cNvSpPr txBox="1">
            <a:spLocks/>
          </p:cNvSpPr>
          <p:nvPr/>
        </p:nvSpPr>
        <p:spPr>
          <a:xfrm>
            <a:off x="4644008" y="1268760"/>
            <a:ext cx="2664296" cy="158417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pPr lvl="0" algn="ctr">
              <a:spcBef>
                <a:spcPct val="0"/>
              </a:spcBef>
            </a:pPr>
            <a:r>
              <a:rPr kumimoji="0" lang="en-US" b="1" i="0" u="none" strike="noStrike" kern="1200" cap="none" spc="0" normalizeH="0" baseline="0" noProof="0" dirty="0" smtClean="0">
                <a:ln>
                  <a:noFill/>
                </a:ln>
                <a:solidFill>
                  <a:schemeClr val="tx1"/>
                </a:solidFill>
                <a:effectLst/>
                <a:uLnTx/>
                <a:uFillTx/>
                <a:latin typeface="Arial Black" pitchFamily="34" charset="0"/>
              </a:rPr>
              <a:t>PERHITUNGAN 3 (TIGA) KOMPONEN</a:t>
            </a:r>
            <a:r>
              <a:rPr kumimoji="0" lang="en-US" b="1" i="0" u="none" strike="noStrike" kern="1200" cap="none" spc="0" normalizeH="0" noProof="0" dirty="0" smtClean="0">
                <a:ln>
                  <a:noFill/>
                </a:ln>
                <a:solidFill>
                  <a:schemeClr val="tx1"/>
                </a:solidFill>
                <a:effectLst/>
                <a:uLnTx/>
                <a:uFillTx/>
                <a:latin typeface="Arial Black" pitchFamily="34" charset="0"/>
              </a:rPr>
              <a:t> SESUAI RUMUSAN PERHITUNGAN UPAH</a:t>
            </a:r>
            <a:endParaRPr kumimoji="0" lang="id-ID" b="1" i="0" u="none" strike="noStrike" kern="1200" cap="none" spc="0" normalizeH="0" baseline="0" noProof="0" dirty="0" smtClean="0">
              <a:ln>
                <a:noFill/>
              </a:ln>
              <a:solidFill>
                <a:schemeClr val="tx1"/>
              </a:solidFill>
              <a:effectLst/>
              <a:uLnTx/>
              <a:uFillTx/>
              <a:latin typeface="Arial Black" pitchFamily="34" charset="0"/>
            </a:endParaRPr>
          </a:p>
        </p:txBody>
      </p:sp>
      <p:sp>
        <p:nvSpPr>
          <p:cNvPr id="6" name="Title 1"/>
          <p:cNvSpPr txBox="1">
            <a:spLocks/>
          </p:cNvSpPr>
          <p:nvPr/>
        </p:nvSpPr>
        <p:spPr>
          <a:xfrm>
            <a:off x="5940152" y="3212976"/>
            <a:ext cx="2880320" cy="158417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p>
            <a:pPr lvl="0" algn="ctr">
              <a:spcBef>
                <a:spcPct val="0"/>
              </a:spcBef>
            </a:pPr>
            <a:r>
              <a:rPr kumimoji="0" lang="id-ID" sz="1300" b="1" i="0" u="none" strike="noStrike" kern="1200" cap="none" spc="0" normalizeH="0" baseline="0" noProof="0" dirty="0" smtClean="0">
                <a:ln>
                  <a:noFill/>
                </a:ln>
                <a:solidFill>
                  <a:schemeClr val="tx1"/>
                </a:solidFill>
                <a:effectLst/>
                <a:uLnTx/>
                <a:uFillTx/>
                <a:latin typeface="Arial Black" pitchFamily="34" charset="0"/>
              </a:rPr>
              <a:t>RAPAT</a:t>
            </a:r>
            <a:r>
              <a:rPr kumimoji="0" lang="id-ID" sz="1300" b="1" i="0" u="none" strike="noStrike" kern="1200" cap="none" spc="0" normalizeH="0" noProof="0" dirty="0" smtClean="0">
                <a:ln>
                  <a:noFill/>
                </a:ln>
                <a:solidFill>
                  <a:schemeClr val="tx1"/>
                </a:solidFill>
                <a:effectLst/>
                <a:uLnTx/>
                <a:uFillTx/>
                <a:latin typeface="Arial Black" pitchFamily="34" charset="0"/>
              </a:rPr>
              <a:t> PENENTUAN USULAN UMK OLEH DEPEDA </a:t>
            </a:r>
            <a:r>
              <a:rPr kumimoji="0" lang="en-US" sz="1300" b="1" i="0" u="none" strike="noStrike" kern="1200" cap="none" spc="0" normalizeH="0" noProof="0" dirty="0" smtClean="0">
                <a:ln>
                  <a:noFill/>
                </a:ln>
                <a:solidFill>
                  <a:schemeClr val="tx1"/>
                </a:solidFill>
                <a:effectLst/>
                <a:uLnTx/>
                <a:uFillTx/>
                <a:latin typeface="Arial Black" pitchFamily="34" charset="0"/>
              </a:rPr>
              <a:t>KABUPATEN/KOTA </a:t>
            </a:r>
            <a:r>
              <a:rPr kumimoji="0" lang="id-ID" sz="1300" b="1" i="0" u="none" strike="noStrike" kern="1200" cap="none" spc="0" normalizeH="0" noProof="0" dirty="0" smtClean="0">
                <a:ln>
                  <a:noFill/>
                </a:ln>
                <a:solidFill>
                  <a:schemeClr val="tx1"/>
                </a:solidFill>
                <a:effectLst/>
                <a:uLnTx/>
                <a:uFillTx/>
                <a:latin typeface="Arial Black" pitchFamily="34" charset="0"/>
              </a:rPr>
              <a:t>DENGAN </a:t>
            </a:r>
            <a:r>
              <a:rPr kumimoji="0" lang="en-US" sz="1300" b="1" i="1" u="sng" strike="noStrike" kern="1200" cap="none" spc="0" normalizeH="0" noProof="0" dirty="0" smtClean="0">
                <a:ln>
                  <a:noFill/>
                </a:ln>
                <a:solidFill>
                  <a:schemeClr val="tx1"/>
                </a:solidFill>
                <a:effectLst/>
                <a:uLnTx/>
                <a:uFillTx/>
                <a:latin typeface="Arial Black" pitchFamily="34" charset="0"/>
              </a:rPr>
              <a:t>MEMFORMULASIKAN UM TAHUN BERJALAN, INFLASI DAN PDB NASIONAL TAHUN BERJALAN</a:t>
            </a:r>
            <a:endParaRPr kumimoji="0" lang="id-ID" sz="1300" b="1" i="1" u="sng" strike="noStrike" kern="1200" cap="none" spc="0" normalizeH="0" baseline="0" noProof="0" dirty="0">
              <a:ln>
                <a:noFill/>
              </a:ln>
              <a:solidFill>
                <a:schemeClr val="tx1"/>
              </a:solidFill>
              <a:effectLst/>
              <a:uLnTx/>
              <a:uFillTx/>
              <a:latin typeface="Arial Black" pitchFamily="34" charset="0"/>
            </a:endParaRPr>
          </a:p>
        </p:txBody>
      </p:sp>
      <p:sp>
        <p:nvSpPr>
          <p:cNvPr id="7" name="Title 1"/>
          <p:cNvSpPr txBox="1">
            <a:spLocks/>
          </p:cNvSpPr>
          <p:nvPr/>
        </p:nvSpPr>
        <p:spPr>
          <a:xfrm>
            <a:off x="5940152" y="5373216"/>
            <a:ext cx="2880320" cy="136815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pPr>
            <a:r>
              <a:rPr lang="id-ID" sz="1400" b="1" dirty="0" smtClean="0">
                <a:solidFill>
                  <a:schemeClr val="tx1"/>
                </a:solidFill>
                <a:latin typeface="Arial Black" pitchFamily="34" charset="0"/>
              </a:rPr>
              <a:t>BUPATI/WALIKOTA MEREKOMENDASIKAN UMK KAB/KOTA BERDASARKAN USULAN UMK DARI DEPEDA KAB/KOTA  </a:t>
            </a:r>
            <a:endParaRPr kumimoji="0" lang="id-ID" sz="1400" b="1" i="0" u="none" strike="noStrike" kern="1200" cap="none" spc="0" normalizeH="0" baseline="0" noProof="0" dirty="0">
              <a:ln>
                <a:noFill/>
              </a:ln>
              <a:solidFill>
                <a:schemeClr val="tx1"/>
              </a:solidFill>
              <a:effectLst/>
              <a:uLnTx/>
              <a:uFillTx/>
              <a:latin typeface="Arial Black" pitchFamily="34" charset="0"/>
            </a:endParaRPr>
          </a:p>
        </p:txBody>
      </p:sp>
      <p:sp>
        <p:nvSpPr>
          <p:cNvPr id="8" name="Title 1"/>
          <p:cNvSpPr txBox="1">
            <a:spLocks/>
          </p:cNvSpPr>
          <p:nvPr/>
        </p:nvSpPr>
        <p:spPr>
          <a:xfrm>
            <a:off x="323528" y="3068960"/>
            <a:ext cx="5184576" cy="1656184"/>
          </a:xfrm>
          <a:prstGeom prst="flowChartAlternateProcess">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lvl="0" algn="ctr">
              <a:spcBef>
                <a:spcPct val="0"/>
              </a:spcBef>
            </a:pPr>
            <a:r>
              <a:rPr lang="id-ID" sz="2000" b="1" dirty="0" smtClean="0">
                <a:solidFill>
                  <a:schemeClr val="bg1"/>
                </a:solidFill>
                <a:latin typeface="Arial Black" pitchFamily="34" charset="0"/>
              </a:rPr>
              <a:t>GUBERNUR MENETAPKAN</a:t>
            </a:r>
            <a:r>
              <a:rPr lang="en-US" sz="2000" b="1" dirty="0" smtClean="0">
                <a:solidFill>
                  <a:schemeClr val="bg1"/>
                </a:solidFill>
                <a:latin typeface="Arial Black" pitchFamily="34" charset="0"/>
              </a:rPr>
              <a:t> UPAH MINIMUM KABUPATEN / KOTA </a:t>
            </a:r>
            <a:r>
              <a:rPr lang="id-ID" sz="2000" b="1" dirty="0" smtClean="0">
                <a:solidFill>
                  <a:schemeClr val="bg1"/>
                </a:solidFill>
                <a:latin typeface="Arial Black" pitchFamily="34" charset="0"/>
              </a:rPr>
              <a:t>BERRDASARKAN</a:t>
            </a:r>
            <a:r>
              <a:rPr lang="en-US" sz="2000" b="1" dirty="0">
                <a:solidFill>
                  <a:schemeClr val="bg1"/>
                </a:solidFill>
                <a:latin typeface="Arial Black" pitchFamily="34" charset="0"/>
              </a:rPr>
              <a:t> </a:t>
            </a:r>
            <a:r>
              <a:rPr lang="id-ID" sz="2000" b="1" dirty="0" smtClean="0">
                <a:solidFill>
                  <a:schemeClr val="bg1"/>
                </a:solidFill>
                <a:latin typeface="Arial Black" pitchFamily="34" charset="0"/>
              </a:rPr>
              <a:t>REKOMENDASI BUPATI/WALIKOTA</a:t>
            </a:r>
            <a:r>
              <a:rPr lang="en-US" sz="2000" b="1" dirty="0" smtClean="0">
                <a:solidFill>
                  <a:schemeClr val="bg1"/>
                </a:solidFill>
                <a:latin typeface="Arial Black" pitchFamily="34" charset="0"/>
              </a:rPr>
              <a:t> DAN SARAN PERTIMBANGAN DEPEDA PROVSU</a:t>
            </a:r>
            <a:endParaRPr kumimoji="0" lang="id-ID" sz="1600" b="1" i="0" u="none" strike="noStrike" kern="1200" cap="none" spc="0" normalizeH="0" baseline="0" noProof="0" dirty="0">
              <a:ln>
                <a:noFill/>
              </a:ln>
              <a:solidFill>
                <a:schemeClr val="bg1"/>
              </a:solidFill>
              <a:effectLst/>
              <a:uLnTx/>
              <a:uFillTx/>
              <a:latin typeface="Arial Black" pitchFamily="34" charset="0"/>
            </a:endParaRPr>
          </a:p>
        </p:txBody>
      </p:sp>
      <p:sp>
        <p:nvSpPr>
          <p:cNvPr id="9" name="Right Arrow 8"/>
          <p:cNvSpPr/>
          <p:nvPr/>
        </p:nvSpPr>
        <p:spPr>
          <a:xfrm>
            <a:off x="3779912" y="1556792"/>
            <a:ext cx="792088" cy="93610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p>
        </p:txBody>
      </p:sp>
      <p:sp>
        <p:nvSpPr>
          <p:cNvPr id="21" name="Bent-Up Arrow 20"/>
          <p:cNvSpPr/>
          <p:nvPr/>
        </p:nvSpPr>
        <p:spPr>
          <a:xfrm flipV="1">
            <a:off x="7380312" y="1844824"/>
            <a:ext cx="1152128" cy="1368152"/>
          </a:xfrm>
          <a:prstGeom prst="bentUpArrow">
            <a:avLst>
              <a:gd name="adj1" fmla="val 34768"/>
              <a:gd name="adj2" fmla="val 34768"/>
              <a:gd name="adj3" fmla="val 3110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p>
        </p:txBody>
      </p:sp>
      <p:sp>
        <p:nvSpPr>
          <p:cNvPr id="14" name="Title 1"/>
          <p:cNvSpPr>
            <a:spLocks noGrp="1"/>
          </p:cNvSpPr>
          <p:nvPr>
            <p:ph type="title"/>
          </p:nvPr>
        </p:nvSpPr>
        <p:spPr>
          <a:xfrm>
            <a:off x="179512" y="116632"/>
            <a:ext cx="8784976" cy="1008112"/>
          </a:xfrm>
        </p:spPr>
        <p:style>
          <a:lnRef idx="3">
            <a:schemeClr val="lt1"/>
          </a:lnRef>
          <a:fillRef idx="1">
            <a:schemeClr val="accent4"/>
          </a:fillRef>
          <a:effectRef idx="1">
            <a:schemeClr val="accent4"/>
          </a:effectRef>
          <a:fontRef idx="minor">
            <a:schemeClr val="lt1"/>
          </a:fontRef>
        </p:style>
        <p:txBody>
          <a:bodyPr>
            <a:noAutofit/>
          </a:bodyPr>
          <a:lstStyle/>
          <a:p>
            <a:r>
              <a:rPr lang="id-ID" sz="2800" b="1" dirty="0" smtClean="0">
                <a:latin typeface="Arial Black" pitchFamily="34" charset="0"/>
              </a:rPr>
              <a:t>MEKANISME PENETAPAN UPAH MINIMUM</a:t>
            </a:r>
            <a:r>
              <a:rPr lang="en-US" sz="2800" b="1" dirty="0" smtClean="0">
                <a:latin typeface="Arial Black" pitchFamily="34" charset="0"/>
              </a:rPr>
              <a:t> KAB/KOTA BERDASARKAN PP NO. 78/2015</a:t>
            </a:r>
            <a:endParaRPr lang="id-ID" sz="2800" b="1" dirty="0">
              <a:latin typeface="Arial Black" pitchFamily="34" charset="0"/>
            </a:endParaRPr>
          </a:p>
        </p:txBody>
      </p:sp>
      <p:sp>
        <p:nvSpPr>
          <p:cNvPr id="15" name="Down Arrow 14"/>
          <p:cNvSpPr/>
          <p:nvPr/>
        </p:nvSpPr>
        <p:spPr>
          <a:xfrm>
            <a:off x="6948264" y="4941168"/>
            <a:ext cx="936104" cy="36004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sp>
        <p:nvSpPr>
          <p:cNvPr id="16" name="Title 1"/>
          <p:cNvSpPr txBox="1">
            <a:spLocks/>
          </p:cNvSpPr>
          <p:nvPr/>
        </p:nvSpPr>
        <p:spPr>
          <a:xfrm>
            <a:off x="395536" y="5373216"/>
            <a:ext cx="3960440" cy="1368152"/>
          </a:xfrm>
          <a:prstGeom prst="rect">
            <a:avLst/>
          </a:prstGeom>
          <a:solidFill>
            <a:srgbClr val="FFCCFF"/>
          </a:solidFill>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p>
            <a:pPr lvl="0" algn="ctr">
              <a:spcBef>
                <a:spcPct val="0"/>
              </a:spcBef>
            </a:pPr>
            <a:r>
              <a:rPr lang="en-US" sz="1600" b="1" dirty="0" smtClean="0">
                <a:solidFill>
                  <a:schemeClr val="tx1"/>
                </a:solidFill>
                <a:latin typeface="Arial Black" pitchFamily="34" charset="0"/>
              </a:rPr>
              <a:t>GUBERNUR SUMUT MEMINTA SARAN DAN PERTIMBANGAN DEPEDA PROVSU TERHADAP REKOMENDASI UMK </a:t>
            </a:r>
          </a:p>
          <a:p>
            <a:pPr lvl="0" algn="ctr">
              <a:spcBef>
                <a:spcPct val="0"/>
              </a:spcBef>
            </a:pPr>
            <a:r>
              <a:rPr lang="en-US" sz="1600" b="1" dirty="0" smtClean="0">
                <a:solidFill>
                  <a:schemeClr val="tx1"/>
                </a:solidFill>
                <a:latin typeface="Arial Black" pitchFamily="34" charset="0"/>
              </a:rPr>
              <a:t>BUPATI / WALIKOTA</a:t>
            </a:r>
            <a:endParaRPr kumimoji="0" lang="id-ID" sz="1600" b="1" i="0" u="none" strike="noStrike" kern="1200" cap="none" spc="0" normalizeH="0" baseline="0" noProof="0" dirty="0">
              <a:ln>
                <a:noFill/>
              </a:ln>
              <a:solidFill>
                <a:schemeClr val="tx1"/>
              </a:solidFill>
              <a:effectLst/>
              <a:uLnTx/>
              <a:uFillTx/>
              <a:latin typeface="Arial Black" pitchFamily="34" charset="0"/>
            </a:endParaRPr>
          </a:p>
        </p:txBody>
      </p:sp>
      <p:sp>
        <p:nvSpPr>
          <p:cNvPr id="17" name="Left Arrow 16"/>
          <p:cNvSpPr/>
          <p:nvPr/>
        </p:nvSpPr>
        <p:spPr>
          <a:xfrm>
            <a:off x="4427984" y="5517232"/>
            <a:ext cx="1368152" cy="936104"/>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sp>
        <p:nvSpPr>
          <p:cNvPr id="20" name="Up Arrow 19"/>
          <p:cNvSpPr/>
          <p:nvPr/>
        </p:nvSpPr>
        <p:spPr>
          <a:xfrm>
            <a:off x="1835696" y="4797152"/>
            <a:ext cx="1224136" cy="504056"/>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SG"/>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224136"/>
          </a:xfrm>
        </p:spPr>
        <p:style>
          <a:lnRef idx="3">
            <a:schemeClr val="lt1"/>
          </a:lnRef>
          <a:fillRef idx="1">
            <a:schemeClr val="accent6"/>
          </a:fillRef>
          <a:effectRef idx="1">
            <a:schemeClr val="accent6"/>
          </a:effectRef>
          <a:fontRef idx="minor">
            <a:schemeClr val="lt1"/>
          </a:fontRef>
        </p:style>
        <p:txBody>
          <a:bodyPr>
            <a:noAutofit/>
          </a:bodyPr>
          <a:lstStyle/>
          <a:p>
            <a:r>
              <a:rPr lang="en-US" sz="6000" b="1" dirty="0" smtClean="0">
                <a:latin typeface="Aharoni" pitchFamily="2" charset="-79"/>
                <a:cs typeface="Aharoni" pitchFamily="2" charset="-79"/>
              </a:rPr>
              <a:t>KHUSUS UNTUK UMK</a:t>
            </a:r>
            <a:endParaRPr lang="en-SG" sz="6000" b="1" dirty="0">
              <a:latin typeface="Aharoni" pitchFamily="2" charset="-79"/>
              <a:cs typeface="Aharoni" pitchFamily="2" charset="-79"/>
            </a:endParaRPr>
          </a:p>
        </p:txBody>
      </p:sp>
      <p:sp>
        <p:nvSpPr>
          <p:cNvPr id="3" name="Content Placeholder 2"/>
          <p:cNvSpPr>
            <a:spLocks noGrp="1"/>
          </p:cNvSpPr>
          <p:nvPr>
            <p:ph idx="1"/>
          </p:nvPr>
        </p:nvSpPr>
        <p:spPr>
          <a:xfrm>
            <a:off x="457200" y="1844824"/>
            <a:ext cx="8229600" cy="4536504"/>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2900" dirty="0" smtClean="0">
                <a:latin typeface="Aharoni" pitchFamily="2" charset="-79"/>
                <a:cs typeface="Aharoni" pitchFamily="2" charset="-79"/>
              </a:rPr>
              <a:t>BERDASARKAN KETENTUAN </a:t>
            </a:r>
            <a:r>
              <a:rPr lang="en-US" sz="2900" dirty="0" smtClean="0">
                <a:solidFill>
                  <a:srgbClr val="C00000"/>
                </a:solidFill>
                <a:latin typeface="Aharoni" pitchFamily="2" charset="-79"/>
                <a:cs typeface="Aharoni" pitchFamily="2" charset="-79"/>
              </a:rPr>
              <a:t>PASAL 7 ANGKA (3) PERMENAKERTRANS RI NO. 7 TAHUN 2013</a:t>
            </a:r>
            <a:r>
              <a:rPr lang="en-US" sz="2900" dirty="0" smtClean="0">
                <a:latin typeface="Aharoni" pitchFamily="2" charset="-79"/>
                <a:cs typeface="Aharoni" pitchFamily="2" charset="-79"/>
              </a:rPr>
              <a:t>, </a:t>
            </a:r>
            <a:r>
              <a:rPr lang="en-US" sz="2900" i="1" u="sng" dirty="0" smtClean="0">
                <a:solidFill>
                  <a:srgbClr val="0099FF"/>
                </a:solidFill>
                <a:latin typeface="Aharoni" pitchFamily="2" charset="-79"/>
                <a:cs typeface="Aharoni" pitchFamily="2" charset="-79"/>
              </a:rPr>
              <a:t>BESARAN UPAH MINIMUM KABUPATEN / KOTA (UMK) HARUS LEBIH BESAR DARI NILAI UPAH MINIMUM PROVINSI (UMP);</a:t>
            </a:r>
          </a:p>
          <a:p>
            <a:pPr algn="just"/>
            <a:r>
              <a:rPr lang="en-US" sz="2900" dirty="0" smtClean="0">
                <a:latin typeface="Aharoni" pitchFamily="2" charset="-79"/>
                <a:cs typeface="Aharoni" pitchFamily="2" charset="-79"/>
              </a:rPr>
              <a:t>DENGAN DEMIKIAN, MAKA </a:t>
            </a:r>
            <a:r>
              <a:rPr lang="en-US" sz="2900" i="1" u="sng" dirty="0" smtClean="0">
                <a:solidFill>
                  <a:srgbClr val="0070C0"/>
                </a:solidFill>
                <a:latin typeface="Aharoni" pitchFamily="2" charset="-79"/>
                <a:cs typeface="Aharoni" pitchFamily="2" charset="-79"/>
              </a:rPr>
              <a:t>PERUMUSAN USULAN NILAI UMK</a:t>
            </a:r>
            <a:r>
              <a:rPr lang="en-US" sz="2900" dirty="0" smtClean="0">
                <a:solidFill>
                  <a:srgbClr val="0070C0"/>
                </a:solidFill>
                <a:latin typeface="Aharoni" pitchFamily="2" charset="-79"/>
                <a:cs typeface="Aharoni" pitchFamily="2" charset="-79"/>
              </a:rPr>
              <a:t> </a:t>
            </a:r>
            <a:r>
              <a:rPr lang="en-US" sz="2900" dirty="0" smtClean="0">
                <a:latin typeface="Aharoni" pitchFamily="2" charset="-79"/>
                <a:cs typeface="Aharoni" pitchFamily="2" charset="-79"/>
              </a:rPr>
              <a:t>(MAKS. TGL 21 NOV) </a:t>
            </a:r>
            <a:r>
              <a:rPr lang="en-US" sz="2900" b="1" i="1" u="sng" dirty="0" smtClean="0">
                <a:solidFill>
                  <a:srgbClr val="0070C0"/>
                </a:solidFill>
                <a:latin typeface="Aharoni" pitchFamily="2" charset="-79"/>
                <a:cs typeface="Aharoni" pitchFamily="2" charset="-79"/>
              </a:rPr>
              <a:t>HARUS MENUNGGU PENETAPAN UMP</a:t>
            </a:r>
            <a:r>
              <a:rPr lang="en-US" sz="2900" dirty="0" smtClean="0">
                <a:solidFill>
                  <a:srgbClr val="0070C0"/>
                </a:solidFill>
                <a:latin typeface="Aharoni" pitchFamily="2" charset="-79"/>
                <a:cs typeface="Aharoni" pitchFamily="2" charset="-79"/>
              </a:rPr>
              <a:t> </a:t>
            </a:r>
            <a:r>
              <a:rPr lang="en-US" sz="2900" dirty="0" smtClean="0">
                <a:latin typeface="Aharoni" pitchFamily="2" charset="-79"/>
                <a:cs typeface="Aharoni" pitchFamily="2" charset="-79"/>
              </a:rPr>
              <a:t>OLEH GUBERNUR SUMATERA UTARA (01 NOV).</a:t>
            </a:r>
          </a:p>
          <a:p>
            <a:pPr algn="just"/>
            <a:endParaRPr lang="en-SG" sz="2900" dirty="0">
              <a:latin typeface="Aharoni" pitchFamily="2" charset="-79"/>
              <a:cs typeface="Aharoni" pitchFamily="2" charset="-79"/>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656184"/>
          </a:xfrm>
          <a:solidFill>
            <a:srgbClr val="00B050"/>
          </a:solidFill>
        </p:spPr>
        <p:style>
          <a:lnRef idx="3">
            <a:schemeClr val="lt1"/>
          </a:lnRef>
          <a:fillRef idx="1">
            <a:schemeClr val="accent3"/>
          </a:fillRef>
          <a:effectRef idx="1">
            <a:schemeClr val="accent3"/>
          </a:effectRef>
          <a:fontRef idx="minor">
            <a:schemeClr val="lt1"/>
          </a:fontRef>
        </p:style>
        <p:txBody>
          <a:bodyPr>
            <a:noAutofit/>
          </a:bodyPr>
          <a:lstStyle/>
          <a:p>
            <a:r>
              <a:rPr lang="en-US" sz="2500" b="1" dirty="0" smtClean="0">
                <a:latin typeface="Aharoni" pitchFamily="2" charset="-79"/>
                <a:cs typeface="Aharoni" pitchFamily="2" charset="-79"/>
              </a:rPr>
              <a:t>KEBIJAKAN PEMPROV SUMATERA UTARA TENTANG BUNDEL YANG HARUS DIPERSIAPKAN BUPATI / WALIKOTA  DALAM PENGUSULAN UMK </a:t>
            </a:r>
            <a:br>
              <a:rPr lang="en-US" sz="2500" b="1" dirty="0" smtClean="0">
                <a:latin typeface="Aharoni" pitchFamily="2" charset="-79"/>
                <a:cs typeface="Aharoni" pitchFamily="2" charset="-79"/>
              </a:rPr>
            </a:br>
            <a:r>
              <a:rPr lang="en-US" sz="2500" b="1" dirty="0" smtClean="0">
                <a:latin typeface="Aharoni" pitchFamily="2" charset="-79"/>
                <a:cs typeface="Aharoni" pitchFamily="2" charset="-79"/>
              </a:rPr>
              <a:t>PASCA PP NO. 78 TAHUN 2015</a:t>
            </a:r>
            <a:endParaRPr lang="en-SG" sz="2500" b="1" dirty="0">
              <a:latin typeface="Aharoni" pitchFamily="2" charset="-79"/>
              <a:cs typeface="Aharoni" pitchFamily="2" charset="-79"/>
            </a:endParaRPr>
          </a:p>
        </p:txBody>
      </p:sp>
      <p:sp>
        <p:nvSpPr>
          <p:cNvPr id="3" name="Content Placeholder 2"/>
          <p:cNvSpPr>
            <a:spLocks noGrp="1"/>
          </p:cNvSpPr>
          <p:nvPr>
            <p:ph idx="1"/>
          </p:nvPr>
        </p:nvSpPr>
        <p:spPr>
          <a:xfrm>
            <a:off x="457200" y="1916832"/>
            <a:ext cx="8229600" cy="4680520"/>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US" sz="1800" dirty="0" smtClean="0">
                <a:latin typeface="Aharoni" pitchFamily="2" charset="-79"/>
                <a:cs typeface="Aharoni" pitchFamily="2" charset="-79"/>
              </a:rPr>
              <a:t>REKOMENDASI BUPATI / WALIKOTA TENTANG USULAN UPAH MINIMUM KABUPATEN / KOTA TAHUN 2018 SESUAI DENGAN KETENTUAN PASAL 47 ANGKA (1) JO. PASAL 44 ANGKA (2) PERATURAN PEMERINTAH NOMOR 78 TAHUN 2015 TENTANG PENGUPAHAN;</a:t>
            </a:r>
            <a:endParaRPr lang="en-SG" sz="1800" dirty="0" smtClean="0">
              <a:latin typeface="Aharoni" pitchFamily="2" charset="-79"/>
              <a:cs typeface="Aharoni" pitchFamily="2" charset="-79"/>
            </a:endParaRPr>
          </a:p>
          <a:p>
            <a:pPr algn="just"/>
            <a:r>
              <a:rPr lang="en-US" sz="1800" dirty="0" smtClean="0">
                <a:latin typeface="Aharoni" pitchFamily="2" charset="-79"/>
                <a:cs typeface="Aharoni" pitchFamily="2" charset="-79"/>
              </a:rPr>
              <a:t>KESEPAKATAN DEWAN PENGUPAHAN KABUPATEN / KOTA TENTANG USULAN UPAH MINIMUM KABUPATEN / KOTA YANG DITANDATANGANI OLEH SELURUH ANGGOTA (PEMERINTAH – APINDO – SP/SB);</a:t>
            </a:r>
            <a:endParaRPr lang="en-SG" sz="1800" dirty="0" smtClean="0">
              <a:latin typeface="Aharoni" pitchFamily="2" charset="-79"/>
              <a:cs typeface="Aharoni" pitchFamily="2" charset="-79"/>
            </a:endParaRPr>
          </a:p>
          <a:p>
            <a:pPr algn="just"/>
            <a:r>
              <a:rPr lang="en-US" sz="1800" dirty="0" smtClean="0">
                <a:latin typeface="Aharoni" pitchFamily="2" charset="-79"/>
                <a:cs typeface="Aharoni" pitchFamily="2" charset="-79"/>
              </a:rPr>
              <a:t>NOTULEN RAPAT DEWAN PENGUPAHAN KABUPATEN / KOTA DALAM RANGKA PEMBAHASAN DAN PENYEPAKATAN USULAN UPAH MINIMUM KABUPATEN / KOTA TAHUN 2018;</a:t>
            </a:r>
            <a:endParaRPr lang="en-SG" sz="1800" dirty="0" smtClean="0">
              <a:latin typeface="Aharoni" pitchFamily="2" charset="-79"/>
              <a:cs typeface="Aharoni" pitchFamily="2" charset="-79"/>
            </a:endParaRPr>
          </a:p>
          <a:p>
            <a:pPr algn="just"/>
            <a:r>
              <a:rPr lang="en-US" sz="1800" dirty="0" smtClean="0">
                <a:latin typeface="Aharoni" pitchFamily="2" charset="-79"/>
                <a:cs typeface="Aharoni" pitchFamily="2" charset="-79"/>
              </a:rPr>
              <a:t>FOTOCOPY SURAT RESMI MENGENAI PERSENTASE INFLASI DAN PDB NASIONAL YANG DIGUNAKAN DALAM PENETAPAN UMK DARI BADAN PUSAT STATISTIK;</a:t>
            </a:r>
            <a:endParaRPr lang="en-SG" sz="1800" dirty="0" smtClean="0">
              <a:latin typeface="Aharoni" pitchFamily="2" charset="-79"/>
              <a:cs typeface="Aharoni" pitchFamily="2" charset="-79"/>
            </a:endParaRPr>
          </a:p>
          <a:p>
            <a:pPr algn="just"/>
            <a:r>
              <a:rPr lang="en-US" sz="1800" dirty="0" smtClean="0">
                <a:latin typeface="Aharoni" pitchFamily="2" charset="-79"/>
                <a:cs typeface="Aharoni" pitchFamily="2" charset="-79"/>
              </a:rPr>
              <a:t>FOTOCOPY SURAT KEPUTUSAN BUPATI / WALIKOTA TENTANG DEWAN PENGUPAHAN KABUPATEN / KOTA YANG MASIH BERLAKU</a:t>
            </a:r>
            <a:endParaRPr lang="en-SG" sz="1800" dirty="0">
              <a:latin typeface="Aharoni" pitchFamily="2" charset="-79"/>
              <a:cs typeface="Aharoni" pitchFamily="2"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1340768"/>
            <a:ext cx="8229600" cy="4306490"/>
          </a:xfrm>
        </p:spPr>
        <p:style>
          <a:lnRef idx="3">
            <a:schemeClr val="lt1"/>
          </a:lnRef>
          <a:fillRef idx="1">
            <a:schemeClr val="accent4"/>
          </a:fillRef>
          <a:effectRef idx="1">
            <a:schemeClr val="accent4"/>
          </a:effectRef>
          <a:fontRef idx="minor">
            <a:schemeClr val="lt1"/>
          </a:fontRef>
        </p:style>
        <p:txBody>
          <a:bodyPr>
            <a:noAutofit/>
          </a:bodyPr>
          <a:lstStyle/>
          <a:p>
            <a:r>
              <a:rPr lang="en-US" sz="5400" b="1" dirty="0" smtClean="0">
                <a:latin typeface="Aharoni" pitchFamily="2" charset="-79"/>
                <a:cs typeface="Aharoni" pitchFamily="2" charset="-79"/>
              </a:rPr>
              <a:t>UPAH MINIMUM SEKTORAL PROVINSI (UMSP) DAN KABUPATEN / KOTA (UMSK)</a:t>
            </a:r>
            <a:endParaRPr lang="en-SG" sz="5400" b="1" dirty="0">
              <a:latin typeface="Aharoni" pitchFamily="2" charset="-79"/>
              <a:cs typeface="Aharoni" pitchFamily="2" charset="-79"/>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84176"/>
          </a:xfrm>
          <a:solidFill>
            <a:srgbClr val="00B0F0"/>
          </a:solidFill>
        </p:spPr>
        <p:style>
          <a:lnRef idx="3">
            <a:schemeClr val="lt1"/>
          </a:lnRef>
          <a:fillRef idx="1">
            <a:schemeClr val="accent5"/>
          </a:fillRef>
          <a:effectRef idx="1">
            <a:schemeClr val="accent5"/>
          </a:effectRef>
          <a:fontRef idx="minor">
            <a:schemeClr val="lt1"/>
          </a:fontRef>
        </p:style>
        <p:txBody>
          <a:bodyPr>
            <a:noAutofit/>
          </a:bodyPr>
          <a:lstStyle/>
          <a:p>
            <a:r>
              <a:rPr lang="en-US" sz="2400" b="1" dirty="0" smtClean="0">
                <a:solidFill>
                  <a:schemeClr val="bg1"/>
                </a:solidFill>
                <a:latin typeface="Aharoni" pitchFamily="2" charset="-79"/>
                <a:cs typeface="Aharoni" pitchFamily="2" charset="-79"/>
              </a:rPr>
              <a:t>MEKANISME PENETAPAN UPAH MINIMUM SEKTORAL PROVINSI DAN KABUPATEN / KOTA DALAM  PP NO. 78 TAHUN 2015 DI SUMATERA UTARA MASIH BERPEDOMAN PADA PERMENAKERTRA NS RI NO. 7 TAHUN 2013</a:t>
            </a:r>
            <a:endParaRPr lang="en-SG" sz="2400" b="1" dirty="0">
              <a:solidFill>
                <a:schemeClr val="bg1"/>
              </a:solidFill>
              <a:latin typeface="Aharoni" pitchFamily="2" charset="-79"/>
              <a:cs typeface="Aharoni" pitchFamily="2" charset="-79"/>
            </a:endParaRPr>
          </a:p>
        </p:txBody>
      </p:sp>
      <p:sp>
        <p:nvSpPr>
          <p:cNvPr id="3" name="Content Placeholder 2"/>
          <p:cNvSpPr>
            <a:spLocks noGrp="1"/>
          </p:cNvSpPr>
          <p:nvPr>
            <p:ph idx="1"/>
          </p:nvPr>
        </p:nvSpPr>
        <p:spPr>
          <a:xfrm>
            <a:off x="457200" y="1988840"/>
            <a:ext cx="8229600" cy="4608512"/>
          </a:xfrm>
          <a:solidFill>
            <a:srgbClr val="FFCCFF"/>
          </a:solidFill>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1500" b="1" dirty="0" smtClean="0">
                <a:latin typeface="Aharoni" pitchFamily="2" charset="-79"/>
                <a:cs typeface="Aharoni" pitchFamily="2" charset="-79"/>
              </a:rPr>
              <a:t>PENETAPAN UPAH MINIMUM SEKTORAL KABUPATEN / KOTA DIATUR DI DALAM KETENTUAN PASAL 49 PP NO. 78 TAHUN 2015</a:t>
            </a:r>
          </a:p>
          <a:p>
            <a:pPr algn="just"/>
            <a:r>
              <a:rPr lang="en-SG" sz="1500" b="1" dirty="0" smtClean="0">
                <a:latin typeface="Aharoni" pitchFamily="2" charset="-79"/>
                <a:cs typeface="Aharoni" pitchFamily="2" charset="-79"/>
              </a:rPr>
              <a:t>SELANJUTNYA DALAM KETENTUAN PASAL 50 PP NO. 78 TAHUN 2015 DISEBUTKAN BAHWA :</a:t>
            </a:r>
          </a:p>
          <a:p>
            <a:pPr lvl="1" algn="just"/>
            <a:r>
              <a:rPr lang="en-US" sz="1500" b="1" dirty="0" smtClean="0">
                <a:latin typeface="Aharoni" pitchFamily="2" charset="-79"/>
                <a:cs typeface="Aharoni" pitchFamily="2" charset="-79"/>
              </a:rPr>
              <a:t>KETENTUAN LEBIH LANJUT MENGENAI UMSK DIATUR DENGAN PERATURAN MENTERI</a:t>
            </a:r>
          </a:p>
          <a:p>
            <a:pPr lvl="1" algn="just"/>
            <a:r>
              <a:rPr lang="en-US" sz="1500" b="1" dirty="0" smtClean="0">
                <a:latin typeface="Aharoni" pitchFamily="2" charset="-79"/>
                <a:cs typeface="Aharoni" pitchFamily="2" charset="-79"/>
              </a:rPr>
              <a:t>SELANJUTNYA SAMPAI SAAT INI PERATURAN MENTERI BARU YANG KHUSUS MENGENAI UPAH MINIMUM PASCA PP NO. 78 TAHUN 2015 BELUM DITERBITKAN. OLEH KARENA ITU MENTERI DALAM NEGERI RI DALAM SURAT EDARAN NOMOR : 500/3859/SJ TANGGAL 17 OKTOBER 2016 MENYEBUTKAN BAHWA MEKANISME PENERAPAN UPAH MINIMUM SEKTORAL MENGACU PADA MEKANISME YANG DIATUR DALAM PERMENAKERTRANS RI NO. 7 TAHUN 2013 TENTANG UPAH MINIMUM</a:t>
            </a:r>
          </a:p>
          <a:p>
            <a:pPr lvl="2" algn="just"/>
            <a:r>
              <a:rPr lang="en-US" sz="1300" b="1" dirty="0" smtClean="0">
                <a:latin typeface="Aharoni" pitchFamily="2" charset="-79"/>
                <a:cs typeface="Aharoni" pitchFamily="2" charset="-79"/>
              </a:rPr>
              <a:t>HAL INI SESUAI DENGAN KETENTUAN PASAL 66 PP NO. 78 TAHUN 2015 YANG MENYEBUTKAN BAHWA : “</a:t>
            </a:r>
            <a:r>
              <a:rPr lang="en-SG" sz="1300" dirty="0" smtClean="0">
                <a:latin typeface="Aharoni" pitchFamily="2" charset="-79"/>
                <a:cs typeface="Aharoni" pitchFamily="2" charset="-79"/>
              </a:rPr>
              <a:t>PADA SAAT PERATURAN PEMERINTAH INI MULAI BERLAKU, SEMUA PERATURAN PELAKSANAAN DARI UNDANG-UNDANG NOMOR 13 TAHUN 2003 TENTANG KETENAGAKERJAAN YANG MENGATUR MENGENAI PENGUPAHAN DAN PERATURAN PEMERINTAH NOMOR 8 TAHUN 1981 TENTANG PERLINDUNGAN UPAH DINYATAKAN MASIH TETAP BERLAKU SEPANJANG TIDAK BERTENTANGAN DAN/ATAU BELUM DIGANTI BERDASARKAN PERATURAN PEMERINTAH INI.”</a:t>
            </a:r>
            <a:endParaRPr lang="en-SG" sz="1300" b="1" dirty="0" smtClean="0">
              <a:latin typeface="Aharoni" pitchFamily="2" charset="-79"/>
              <a:cs typeface="Aharoni" pitchFamily="2" charset="-79"/>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2008"/>
            <a:ext cx="8784976" cy="1268760"/>
          </a:xfrm>
        </p:spPr>
        <p:style>
          <a:lnRef idx="3">
            <a:schemeClr val="lt1"/>
          </a:lnRef>
          <a:fillRef idx="1">
            <a:schemeClr val="accent6"/>
          </a:fillRef>
          <a:effectRef idx="1">
            <a:schemeClr val="accent6"/>
          </a:effectRef>
          <a:fontRef idx="minor">
            <a:schemeClr val="lt1"/>
          </a:fontRef>
        </p:style>
        <p:txBody>
          <a:bodyPr>
            <a:noAutofit/>
          </a:bodyPr>
          <a:lstStyle/>
          <a:p>
            <a:r>
              <a:rPr lang="id-ID" sz="2300" b="1" dirty="0" smtClean="0">
                <a:latin typeface="Arial Black" pitchFamily="34" charset="0"/>
              </a:rPr>
              <a:t>MEKANISME PENETAPAN UPAH MINIMUM</a:t>
            </a:r>
            <a:r>
              <a:rPr lang="en-US" sz="2300" b="1" dirty="0" smtClean="0">
                <a:latin typeface="Arial Black" pitchFamily="34" charset="0"/>
              </a:rPr>
              <a:t> SEKTORAL</a:t>
            </a:r>
            <a:r>
              <a:rPr lang="id-ID" sz="2300" b="1" dirty="0" smtClean="0">
                <a:latin typeface="Arial Black" pitchFamily="34" charset="0"/>
              </a:rPr>
              <a:t> </a:t>
            </a:r>
            <a:r>
              <a:rPr lang="en-US" sz="2300" b="1" dirty="0" smtClean="0">
                <a:latin typeface="Arial Black" pitchFamily="34" charset="0"/>
              </a:rPr>
              <a:t>PROVINSI SESUAI PP NO. 78/2015 JO. PERMENAKERTRANS RI NO. 7 TAHUN 2013 </a:t>
            </a:r>
            <a:endParaRPr lang="id-ID" sz="2300" b="1" dirty="0">
              <a:latin typeface="Arial Black" pitchFamily="34" charset="0"/>
            </a:endParaRPr>
          </a:p>
        </p:txBody>
      </p:sp>
      <p:sp>
        <p:nvSpPr>
          <p:cNvPr id="4" name="Title 1"/>
          <p:cNvSpPr txBox="1">
            <a:spLocks/>
          </p:cNvSpPr>
          <p:nvPr/>
        </p:nvSpPr>
        <p:spPr>
          <a:xfrm>
            <a:off x="251520" y="1556792"/>
            <a:ext cx="3744416" cy="2304256"/>
          </a:xfrm>
          <a:prstGeom prst="rect">
            <a:avLst/>
          </a:prstGeom>
          <a:solidFill>
            <a:srgbClr val="00B050"/>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dirty="0" smtClean="0">
                <a:ln w="18415" cmpd="sng">
                  <a:solidFill>
                    <a:schemeClr val="bg1"/>
                  </a:solidFill>
                  <a:prstDash val="solid"/>
                </a:ln>
                <a:solidFill>
                  <a:srgbClr val="FFFFFF"/>
                </a:solidFill>
                <a:effectLst>
                  <a:outerShdw blurRad="63500" dir="3600000" algn="tl" rotWithShape="0">
                    <a:srgbClr val="000000">
                      <a:alpha val="70000"/>
                    </a:srgbClr>
                  </a:outerShdw>
                </a:effectLst>
                <a:latin typeface="Arial Black" pitchFamily="34" charset="0"/>
              </a:rPr>
              <a:t>PENGUMPULAN DATA &amp; INFORMASI / PENELITIAN TENTANG :</a:t>
            </a:r>
            <a:endParaRPr lang="en-US" sz="1400" dirty="0" smtClean="0">
              <a:ln w="18415" cmpd="sng">
                <a:solidFill>
                  <a:schemeClr val="bg1"/>
                </a:solidFill>
                <a:prstDash val="solid"/>
              </a:ln>
              <a:solidFill>
                <a:srgbClr val="FFFFFF"/>
              </a:solidFill>
              <a:effectLst>
                <a:outerShdw blurRad="63500" dir="3600000" algn="tl" rotWithShape="0">
                  <a:srgbClr val="000000">
                    <a:alpha val="70000"/>
                  </a:srgbClr>
                </a:outerShdw>
              </a:effectLst>
              <a:latin typeface="Arial Black"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n w="18415" cmpd="sng">
                  <a:solidFill>
                    <a:schemeClr val="bg1"/>
                  </a:solidFill>
                  <a:prstDash val="solid"/>
                </a:ln>
                <a:solidFill>
                  <a:srgbClr val="FFFFFF"/>
                </a:solidFill>
                <a:effectLst>
                  <a:outerShdw blurRad="63500" dir="3600000" algn="tl" rotWithShape="0">
                    <a:srgbClr val="000000">
                      <a:alpha val="70000"/>
                    </a:srgbClr>
                  </a:outerShdw>
                </a:effectLst>
                <a:latin typeface="Arial Black" pitchFamily="34" charset="0"/>
              </a:rPr>
              <a:t>HOMOGENITAS PERUSAHAAN, JUMLAH PERUSAHAAN, JUMLAH TENAGA KERJA, DEVISA YANG DIHASILKAN, NILAI TAMBAH YANG DIHASILKAN, KEMAMPUAN PERUSAHAAN, ASOSIASI PERUSAHAAN, SP/SB TERKAIT</a:t>
            </a:r>
            <a:endParaRPr kumimoji="0" lang="id-ID" sz="1200" i="0" u="none" strike="noStrike" kern="1200" normalizeH="0" baseline="0" noProof="0" dirty="0">
              <a:ln w="18415" cmpd="sng">
                <a:solidFill>
                  <a:schemeClr val="bg1"/>
                </a:solidFill>
                <a:prstDash val="solid"/>
              </a:ln>
              <a:solidFill>
                <a:srgbClr val="FFFFFF"/>
              </a:solidFill>
              <a:effectLst>
                <a:outerShdw blurRad="63500" dir="3600000" algn="tl" rotWithShape="0">
                  <a:srgbClr val="000000">
                    <a:alpha val="70000"/>
                  </a:srgbClr>
                </a:outerShdw>
              </a:effectLst>
              <a:uLnTx/>
              <a:uFillTx/>
              <a:latin typeface="Arial Black" pitchFamily="34" charset="0"/>
            </a:endParaRPr>
          </a:p>
        </p:txBody>
      </p:sp>
      <p:sp>
        <p:nvSpPr>
          <p:cNvPr id="5" name="Title 1"/>
          <p:cNvSpPr txBox="1">
            <a:spLocks/>
          </p:cNvSpPr>
          <p:nvPr/>
        </p:nvSpPr>
        <p:spPr>
          <a:xfrm>
            <a:off x="5004048" y="1556793"/>
            <a:ext cx="2448272" cy="1440159"/>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Autofit/>
          </a:bodyPr>
          <a:lstStyle/>
          <a:p>
            <a:pPr lvl="0" algn="ctr">
              <a:spcBef>
                <a:spcPct val="0"/>
              </a:spcBef>
            </a:pPr>
            <a:r>
              <a:rPr lang="en-US"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Arial Black" pitchFamily="34" charset="0"/>
              </a:rPr>
              <a:t>RAPAT DEPEDA PROVINSI MENENTUKAN “DAFTAR SEKTOR UNGGULAN”</a:t>
            </a:r>
            <a:endParaRPr kumimoji="0" lang="id-ID" i="0" u="none" strike="noStrike" kern="1200" normalizeH="0" baseline="0" noProof="0" dirty="0" smtClean="0">
              <a:ln w="18415" cmpd="sng">
                <a:solidFill>
                  <a:schemeClr val="tx1"/>
                </a:solidFill>
                <a:prstDash val="solid"/>
              </a:ln>
              <a:solidFill>
                <a:srgbClr val="FFFFFF"/>
              </a:solidFill>
              <a:effectLst>
                <a:outerShdw blurRad="63500" dir="3600000" algn="tl" rotWithShape="0">
                  <a:srgbClr val="000000">
                    <a:alpha val="70000"/>
                  </a:srgbClr>
                </a:outerShdw>
              </a:effectLst>
              <a:uLnTx/>
              <a:uFillTx/>
              <a:latin typeface="Arial Black" pitchFamily="34" charset="0"/>
            </a:endParaRPr>
          </a:p>
        </p:txBody>
      </p:sp>
      <p:sp>
        <p:nvSpPr>
          <p:cNvPr id="6" name="Title 1"/>
          <p:cNvSpPr txBox="1">
            <a:spLocks/>
          </p:cNvSpPr>
          <p:nvPr/>
        </p:nvSpPr>
        <p:spPr>
          <a:xfrm>
            <a:off x="4499992" y="3284984"/>
            <a:ext cx="4464496" cy="1152132"/>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p>
            <a:pPr lvl="0" algn="ctr">
              <a:spcBef>
                <a:spcPct val="0"/>
              </a:spcBef>
            </a:pPr>
            <a:r>
              <a:rPr kumimoji="0" lang="en-US" i="0" u="none" strike="noStrike" kern="1200" normalizeH="0" baseline="0" noProof="0" dirty="0" smtClean="0">
                <a:ln w="18415" cmpd="sng">
                  <a:solidFill>
                    <a:schemeClr val="tx1"/>
                  </a:solidFill>
                  <a:prstDash val="solid"/>
                </a:ln>
                <a:solidFill>
                  <a:srgbClr val="FFFFFF"/>
                </a:solidFill>
                <a:effectLst>
                  <a:outerShdw blurRad="63500" dir="3600000" algn="tl" rotWithShape="0">
                    <a:srgbClr val="000000">
                      <a:alpha val="70000"/>
                    </a:srgbClr>
                  </a:outerShdw>
                </a:effectLst>
                <a:uLnTx/>
                <a:uFillTx/>
                <a:latin typeface="Arial Black" pitchFamily="34" charset="0"/>
              </a:rPr>
              <a:t>RAPAT ASOSIASI PEGUSAHA SEKTORAL DAN SP/SB SEKTORAL MENYEPAKATI USULAN UMSP</a:t>
            </a:r>
            <a:endParaRPr kumimoji="0" lang="id-ID" sz="1400" i="1" u="sng" strike="noStrike" kern="1200" normalizeH="0" baseline="0" noProof="0" dirty="0">
              <a:ln w="18415" cmpd="sng">
                <a:solidFill>
                  <a:schemeClr val="tx1"/>
                </a:solidFill>
                <a:prstDash val="solid"/>
              </a:ln>
              <a:solidFill>
                <a:srgbClr val="FFFFFF"/>
              </a:solidFill>
              <a:effectLst>
                <a:outerShdw blurRad="63500" dir="3600000" algn="tl" rotWithShape="0">
                  <a:srgbClr val="000000">
                    <a:alpha val="70000"/>
                  </a:srgbClr>
                </a:outerShdw>
              </a:effectLst>
              <a:uLnTx/>
              <a:uFillTx/>
              <a:latin typeface="Arial Black" pitchFamily="34" charset="0"/>
            </a:endParaRPr>
          </a:p>
        </p:txBody>
      </p:sp>
      <p:sp>
        <p:nvSpPr>
          <p:cNvPr id="7" name="Title 1"/>
          <p:cNvSpPr txBox="1">
            <a:spLocks/>
          </p:cNvSpPr>
          <p:nvPr/>
        </p:nvSpPr>
        <p:spPr>
          <a:xfrm>
            <a:off x="4499992" y="5085184"/>
            <a:ext cx="4392488" cy="1656184"/>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0" anchor="ctr">
            <a:noAutofit/>
          </a:bodyPr>
          <a:lstStyle/>
          <a:p>
            <a:pPr lvl="0" algn="ctr">
              <a:spcBef>
                <a:spcPct val="0"/>
              </a:spcBef>
            </a:pPr>
            <a:r>
              <a:rPr lang="en-US"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Arial Black" pitchFamily="34" charset="0"/>
              </a:rPr>
              <a:t>DEPEDA PROVSU</a:t>
            </a:r>
            <a:endParaRPr lang="id-ID"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Arial Black" pitchFamily="34" charset="0"/>
            </a:endParaRPr>
          </a:p>
          <a:p>
            <a:pPr lvl="0" algn="ctr">
              <a:spcBef>
                <a:spcPct val="0"/>
              </a:spcBef>
            </a:pPr>
            <a:r>
              <a:rPr lang="id-ID"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Arial Black" pitchFamily="34" charset="0"/>
              </a:rPr>
              <a:t>MEREKOMENDASIKAN </a:t>
            </a:r>
            <a:r>
              <a:rPr lang="en-US"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Arial Black" pitchFamily="34" charset="0"/>
              </a:rPr>
              <a:t>UMSP </a:t>
            </a:r>
            <a:r>
              <a:rPr lang="id-ID"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Arial Black" pitchFamily="34" charset="0"/>
              </a:rPr>
              <a:t>BERDASARKAN </a:t>
            </a:r>
            <a:r>
              <a:rPr lang="en-US"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Arial Black" pitchFamily="34" charset="0"/>
              </a:rPr>
              <a:t>KESEPAKATAN DARI ASOSIASI PENGUSAHA SEKTORAL DAN </a:t>
            </a:r>
          </a:p>
          <a:p>
            <a:pPr lvl="0" algn="ctr">
              <a:spcBef>
                <a:spcPct val="0"/>
              </a:spcBef>
            </a:pPr>
            <a:r>
              <a:rPr lang="en-US" dirty="0" smtClean="0">
                <a:ln w="18415" cmpd="sng">
                  <a:solidFill>
                    <a:schemeClr val="tx1"/>
                  </a:solidFill>
                  <a:prstDash val="solid"/>
                </a:ln>
                <a:solidFill>
                  <a:srgbClr val="FFFFFF"/>
                </a:solidFill>
                <a:effectLst>
                  <a:outerShdw blurRad="63500" dir="3600000" algn="tl" rotWithShape="0">
                    <a:srgbClr val="000000">
                      <a:alpha val="70000"/>
                    </a:srgbClr>
                  </a:outerShdw>
                </a:effectLst>
                <a:latin typeface="Arial Black" pitchFamily="34" charset="0"/>
              </a:rPr>
              <a:t>SP/SB SEKTORAL</a:t>
            </a:r>
            <a:endParaRPr kumimoji="0" lang="id-ID" i="0" u="none" strike="noStrike" kern="1200" normalizeH="0" baseline="0" noProof="0" dirty="0">
              <a:ln w="18415" cmpd="sng">
                <a:solidFill>
                  <a:schemeClr val="tx1"/>
                </a:solidFill>
                <a:prstDash val="solid"/>
              </a:ln>
              <a:solidFill>
                <a:srgbClr val="FFFFFF"/>
              </a:solidFill>
              <a:effectLst>
                <a:outerShdw blurRad="63500" dir="3600000" algn="tl" rotWithShape="0">
                  <a:srgbClr val="000000">
                    <a:alpha val="70000"/>
                  </a:srgbClr>
                </a:outerShdw>
              </a:effectLst>
              <a:uLnTx/>
              <a:uFillTx/>
              <a:latin typeface="Arial Black" pitchFamily="34" charset="0"/>
            </a:endParaRPr>
          </a:p>
        </p:txBody>
      </p:sp>
      <p:sp>
        <p:nvSpPr>
          <p:cNvPr id="8" name="Title 1"/>
          <p:cNvSpPr txBox="1">
            <a:spLocks/>
          </p:cNvSpPr>
          <p:nvPr/>
        </p:nvSpPr>
        <p:spPr>
          <a:xfrm>
            <a:off x="251520" y="4077072"/>
            <a:ext cx="3312368" cy="2520280"/>
          </a:xfrm>
          <a:prstGeom prst="flowChartAlternateProcess">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Autofit/>
          </a:bodyPr>
          <a:lstStyle/>
          <a:p>
            <a:pPr lvl="0" algn="ctr">
              <a:spcBef>
                <a:spcPct val="0"/>
              </a:spcBef>
            </a:pPr>
            <a:r>
              <a:rPr lang="id-ID" b="1" dirty="0" smtClean="0">
                <a:solidFill>
                  <a:schemeClr val="bg1"/>
                </a:solidFill>
                <a:latin typeface="Arial Black" pitchFamily="34" charset="0"/>
              </a:rPr>
              <a:t>GUBERNUR MENETAPKAN </a:t>
            </a:r>
            <a:r>
              <a:rPr lang="en-US" b="1" dirty="0" smtClean="0">
                <a:solidFill>
                  <a:schemeClr val="bg1"/>
                </a:solidFill>
                <a:latin typeface="Arial Black" pitchFamily="34" charset="0"/>
              </a:rPr>
              <a:t>UMSP </a:t>
            </a:r>
            <a:r>
              <a:rPr lang="id-ID" b="1" dirty="0" smtClean="0">
                <a:solidFill>
                  <a:schemeClr val="bg1"/>
                </a:solidFill>
                <a:latin typeface="Arial Black" pitchFamily="34" charset="0"/>
              </a:rPr>
              <a:t>BERRDASARKAN  </a:t>
            </a:r>
            <a:r>
              <a:rPr lang="en-US" b="1" dirty="0" smtClean="0">
                <a:solidFill>
                  <a:schemeClr val="bg1"/>
                </a:solidFill>
                <a:latin typeface="Arial Black" pitchFamily="34" charset="0"/>
              </a:rPr>
              <a:t>KESEPAKATAN ASOSIASI PENGUSAHA &amp; SP/SB SEKTORL SERTA </a:t>
            </a:r>
            <a:r>
              <a:rPr lang="id-ID" b="1" dirty="0" smtClean="0">
                <a:solidFill>
                  <a:schemeClr val="bg1"/>
                </a:solidFill>
                <a:latin typeface="Arial Black" pitchFamily="34" charset="0"/>
              </a:rPr>
              <a:t>REKOMENDASI BUPATI/WALIKOTA</a:t>
            </a:r>
            <a:endParaRPr kumimoji="0" lang="id-ID" sz="1400" b="1" i="0" u="none" strike="noStrike" kern="1200" cap="none" spc="0" normalizeH="0" baseline="0" noProof="0" dirty="0">
              <a:ln>
                <a:noFill/>
              </a:ln>
              <a:solidFill>
                <a:schemeClr val="bg1"/>
              </a:solidFill>
              <a:effectLst/>
              <a:uLnTx/>
              <a:uFillTx/>
              <a:latin typeface="Arial Black" pitchFamily="34" charset="0"/>
            </a:endParaRPr>
          </a:p>
        </p:txBody>
      </p:sp>
      <p:sp>
        <p:nvSpPr>
          <p:cNvPr id="9" name="Right Arrow 8"/>
          <p:cNvSpPr/>
          <p:nvPr/>
        </p:nvSpPr>
        <p:spPr>
          <a:xfrm>
            <a:off x="4139952" y="2060848"/>
            <a:ext cx="792088" cy="936104"/>
          </a:xfrm>
          <a:prstGeom prst="rightArrow">
            <a:avLst/>
          </a:prstGeom>
          <a:ln w="28575">
            <a:solidFill>
              <a:srgbClr val="0099FF"/>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d-ID"/>
          </a:p>
        </p:txBody>
      </p:sp>
      <p:sp>
        <p:nvSpPr>
          <p:cNvPr id="21" name="Bent-Up Arrow 20"/>
          <p:cNvSpPr/>
          <p:nvPr/>
        </p:nvSpPr>
        <p:spPr>
          <a:xfrm flipV="1">
            <a:off x="7524328" y="2132856"/>
            <a:ext cx="1152128" cy="1080117"/>
          </a:xfrm>
          <a:prstGeom prst="bentUpArrow">
            <a:avLst>
              <a:gd name="adj1" fmla="val 34768"/>
              <a:gd name="adj2" fmla="val 34768"/>
              <a:gd name="adj3" fmla="val 31105"/>
            </a:avLst>
          </a:prstGeom>
          <a:ln w="28575">
            <a:solidFill>
              <a:srgbClr val="0099FF"/>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d-ID"/>
          </a:p>
        </p:txBody>
      </p:sp>
      <p:sp>
        <p:nvSpPr>
          <p:cNvPr id="12" name="Down Arrow 11"/>
          <p:cNvSpPr/>
          <p:nvPr/>
        </p:nvSpPr>
        <p:spPr>
          <a:xfrm>
            <a:off x="6156176" y="4509120"/>
            <a:ext cx="1224136" cy="504056"/>
          </a:xfrm>
          <a:prstGeom prst="downArrow">
            <a:avLst/>
          </a:prstGeom>
          <a:ln w="28575">
            <a:solidFill>
              <a:srgbClr val="0099FF"/>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SG"/>
          </a:p>
        </p:txBody>
      </p:sp>
      <p:sp>
        <p:nvSpPr>
          <p:cNvPr id="13" name="Up Arrow 12"/>
          <p:cNvSpPr/>
          <p:nvPr/>
        </p:nvSpPr>
        <p:spPr>
          <a:xfrm rot="18050409">
            <a:off x="3615362" y="4895722"/>
            <a:ext cx="720080" cy="864096"/>
          </a:xfrm>
          <a:prstGeom prst="upArrow">
            <a:avLst/>
          </a:prstGeom>
          <a:ln w="28575">
            <a:solidFill>
              <a:srgbClr val="0099FF"/>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SG"/>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2008"/>
            <a:ext cx="8784976" cy="1268760"/>
          </a:xfrm>
          <a:solidFill>
            <a:srgbClr val="00B050"/>
          </a:solidFill>
        </p:spPr>
        <p:style>
          <a:lnRef idx="3">
            <a:schemeClr val="lt1"/>
          </a:lnRef>
          <a:fillRef idx="1">
            <a:schemeClr val="accent3"/>
          </a:fillRef>
          <a:effectRef idx="1">
            <a:schemeClr val="accent3"/>
          </a:effectRef>
          <a:fontRef idx="minor">
            <a:schemeClr val="lt1"/>
          </a:fontRef>
        </p:style>
        <p:txBody>
          <a:bodyPr>
            <a:noAutofit/>
          </a:bodyPr>
          <a:lstStyle/>
          <a:p>
            <a:r>
              <a:rPr lang="id-ID" sz="2300" b="1" dirty="0" smtClean="0">
                <a:latin typeface="Arial Black" pitchFamily="34" charset="0"/>
              </a:rPr>
              <a:t>MEKANISME PENETAPAN UPAH MINIMUM</a:t>
            </a:r>
            <a:r>
              <a:rPr lang="en-US" sz="2300" b="1" dirty="0" smtClean="0">
                <a:latin typeface="Arial Black" pitchFamily="34" charset="0"/>
              </a:rPr>
              <a:t> SEKTORAL</a:t>
            </a:r>
            <a:r>
              <a:rPr lang="id-ID" sz="2300" b="1" dirty="0" smtClean="0">
                <a:latin typeface="Arial Black" pitchFamily="34" charset="0"/>
              </a:rPr>
              <a:t> KABUPATEN / KOTA</a:t>
            </a:r>
            <a:r>
              <a:rPr lang="en-US" sz="2300" b="1" dirty="0" smtClean="0">
                <a:latin typeface="Arial Black" pitchFamily="34" charset="0"/>
              </a:rPr>
              <a:t> SESUAI PP NO. 78/2015 JO. PERMENAKERTRANS RI NO. 7 TAHUN 2013 </a:t>
            </a:r>
            <a:endParaRPr lang="id-ID" sz="2300" b="1" dirty="0">
              <a:latin typeface="Arial Black" pitchFamily="34" charset="0"/>
            </a:endParaRPr>
          </a:p>
        </p:txBody>
      </p:sp>
      <p:sp>
        <p:nvSpPr>
          <p:cNvPr id="4" name="Title 1"/>
          <p:cNvSpPr txBox="1">
            <a:spLocks/>
          </p:cNvSpPr>
          <p:nvPr/>
        </p:nvSpPr>
        <p:spPr>
          <a:xfrm>
            <a:off x="251520" y="1484784"/>
            <a:ext cx="3744416" cy="2304256"/>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PENGUMPULAN DATA &amp; INFORMASI / PENELITIAN TENTANG :</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HOMOGENITAS PERUSAHAAN, JUMLAH PERUSAHAAN, JUMLAH TENAGA KERJA, DEVISA YANG DIHASILKAN, NILAI TAMBAH YANG DIHASILKAN, KEMAMPUAN PERUSAHAAN, ASOSIASI PERUSAHAAN, SP/SB TERKAIT</a:t>
            </a:r>
            <a:endParaRPr kumimoji="0" lang="id-ID" sz="12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Black" pitchFamily="34" charset="0"/>
            </a:endParaRPr>
          </a:p>
        </p:txBody>
      </p:sp>
      <p:sp>
        <p:nvSpPr>
          <p:cNvPr id="5" name="Title 1"/>
          <p:cNvSpPr txBox="1">
            <a:spLocks/>
          </p:cNvSpPr>
          <p:nvPr/>
        </p:nvSpPr>
        <p:spPr>
          <a:xfrm>
            <a:off x="5004048" y="1556793"/>
            <a:ext cx="3888432" cy="1080120"/>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Autofit/>
          </a:bodyPr>
          <a:lstStyle/>
          <a:p>
            <a:pPr lvl="0" algn="ctr">
              <a:spcBef>
                <a:spcPct val="0"/>
              </a:spcBef>
            </a:pP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RAPAT DEPEKAB MENENTUKAN “DAFTAR SEKTOR UNGGULAN”</a:t>
            </a:r>
            <a:endParaRPr kumimoji="0" lang="id-ID" sz="20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Black" pitchFamily="34" charset="0"/>
            </a:endParaRPr>
          </a:p>
        </p:txBody>
      </p:sp>
      <p:sp>
        <p:nvSpPr>
          <p:cNvPr id="6" name="Title 1"/>
          <p:cNvSpPr txBox="1">
            <a:spLocks/>
          </p:cNvSpPr>
          <p:nvPr/>
        </p:nvSpPr>
        <p:spPr>
          <a:xfrm>
            <a:off x="5004048" y="3284980"/>
            <a:ext cx="3888432" cy="1224140"/>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p>
            <a:pPr lvl="0" algn="ctr">
              <a:spcBef>
                <a:spcPct val="0"/>
              </a:spcBef>
            </a:pPr>
            <a:r>
              <a:rPr kumimoji="0" lang="en-US" sz="16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Black" pitchFamily="34" charset="0"/>
              </a:rPr>
              <a:t>RAPAT ASOSIASI PEGUSAHA SEKTORAL DAN SP/SB SEKTORAL MENYEPAKATI USULAN UMSK</a:t>
            </a:r>
            <a:endParaRPr kumimoji="0" lang="id-ID" sz="1200" i="1" u="sng"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Black" pitchFamily="34" charset="0"/>
            </a:endParaRPr>
          </a:p>
        </p:txBody>
      </p:sp>
      <p:sp>
        <p:nvSpPr>
          <p:cNvPr id="7" name="Title 1"/>
          <p:cNvSpPr txBox="1">
            <a:spLocks/>
          </p:cNvSpPr>
          <p:nvPr/>
        </p:nvSpPr>
        <p:spPr>
          <a:xfrm>
            <a:off x="5220072" y="5157192"/>
            <a:ext cx="3744416" cy="1512168"/>
          </a:xfrm>
          <a:prstGeom prst="rect">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Autofit/>
          </a:bodyPr>
          <a:lstStyle/>
          <a:p>
            <a:pPr lvl="0" algn="ctr">
              <a:spcBef>
                <a:spcPct val="0"/>
              </a:spcBef>
            </a:pPr>
            <a:r>
              <a:rPr lang="id-ID"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BUPATI/WALIKOTA</a:t>
            </a:r>
          </a:p>
          <a:p>
            <a:pPr lvl="0" algn="ctr">
              <a:spcBef>
                <a:spcPct val="0"/>
              </a:spcBef>
            </a:pPr>
            <a:r>
              <a:rPr lang="id-ID"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 MEREKOMENDASIKAN </a:t>
            </a:r>
            <a:r>
              <a:rPr lang="en-US"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UMSK </a:t>
            </a:r>
            <a:r>
              <a:rPr lang="id-ID"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BERDASARKAN USULAN </a:t>
            </a:r>
            <a:r>
              <a:rPr lang="en-US" sz="15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Black" pitchFamily="34" charset="0"/>
              </a:rPr>
              <a:t>UMSK DARI ASOSIASI PENGUSAHA SEKTORAL DAN SP/SB SEKTORAL KEPADA GUBERNUR SUMUT</a:t>
            </a:r>
            <a:endParaRPr kumimoji="0" lang="id-ID" sz="15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Arial Black" pitchFamily="34" charset="0"/>
            </a:endParaRPr>
          </a:p>
        </p:txBody>
      </p:sp>
      <p:sp>
        <p:nvSpPr>
          <p:cNvPr id="8" name="Title 1"/>
          <p:cNvSpPr txBox="1">
            <a:spLocks/>
          </p:cNvSpPr>
          <p:nvPr/>
        </p:nvSpPr>
        <p:spPr>
          <a:xfrm>
            <a:off x="251520" y="4005064"/>
            <a:ext cx="4176464" cy="1152128"/>
          </a:xfrm>
          <a:prstGeom prst="flowChartAlternateProcess">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Autofit/>
          </a:bodyPr>
          <a:lstStyle/>
          <a:p>
            <a:pPr lvl="0" algn="ctr">
              <a:spcBef>
                <a:spcPct val="0"/>
              </a:spcBef>
            </a:pPr>
            <a:r>
              <a:rPr lang="id-ID" sz="1600" b="1" dirty="0" smtClean="0">
                <a:solidFill>
                  <a:schemeClr val="bg1"/>
                </a:solidFill>
                <a:latin typeface="Arial Black" pitchFamily="34" charset="0"/>
              </a:rPr>
              <a:t>GUBERNUR MENETAPKAN </a:t>
            </a:r>
            <a:r>
              <a:rPr lang="en-US" sz="1600" b="1" dirty="0" smtClean="0">
                <a:solidFill>
                  <a:schemeClr val="bg1"/>
                </a:solidFill>
                <a:latin typeface="Arial Black" pitchFamily="34" charset="0"/>
              </a:rPr>
              <a:t>UMSK </a:t>
            </a:r>
            <a:r>
              <a:rPr lang="id-ID" sz="1600" b="1" dirty="0" smtClean="0">
                <a:solidFill>
                  <a:schemeClr val="bg1"/>
                </a:solidFill>
                <a:latin typeface="Arial Black" pitchFamily="34" charset="0"/>
              </a:rPr>
              <a:t>BERRDASARKAN  REKOMENDASI</a:t>
            </a:r>
            <a:r>
              <a:rPr lang="en-US" sz="1600" b="1" dirty="0" smtClean="0">
                <a:solidFill>
                  <a:schemeClr val="bg1"/>
                </a:solidFill>
                <a:latin typeface="Arial Black" pitchFamily="34" charset="0"/>
              </a:rPr>
              <a:t> </a:t>
            </a:r>
            <a:r>
              <a:rPr lang="id-ID" sz="1600" b="1" dirty="0" smtClean="0">
                <a:solidFill>
                  <a:schemeClr val="bg1"/>
                </a:solidFill>
                <a:latin typeface="Arial Black" pitchFamily="34" charset="0"/>
              </a:rPr>
              <a:t>BUPATI</a:t>
            </a:r>
            <a:r>
              <a:rPr lang="en-US" sz="1600" b="1" dirty="0" smtClean="0">
                <a:solidFill>
                  <a:schemeClr val="bg1"/>
                </a:solidFill>
                <a:latin typeface="Arial Black" pitchFamily="34" charset="0"/>
              </a:rPr>
              <a:t> </a:t>
            </a:r>
            <a:r>
              <a:rPr lang="id-ID" sz="1600" b="1" dirty="0" smtClean="0">
                <a:solidFill>
                  <a:schemeClr val="bg1"/>
                </a:solidFill>
                <a:latin typeface="Arial Black" pitchFamily="34" charset="0"/>
              </a:rPr>
              <a:t>/</a:t>
            </a:r>
            <a:r>
              <a:rPr lang="en-US" sz="1600" b="1" dirty="0" smtClean="0">
                <a:solidFill>
                  <a:schemeClr val="bg1"/>
                </a:solidFill>
                <a:latin typeface="Arial Black" pitchFamily="34" charset="0"/>
              </a:rPr>
              <a:t> </a:t>
            </a:r>
            <a:r>
              <a:rPr lang="id-ID" sz="1600" b="1" dirty="0" smtClean="0">
                <a:solidFill>
                  <a:schemeClr val="bg1"/>
                </a:solidFill>
                <a:latin typeface="Arial Black" pitchFamily="34" charset="0"/>
              </a:rPr>
              <a:t>WALIKOTA</a:t>
            </a:r>
            <a:r>
              <a:rPr lang="en-US" sz="1600" b="1" dirty="0" smtClean="0">
                <a:solidFill>
                  <a:schemeClr val="bg1"/>
                </a:solidFill>
                <a:latin typeface="Arial Black" pitchFamily="34" charset="0"/>
              </a:rPr>
              <a:t> &amp; SARAN PERTIMBANGAN DEPEDA PROVSU</a:t>
            </a:r>
            <a:endParaRPr kumimoji="0" lang="id-ID" sz="1200" b="1" i="0" u="none" strike="noStrike" kern="1200" cap="none" spc="0" normalizeH="0" baseline="0" noProof="0" dirty="0">
              <a:ln>
                <a:noFill/>
              </a:ln>
              <a:solidFill>
                <a:schemeClr val="bg1"/>
              </a:solidFill>
              <a:effectLst/>
              <a:uLnTx/>
              <a:uFillTx/>
              <a:latin typeface="Arial Black" pitchFamily="34" charset="0"/>
            </a:endParaRPr>
          </a:p>
        </p:txBody>
      </p:sp>
      <p:sp>
        <p:nvSpPr>
          <p:cNvPr id="9" name="Right Arrow 8"/>
          <p:cNvSpPr/>
          <p:nvPr/>
        </p:nvSpPr>
        <p:spPr>
          <a:xfrm>
            <a:off x="4139952" y="1772816"/>
            <a:ext cx="792088" cy="576064"/>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
        <p:nvSpPr>
          <p:cNvPr id="12" name="Down Arrow 11"/>
          <p:cNvSpPr/>
          <p:nvPr/>
        </p:nvSpPr>
        <p:spPr>
          <a:xfrm>
            <a:off x="6300192" y="2708920"/>
            <a:ext cx="1224136" cy="432048"/>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SG"/>
          </a:p>
        </p:txBody>
      </p:sp>
      <p:sp>
        <p:nvSpPr>
          <p:cNvPr id="13" name="Down Arrow 12"/>
          <p:cNvSpPr/>
          <p:nvPr/>
        </p:nvSpPr>
        <p:spPr>
          <a:xfrm>
            <a:off x="6300192" y="4581128"/>
            <a:ext cx="1224136" cy="432048"/>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SG"/>
          </a:p>
        </p:txBody>
      </p:sp>
      <p:sp>
        <p:nvSpPr>
          <p:cNvPr id="14" name="Title 1"/>
          <p:cNvSpPr txBox="1">
            <a:spLocks/>
          </p:cNvSpPr>
          <p:nvPr/>
        </p:nvSpPr>
        <p:spPr>
          <a:xfrm>
            <a:off x="251520" y="5661248"/>
            <a:ext cx="4248472" cy="936104"/>
          </a:xfrm>
          <a:prstGeom prst="flowChartAlternateProcess">
            <a:avLst/>
          </a:prstGeom>
          <a:solidFill>
            <a:srgbClr val="00B050"/>
          </a:solidFill>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Autofit/>
          </a:bodyPr>
          <a:lstStyle/>
          <a:p>
            <a:pPr lvl="0" algn="ctr">
              <a:spcBef>
                <a:spcPct val="0"/>
              </a:spcBef>
            </a:pPr>
            <a:r>
              <a:rPr lang="id-ID" sz="1400" b="1" dirty="0" smtClean="0">
                <a:solidFill>
                  <a:schemeClr val="bg1"/>
                </a:solidFill>
                <a:latin typeface="Arial Black" pitchFamily="34" charset="0"/>
              </a:rPr>
              <a:t>GUBERNUR </a:t>
            </a:r>
            <a:r>
              <a:rPr lang="en-US" sz="1400" b="1" dirty="0" smtClean="0">
                <a:solidFill>
                  <a:schemeClr val="bg1"/>
                </a:solidFill>
                <a:latin typeface="Arial Black" pitchFamily="34" charset="0"/>
              </a:rPr>
              <a:t>MEMINTA SARAN &amp; PERTIMBANGAN DEPEDA PROVSU TERKAIT </a:t>
            </a:r>
            <a:r>
              <a:rPr lang="id-ID" sz="1400" b="1" dirty="0" smtClean="0">
                <a:solidFill>
                  <a:schemeClr val="bg1"/>
                </a:solidFill>
                <a:latin typeface="Arial Black" pitchFamily="34" charset="0"/>
              </a:rPr>
              <a:t> REKOMENDASI </a:t>
            </a:r>
            <a:r>
              <a:rPr lang="en-US" sz="1400" b="1" dirty="0" smtClean="0">
                <a:solidFill>
                  <a:schemeClr val="bg1"/>
                </a:solidFill>
                <a:latin typeface="Arial Black" pitchFamily="34" charset="0"/>
              </a:rPr>
              <a:t> UMSK </a:t>
            </a:r>
          </a:p>
          <a:p>
            <a:pPr lvl="0" algn="ctr">
              <a:spcBef>
                <a:spcPct val="0"/>
              </a:spcBef>
            </a:pPr>
            <a:r>
              <a:rPr lang="en-US" sz="1400" b="1" dirty="0" smtClean="0">
                <a:solidFill>
                  <a:schemeClr val="bg1"/>
                </a:solidFill>
                <a:latin typeface="Arial Black" pitchFamily="34" charset="0"/>
              </a:rPr>
              <a:t>DARI </a:t>
            </a:r>
            <a:r>
              <a:rPr lang="id-ID" sz="1400" b="1" dirty="0" smtClean="0">
                <a:solidFill>
                  <a:schemeClr val="bg1"/>
                </a:solidFill>
                <a:latin typeface="Arial Black" pitchFamily="34" charset="0"/>
              </a:rPr>
              <a:t>BUPATI/WALIKOTA</a:t>
            </a:r>
            <a:endParaRPr kumimoji="0" lang="id-ID" sz="1100" b="1" i="0" u="none" strike="noStrike" kern="1200" cap="none" spc="0" normalizeH="0" baseline="0" noProof="0" dirty="0">
              <a:ln>
                <a:noFill/>
              </a:ln>
              <a:solidFill>
                <a:schemeClr val="bg1"/>
              </a:solidFill>
              <a:effectLst/>
              <a:uLnTx/>
              <a:uFillTx/>
              <a:latin typeface="Arial Black" pitchFamily="34" charset="0"/>
            </a:endParaRPr>
          </a:p>
        </p:txBody>
      </p:sp>
      <p:sp>
        <p:nvSpPr>
          <p:cNvPr id="15" name="Left Arrow 14"/>
          <p:cNvSpPr/>
          <p:nvPr/>
        </p:nvSpPr>
        <p:spPr>
          <a:xfrm>
            <a:off x="4572000" y="5733256"/>
            <a:ext cx="576064" cy="648072"/>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SG"/>
          </a:p>
        </p:txBody>
      </p:sp>
      <p:sp>
        <p:nvSpPr>
          <p:cNvPr id="16" name="Up Arrow 15"/>
          <p:cNvSpPr/>
          <p:nvPr/>
        </p:nvSpPr>
        <p:spPr>
          <a:xfrm>
            <a:off x="1835696" y="5229200"/>
            <a:ext cx="1152128" cy="360040"/>
          </a:xfrm>
          <a:prstGeom prst="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SG"/>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368152"/>
          </a:xfrm>
        </p:spPr>
        <p:style>
          <a:lnRef idx="3">
            <a:schemeClr val="lt1"/>
          </a:lnRef>
          <a:fillRef idx="1">
            <a:schemeClr val="accent2"/>
          </a:fillRef>
          <a:effectRef idx="1">
            <a:schemeClr val="accent2"/>
          </a:effectRef>
          <a:fontRef idx="minor">
            <a:schemeClr val="lt1"/>
          </a:fontRef>
        </p:style>
        <p:txBody>
          <a:bodyPr>
            <a:noAutofit/>
          </a:bodyPr>
          <a:lstStyle/>
          <a:p>
            <a:r>
              <a:rPr lang="en-US" sz="2800" b="1" dirty="0" smtClean="0">
                <a:latin typeface="Aharoni" pitchFamily="2" charset="-79"/>
                <a:cs typeface="Aharoni" pitchFamily="2" charset="-79"/>
              </a:rPr>
              <a:t>KEBIJAKAN PEMPROV SUMATERA UTARA MENGENAI BUNDEL YANG HARUS DIPERSIAPKAN DALAM PENGUSULAN UMSK</a:t>
            </a:r>
            <a:endParaRPr lang="en-SG" sz="2800" b="1" dirty="0">
              <a:latin typeface="Aharoni" pitchFamily="2" charset="-79"/>
              <a:cs typeface="Aharoni" pitchFamily="2" charset="-79"/>
            </a:endParaRPr>
          </a:p>
        </p:txBody>
      </p:sp>
      <p:sp>
        <p:nvSpPr>
          <p:cNvPr id="3" name="Content Placeholder 2"/>
          <p:cNvSpPr>
            <a:spLocks noGrp="1"/>
          </p:cNvSpPr>
          <p:nvPr>
            <p:ph idx="1"/>
          </p:nvPr>
        </p:nvSpPr>
        <p:spPr>
          <a:xfrm>
            <a:off x="457200" y="1772816"/>
            <a:ext cx="8229600" cy="4896544"/>
          </a:xfrm>
        </p:spPr>
        <p:style>
          <a:lnRef idx="1">
            <a:schemeClr val="accent5"/>
          </a:lnRef>
          <a:fillRef idx="2">
            <a:schemeClr val="accent5"/>
          </a:fillRef>
          <a:effectRef idx="1">
            <a:schemeClr val="accent5"/>
          </a:effectRef>
          <a:fontRef idx="minor">
            <a:schemeClr val="dk1"/>
          </a:fontRef>
        </p:style>
        <p:txBody>
          <a:bodyPr>
            <a:noAutofit/>
          </a:bodyPr>
          <a:lstStyle/>
          <a:p>
            <a:pPr marL="571500" indent="-457200" algn="just">
              <a:buFont typeface="+mj-lt"/>
              <a:buAutoNum type="arabicPeriod"/>
            </a:pPr>
            <a:r>
              <a:rPr lang="en-US" sz="1500" dirty="0" smtClean="0">
                <a:latin typeface="Aharoni" pitchFamily="2" charset="-79"/>
                <a:cs typeface="Aharoni" pitchFamily="2" charset="-79"/>
              </a:rPr>
              <a:t>REKOMENDASI BUPATI / WALIKOTA TENTANG USULAN UPAH MINIMUM SEKTORAL KABUPATEN / KOTA TAHUN 2018 SESUAI DENGAN PERMENAKERTRANS RI NO. 7 TAHUN 2013 TENTANG UPAH MINIMUM</a:t>
            </a:r>
          </a:p>
          <a:p>
            <a:pPr marL="571500" indent="-457200" algn="just">
              <a:buFont typeface="+mj-lt"/>
              <a:buAutoNum type="arabicPeriod"/>
            </a:pPr>
            <a:r>
              <a:rPr lang="en-US" sz="1500" dirty="0" smtClean="0">
                <a:latin typeface="Aharoni" pitchFamily="2" charset="-79"/>
                <a:cs typeface="Aharoni" pitchFamily="2" charset="-79"/>
              </a:rPr>
              <a:t>KESEPAKATAN ANTARA SP/SB SEKTOR DENGAN ASOSIASI PENGUSAHA DI SEKTOR YANG BERSANGKUTAN;</a:t>
            </a:r>
            <a:endParaRPr lang="en-SG" sz="1500" dirty="0" smtClean="0">
              <a:latin typeface="Aharoni" pitchFamily="2" charset="-79"/>
              <a:cs typeface="Aharoni" pitchFamily="2" charset="-79"/>
            </a:endParaRPr>
          </a:p>
          <a:p>
            <a:pPr marL="571500" indent="-457200" algn="just">
              <a:buFont typeface="+mj-lt"/>
              <a:buAutoNum type="arabicPeriod"/>
            </a:pPr>
            <a:r>
              <a:rPr lang="en-US" sz="1500" dirty="0" smtClean="0">
                <a:latin typeface="Aharoni" pitchFamily="2" charset="-79"/>
                <a:cs typeface="Aharoni" pitchFamily="2" charset="-79"/>
              </a:rPr>
              <a:t>NOTULEN RAPAT SP/SB SEKTOR DENGAN ASOSIASI PENGUSAHA DI SEKTOR YANG BERSANGKUTAN DALAM RANGKA PEMBAHASAN DAN PENYEPAKATAN USULAN UPAH MINIMUM SEKTORAL KABUPATEN / KOTA TAHUN 2018;</a:t>
            </a:r>
          </a:p>
          <a:p>
            <a:pPr marL="571500" indent="-457200" algn="just">
              <a:buFont typeface="+mj-lt"/>
              <a:buAutoNum type="arabicPeriod"/>
            </a:pPr>
            <a:r>
              <a:rPr lang="en-SG" sz="1500" dirty="0" smtClean="0">
                <a:latin typeface="Aharoni" pitchFamily="2" charset="-79"/>
                <a:cs typeface="Aharoni" pitchFamily="2" charset="-79"/>
              </a:rPr>
              <a:t>SARAN DAN PERTIMBANGAN DEWAN PENGUPAHAN KABUPATEN/KOTA MENGENAI “SEKTOR UNGGULAN”. </a:t>
            </a:r>
            <a:r>
              <a:rPr lang="en-US" sz="1500" dirty="0" smtClean="0">
                <a:latin typeface="Aharoni" pitchFamily="2" charset="-79"/>
                <a:cs typeface="Aharoni" pitchFamily="2" charset="-79"/>
              </a:rPr>
              <a:t>SETIAP SEKTOR UNGGULAN YANG DITENTUKAN WAJIB DILENGKAPI DENGAN DATA – DATA SEBAGAIMANA DIATUR DALAM KETENTUAN PASAL 13 PERMENAKERTRANS RI NO. 7 TAHUN 2013 TENTANG UPAH MINIMUM (HOMOGENITAS PERUSAHAAN, JUMLAH PERUSAHAAN, JUMLAH TENAGA KERJA, DEVISA YANG DIHASILKAN, NILAI TAMBAH YANG DIHASILKAN, KEMAMPUAN PERUSAHAAN, ASOSIASI PERUSAHAAN DI SEKTOR YANG BERSANGKUTAN, SERIKAT PEKERJA / SERIKAT BURUH DI SEKTOR TERKAIT)</a:t>
            </a:r>
            <a:endParaRPr lang="en-SG" sz="1500" dirty="0" smtClean="0">
              <a:latin typeface="Aharoni" pitchFamily="2" charset="-79"/>
              <a:cs typeface="Aharoni" pitchFamily="2" charset="-79"/>
            </a:endParaRPr>
          </a:p>
          <a:p>
            <a:pPr marL="571500" indent="-457200" algn="just">
              <a:buFont typeface="+mj-lt"/>
              <a:buAutoNum type="arabicPeriod"/>
            </a:pPr>
            <a:r>
              <a:rPr lang="en-US" sz="1500" dirty="0" smtClean="0">
                <a:latin typeface="Aharoni" pitchFamily="2" charset="-79"/>
                <a:cs typeface="Aharoni" pitchFamily="2" charset="-79"/>
              </a:rPr>
              <a:t>NOTULEN RAPAT PEMBAHASAN SARAN DAN PERTIMBANGAN DEWAN PENGUPAHAN KABUPATEN / KOTA TENTANG PENENTUAN SEKTOR UNGGULAN YANG AKAN DIRUNDINGKAN ASOSIASI PENGUSAHA DAN SP/SB SEKTORAL DAN DITUANGKAN DALAM USULAN UMSK TAHUN 2018.</a:t>
            </a:r>
            <a:endParaRPr lang="en-SG" sz="1500" dirty="0" smtClean="0">
              <a:latin typeface="Aharoni" pitchFamily="2" charset="-79"/>
              <a:cs typeface="Aharoni" pitchFamily="2" charset="-79"/>
            </a:endParaRPr>
          </a:p>
          <a:p>
            <a:pPr algn="just"/>
            <a:endParaRPr lang="en-SG" sz="1500" dirty="0">
              <a:latin typeface="Aharoni" pitchFamily="2" charset="-79"/>
              <a:cs typeface="Aharoni" pitchFamily="2" charset="-79"/>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rcRect r="-815"/>
          <a:stretch>
            <a:fillRect/>
          </a:stretch>
        </p:blipFill>
        <p:spPr bwMode="auto">
          <a:xfrm>
            <a:off x="291974" y="205096"/>
            <a:ext cx="8560051" cy="644780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229600" cy="3514402"/>
          </a:xfrm>
        </p:spPr>
        <p:style>
          <a:lnRef idx="3">
            <a:schemeClr val="lt1"/>
          </a:lnRef>
          <a:fillRef idx="1">
            <a:schemeClr val="accent1"/>
          </a:fillRef>
          <a:effectRef idx="1">
            <a:schemeClr val="accent1"/>
          </a:effectRef>
          <a:fontRef idx="minor">
            <a:schemeClr val="lt1"/>
          </a:fontRef>
        </p:style>
        <p:txBody>
          <a:bodyPr>
            <a:noAutofit/>
          </a:bodyPr>
          <a:lstStyle/>
          <a:p>
            <a:r>
              <a:rPr lang="en-US" sz="6000" dirty="0" smtClean="0">
                <a:latin typeface="Aharoni" pitchFamily="2" charset="-79"/>
                <a:cs typeface="Aharoni" pitchFamily="2" charset="-79"/>
              </a:rPr>
              <a:t>HASIL EVALUASI PENETAPAN UMK TAHUN 2017</a:t>
            </a:r>
            <a:endParaRPr lang="en-SG" sz="6000" dirty="0">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sz="6600" dirty="0" smtClean="0">
                <a:latin typeface="Aharoni" pitchFamily="2" charset="-79"/>
                <a:cs typeface="Aharoni" pitchFamily="2" charset="-79"/>
              </a:rPr>
              <a:t>DASAR HUKUM</a:t>
            </a:r>
            <a:endParaRPr lang="en-SG" sz="6600" dirty="0">
              <a:latin typeface="Aharoni" pitchFamily="2" charset="-79"/>
              <a:cs typeface="Aharoni" pitchFamily="2" charset="-79"/>
            </a:endParaRPr>
          </a:p>
        </p:txBody>
      </p:sp>
      <p:sp>
        <p:nvSpPr>
          <p:cNvPr id="3" name="Content Placeholder 2"/>
          <p:cNvSpPr>
            <a:spLocks noGrp="1"/>
          </p:cNvSpPr>
          <p:nvPr>
            <p:ph idx="1"/>
          </p:nvPr>
        </p:nvSpPr>
        <p:spPr>
          <a:xfrm>
            <a:off x="457200" y="1412776"/>
            <a:ext cx="8229600" cy="5343798"/>
          </a:xfrm>
        </p:spPr>
        <p:style>
          <a:lnRef idx="2">
            <a:schemeClr val="accent2"/>
          </a:lnRef>
          <a:fillRef idx="1">
            <a:schemeClr val="lt1"/>
          </a:fillRef>
          <a:effectRef idx="0">
            <a:schemeClr val="accent2"/>
          </a:effectRef>
          <a:fontRef idx="minor">
            <a:schemeClr val="dk1"/>
          </a:fontRef>
        </p:style>
        <p:txBody>
          <a:bodyPr>
            <a:noAutofit/>
          </a:bodyPr>
          <a:lstStyle/>
          <a:p>
            <a:pPr algn="just"/>
            <a:r>
              <a:rPr lang="en-US" sz="2400" dirty="0" smtClean="0">
                <a:latin typeface="Aharoni" pitchFamily="2" charset="-79"/>
                <a:cs typeface="Aharoni" pitchFamily="2" charset="-79"/>
              </a:rPr>
              <a:t>UNDANG – UNDANG NO. 13 TAHUN 2003 TENTANG KETENAGAKERJAAN</a:t>
            </a:r>
          </a:p>
          <a:p>
            <a:pPr algn="just"/>
            <a:r>
              <a:rPr lang="en-US" sz="2400" dirty="0" smtClean="0">
                <a:latin typeface="Aharoni" pitchFamily="2" charset="-79"/>
                <a:cs typeface="Aharoni" pitchFamily="2" charset="-79"/>
              </a:rPr>
              <a:t>PERATURAN PEMERINTAH NOMOR 78 TAHUN 2015 TENTANG PENGUPAHAN</a:t>
            </a:r>
          </a:p>
          <a:p>
            <a:pPr algn="just"/>
            <a:r>
              <a:rPr lang="en-US" sz="2400" dirty="0" smtClean="0">
                <a:latin typeface="Aharoni" pitchFamily="2" charset="-79"/>
                <a:cs typeface="Aharoni" pitchFamily="2" charset="-79"/>
              </a:rPr>
              <a:t>KEPUTUSAN PRESIDEN RI NO. 107 TAHUN 2004 TENTANG DEWAN PENGUPAHAN</a:t>
            </a:r>
          </a:p>
          <a:p>
            <a:pPr algn="just"/>
            <a:r>
              <a:rPr lang="en-US" sz="2400" dirty="0" smtClean="0">
                <a:latin typeface="Aharoni" pitchFamily="2" charset="-79"/>
                <a:cs typeface="Aharoni" pitchFamily="2" charset="-79"/>
              </a:rPr>
              <a:t>PERATURAN MENTERI TENAGA KERJA DAN TRANSMIGRASI RI NO. 7 TAHUN 2013 TENTANG UPAH MINIMUM</a:t>
            </a:r>
          </a:p>
          <a:p>
            <a:pPr algn="just"/>
            <a:r>
              <a:rPr lang="en-US" sz="2400" dirty="0" smtClean="0">
                <a:latin typeface="Aharoni" pitchFamily="2" charset="-79"/>
                <a:cs typeface="Aharoni" pitchFamily="2" charset="-79"/>
              </a:rPr>
              <a:t>PERATURAN MENTERI KETENAGAKERJAAN NOMOR 21 TAHUN 2016 TENTANG KEBUTUHAN HIDUP LAYAK </a:t>
            </a:r>
          </a:p>
          <a:p>
            <a:pPr lvl="1" algn="just"/>
            <a:r>
              <a:rPr lang="en-US" sz="1800" dirty="0" smtClean="0">
                <a:latin typeface="Aharoni" pitchFamily="2" charset="-79"/>
                <a:cs typeface="Aharoni" pitchFamily="2" charset="-79"/>
              </a:rPr>
              <a:t>PERATURAN MENTERI TENAGA KERJA DAN TRANSMIGRASI RI NO. 13 TAHUN 2012 TENTANG KOMPONEN DAN PELAKSANAAN TAHAPAN DAN PENCAPAIAN KEBUTUHAN HIDUP LAYAK (KHL)</a:t>
            </a:r>
          </a:p>
          <a:p>
            <a:pPr algn="just">
              <a:buNone/>
            </a:pPr>
            <a:endParaRPr lang="en-SG" sz="2000" dirty="0">
              <a:latin typeface="Aharoni" pitchFamily="2" charset="-79"/>
              <a:cs typeface="Aharoni" pitchFamily="2" charset="-79"/>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style>
          <a:lnRef idx="3">
            <a:schemeClr val="lt1"/>
          </a:lnRef>
          <a:fillRef idx="1">
            <a:schemeClr val="accent2"/>
          </a:fillRef>
          <a:effectRef idx="1">
            <a:schemeClr val="accent2"/>
          </a:effectRef>
          <a:fontRef idx="minor">
            <a:schemeClr val="lt1"/>
          </a:fontRef>
        </p:style>
        <p:txBody>
          <a:bodyPr>
            <a:noAutofit/>
          </a:bodyPr>
          <a:lstStyle/>
          <a:p>
            <a:r>
              <a:rPr lang="en-US" sz="2400" b="1" dirty="0" smtClean="0">
                <a:latin typeface="Aharoni" pitchFamily="2" charset="-79"/>
                <a:cs typeface="Aharoni" pitchFamily="2" charset="-79"/>
              </a:rPr>
              <a:t>KABUPATEN / KOTA YANG MENGUSULKAN UMK SESUAI DENGAN PP NO. 78 TAHUN 2015</a:t>
            </a:r>
            <a:br>
              <a:rPr lang="en-US" sz="2400" b="1" dirty="0" smtClean="0">
                <a:latin typeface="Aharoni" pitchFamily="2" charset="-79"/>
                <a:cs typeface="Aharoni" pitchFamily="2" charset="-79"/>
              </a:rPr>
            </a:br>
            <a:r>
              <a:rPr lang="en-US" sz="2400" b="1" dirty="0" smtClean="0">
                <a:latin typeface="Aharoni" pitchFamily="2" charset="-79"/>
                <a:cs typeface="Aharoni" pitchFamily="2" charset="-79"/>
              </a:rPr>
              <a:t>(DENGAN PERSENTASE KENAIKAN = 8,25%)</a:t>
            </a:r>
            <a:endParaRPr lang="en-SG" sz="2400" b="1" dirty="0">
              <a:latin typeface="Aharoni" pitchFamily="2" charset="-79"/>
              <a:cs typeface="Aharoni" pitchFamily="2" charset="-79"/>
            </a:endParaRPr>
          </a:p>
        </p:txBody>
      </p:sp>
      <p:sp>
        <p:nvSpPr>
          <p:cNvPr id="3" name="Content Placeholder 2"/>
          <p:cNvSpPr>
            <a:spLocks noGrp="1"/>
          </p:cNvSpPr>
          <p:nvPr>
            <p:ph idx="1"/>
          </p:nvPr>
        </p:nvSpPr>
        <p:spPr>
          <a:xfrm>
            <a:off x="457200" y="1600200"/>
            <a:ext cx="8229600" cy="4925144"/>
          </a:xfrm>
        </p:spPr>
        <p:style>
          <a:lnRef idx="1">
            <a:schemeClr val="accent1"/>
          </a:lnRef>
          <a:fillRef idx="2">
            <a:schemeClr val="accent1"/>
          </a:fillRef>
          <a:effectRef idx="1">
            <a:schemeClr val="accent1"/>
          </a:effectRef>
          <a:fontRef idx="minor">
            <a:schemeClr val="dk1"/>
          </a:fontRef>
        </p:style>
        <p:txBody>
          <a:bodyPr numCol="2">
            <a:noAutofit/>
          </a:bodyPr>
          <a:lstStyle/>
          <a:p>
            <a:pPr marL="1371600" lvl="2" indent="-457200">
              <a:buFont typeface="+mj-lt"/>
              <a:buAutoNum type="arabicPeriod"/>
            </a:pPr>
            <a:r>
              <a:rPr lang="en-US" sz="1800" dirty="0" smtClean="0">
                <a:latin typeface="Aharoni" pitchFamily="2" charset="-79"/>
                <a:cs typeface="Aharoni" pitchFamily="2" charset="-79"/>
              </a:rPr>
              <a:t>ASAHAN</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BATUBARA</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BINJAI</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GUNUNG SITOLI</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HUMBANG HASUNDUTAN</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KARO</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LABUHANBATU UTARA</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LANGKAT</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MANDAILING NATAL</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NIAS</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NIAS UTARA</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PADANG LAWAS</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PADANG LAWAS UTARA</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SAMOSIR</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SERDANG BEDAGAI</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SIBOLGA</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SIMALUNGUN</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TANJUNG BALAI</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TAPANULI TENGAH</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TAPANULI SELATAN (PENYESUAIAN PENCAPAIAN KHL 100% - PASAL 63 PP NO. 78 TAHUN 2015)</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TAPANULI UTARA</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TEBING TINGGI</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TOBA SAMOSIR</a:t>
            </a:r>
            <a:endParaRPr lang="en-SG" sz="1800" dirty="0" smtClean="0">
              <a:latin typeface="Aharoni" pitchFamily="2" charset="-79"/>
              <a:cs typeface="Aharoni" pitchFamily="2" charset="-79"/>
            </a:endParaRPr>
          </a:p>
          <a:p>
            <a:pPr marL="1371600" lvl="2" indent="-457200">
              <a:buFont typeface="+mj-lt"/>
              <a:buAutoNum type="arabicPeriod"/>
            </a:pPr>
            <a:r>
              <a:rPr lang="en-US" sz="1800" dirty="0" smtClean="0">
                <a:latin typeface="Aharoni" pitchFamily="2" charset="-79"/>
                <a:cs typeface="Aharoni" pitchFamily="2" charset="-79"/>
              </a:rPr>
              <a:t>NIAS BARAT</a:t>
            </a:r>
            <a:endParaRPr lang="en-SG" sz="1800" dirty="0" smtClean="0">
              <a:latin typeface="Aharoni" pitchFamily="2" charset="-79"/>
              <a:cs typeface="Aharoni" pitchFamily="2" charset="-79"/>
            </a:endParaRPr>
          </a:p>
          <a:p>
            <a:pPr marL="514350" indent="-514350">
              <a:buFont typeface="+mj-lt"/>
              <a:buAutoNum type="arabicPeriod"/>
            </a:pPr>
            <a:endParaRPr lang="en-SG" sz="2400" dirty="0">
              <a:latin typeface="Aharoni" pitchFamily="2" charset="-79"/>
              <a:cs typeface="Aharoni" pitchFamily="2" charset="-79"/>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2492896"/>
          </a:xfrm>
          <a:solidFill>
            <a:srgbClr val="00B050"/>
          </a:solidFill>
        </p:spPr>
        <p:style>
          <a:lnRef idx="3">
            <a:schemeClr val="lt1"/>
          </a:lnRef>
          <a:fillRef idx="1">
            <a:schemeClr val="accent3"/>
          </a:fillRef>
          <a:effectRef idx="1">
            <a:schemeClr val="accent3"/>
          </a:effectRef>
          <a:fontRef idx="minor">
            <a:schemeClr val="lt1"/>
          </a:fontRef>
        </p:style>
        <p:txBody>
          <a:bodyPr>
            <a:noAutofit/>
          </a:bodyPr>
          <a:lstStyle/>
          <a:p>
            <a:r>
              <a:rPr lang="en-US" sz="2800" b="1" dirty="0" smtClean="0">
                <a:latin typeface="Aharoni" pitchFamily="2" charset="-79"/>
                <a:cs typeface="Aharoni" pitchFamily="2" charset="-79"/>
              </a:rPr>
              <a:t>KABUPATEN / KOTA YANG MENGUSULKAN UMK TIDAK SESUAI DENGAN PP NO. 78 TAHUN 2015, TETAPI DENGAN KESEPAKATAN TRIPARTIT</a:t>
            </a:r>
            <a:br>
              <a:rPr lang="en-US" sz="2800" b="1" dirty="0" smtClean="0">
                <a:latin typeface="Aharoni" pitchFamily="2" charset="-79"/>
                <a:cs typeface="Aharoni" pitchFamily="2" charset="-79"/>
              </a:rPr>
            </a:br>
            <a:r>
              <a:rPr lang="en-US" sz="2800" b="1" dirty="0" smtClean="0">
                <a:latin typeface="Aharoni" pitchFamily="2" charset="-79"/>
                <a:cs typeface="Aharoni" pitchFamily="2" charset="-79"/>
              </a:rPr>
              <a:t>(DENGAN PERSENTASE KENAIKAN </a:t>
            </a:r>
            <a:br>
              <a:rPr lang="en-US" sz="2800" b="1" dirty="0" smtClean="0">
                <a:latin typeface="Aharoni" pitchFamily="2" charset="-79"/>
                <a:cs typeface="Aharoni" pitchFamily="2" charset="-79"/>
              </a:rPr>
            </a:br>
            <a:r>
              <a:rPr lang="en-US" sz="2800" b="1" dirty="0" smtClean="0">
                <a:latin typeface="Aharoni" pitchFamily="2" charset="-79"/>
                <a:cs typeface="Aharoni" pitchFamily="2" charset="-79"/>
              </a:rPr>
              <a:t>= 8,27 – 10,31%)</a:t>
            </a:r>
            <a:endParaRPr lang="en-SG" sz="2800" b="1" dirty="0">
              <a:latin typeface="Aharoni" pitchFamily="2" charset="-79"/>
              <a:cs typeface="Aharoni" pitchFamily="2" charset="-79"/>
            </a:endParaRPr>
          </a:p>
        </p:txBody>
      </p:sp>
      <p:sp>
        <p:nvSpPr>
          <p:cNvPr id="3" name="Content Placeholder 2"/>
          <p:cNvSpPr>
            <a:spLocks noGrp="1"/>
          </p:cNvSpPr>
          <p:nvPr>
            <p:ph idx="1"/>
          </p:nvPr>
        </p:nvSpPr>
        <p:spPr>
          <a:xfrm>
            <a:off x="457200" y="2924944"/>
            <a:ext cx="8229600" cy="3600400"/>
          </a:xfrm>
        </p:spPr>
        <p:style>
          <a:lnRef idx="1">
            <a:schemeClr val="accent6"/>
          </a:lnRef>
          <a:fillRef idx="2">
            <a:schemeClr val="accent6"/>
          </a:fillRef>
          <a:effectRef idx="1">
            <a:schemeClr val="accent6"/>
          </a:effectRef>
          <a:fontRef idx="minor">
            <a:schemeClr val="dk1"/>
          </a:fontRef>
        </p:style>
        <p:txBody>
          <a:bodyPr numCol="1">
            <a:noAutofit/>
          </a:bodyPr>
          <a:lstStyle/>
          <a:p>
            <a:pPr marL="1371600" lvl="2" indent="-457200">
              <a:buFont typeface="+mj-lt"/>
              <a:buAutoNum type="arabicPeriod"/>
            </a:pPr>
            <a:r>
              <a:rPr lang="en-US" sz="4000" dirty="0" smtClean="0">
                <a:latin typeface="Aharoni" pitchFamily="2" charset="-79"/>
                <a:cs typeface="Aharoni" pitchFamily="2" charset="-79"/>
              </a:rPr>
              <a:t>DAIRI</a:t>
            </a:r>
            <a:endParaRPr lang="en-SG" sz="4000" dirty="0" smtClean="0">
              <a:latin typeface="Aharoni" pitchFamily="2" charset="-79"/>
              <a:cs typeface="Aharoni" pitchFamily="2" charset="-79"/>
            </a:endParaRPr>
          </a:p>
          <a:p>
            <a:pPr marL="1371600" lvl="2" indent="-457200">
              <a:buFont typeface="+mj-lt"/>
              <a:buAutoNum type="arabicPeriod"/>
            </a:pPr>
            <a:r>
              <a:rPr lang="en-US" sz="4000" dirty="0" smtClean="0">
                <a:latin typeface="Aharoni" pitchFamily="2" charset="-79"/>
                <a:cs typeface="Aharoni" pitchFamily="2" charset="-79"/>
              </a:rPr>
              <a:t>LABUHANBATU</a:t>
            </a:r>
            <a:endParaRPr lang="en-SG" sz="4000" dirty="0" smtClean="0">
              <a:latin typeface="Aharoni" pitchFamily="2" charset="-79"/>
              <a:cs typeface="Aharoni" pitchFamily="2" charset="-79"/>
            </a:endParaRPr>
          </a:p>
          <a:p>
            <a:pPr marL="1371600" lvl="2" indent="-457200">
              <a:buFont typeface="+mj-lt"/>
              <a:buAutoNum type="arabicPeriod"/>
            </a:pPr>
            <a:r>
              <a:rPr lang="en-US" sz="4000" dirty="0" smtClean="0">
                <a:latin typeface="Aharoni" pitchFamily="2" charset="-79"/>
                <a:cs typeface="Aharoni" pitchFamily="2" charset="-79"/>
              </a:rPr>
              <a:t>LABUHANBATU SELATAN</a:t>
            </a:r>
            <a:endParaRPr lang="en-SG" sz="4000" dirty="0" smtClean="0">
              <a:latin typeface="Aharoni" pitchFamily="2" charset="-79"/>
              <a:cs typeface="Aharoni" pitchFamily="2" charset="-79"/>
            </a:endParaRPr>
          </a:p>
          <a:p>
            <a:pPr marL="1371600" lvl="2" indent="-457200">
              <a:buFont typeface="+mj-lt"/>
              <a:buAutoNum type="arabicPeriod"/>
            </a:pPr>
            <a:r>
              <a:rPr lang="en-US" sz="4000" dirty="0" smtClean="0">
                <a:latin typeface="Aharoni" pitchFamily="2" charset="-79"/>
                <a:cs typeface="Aharoni" pitchFamily="2" charset="-79"/>
              </a:rPr>
              <a:t>PADANGSIDIMPUAN</a:t>
            </a:r>
            <a:endParaRPr lang="en-SG" sz="4000" dirty="0" smtClean="0">
              <a:latin typeface="Aharoni" pitchFamily="2" charset="-79"/>
              <a:cs typeface="Aharoni" pitchFamily="2" charset="-79"/>
            </a:endParaRPr>
          </a:p>
          <a:p>
            <a:pPr marL="1371600" lvl="2" indent="-457200">
              <a:buFont typeface="+mj-lt"/>
              <a:buAutoNum type="arabicPeriod"/>
            </a:pPr>
            <a:r>
              <a:rPr lang="en-US" sz="4000" dirty="0" smtClean="0">
                <a:latin typeface="Aharoni" pitchFamily="2" charset="-79"/>
                <a:cs typeface="Aharoni" pitchFamily="2" charset="-79"/>
              </a:rPr>
              <a:t>PEMATANG SIANTAR</a:t>
            </a:r>
            <a:endParaRPr lang="en-SG" sz="8000" b="1" dirty="0">
              <a:latin typeface="Aharoni" pitchFamily="2" charset="-79"/>
              <a:cs typeface="Aharoni" pitchFamily="2" charset="-79"/>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4056"/>
            <a:ext cx="8229600" cy="3356992"/>
          </a:xfrm>
        </p:spPr>
        <p:style>
          <a:lnRef idx="3">
            <a:schemeClr val="lt1"/>
          </a:lnRef>
          <a:fillRef idx="1">
            <a:schemeClr val="accent4"/>
          </a:fillRef>
          <a:effectRef idx="1">
            <a:schemeClr val="accent4"/>
          </a:effectRef>
          <a:fontRef idx="minor">
            <a:schemeClr val="lt1"/>
          </a:fontRef>
        </p:style>
        <p:txBody>
          <a:bodyPr>
            <a:noAutofit/>
          </a:bodyPr>
          <a:lstStyle/>
          <a:p>
            <a:r>
              <a:rPr lang="en-US" sz="3200" b="1" dirty="0" smtClean="0">
                <a:latin typeface="Aharoni" pitchFamily="2" charset="-79"/>
                <a:cs typeface="Aharoni" pitchFamily="2" charset="-79"/>
              </a:rPr>
              <a:t>KABUPATEN / KOTA YANG MENGUSULKAN UMK TIDAK SESUAI DENGAN PP NO. 78 TAHUN 2015, TANPA DISERTAI KESEPAKATAN TRIPARTIT</a:t>
            </a:r>
            <a:br>
              <a:rPr lang="en-US" sz="3200" b="1" dirty="0" smtClean="0">
                <a:latin typeface="Aharoni" pitchFamily="2" charset="-79"/>
                <a:cs typeface="Aharoni" pitchFamily="2" charset="-79"/>
              </a:rPr>
            </a:br>
            <a:r>
              <a:rPr lang="en-US" sz="3200" b="1" dirty="0" smtClean="0">
                <a:latin typeface="Aharoni" pitchFamily="2" charset="-79"/>
                <a:cs typeface="Aharoni" pitchFamily="2" charset="-79"/>
              </a:rPr>
              <a:t>(DENGAN PERSENTASE KENAIKAN </a:t>
            </a:r>
            <a:br>
              <a:rPr lang="en-US" sz="3200" b="1" dirty="0" smtClean="0">
                <a:latin typeface="Aharoni" pitchFamily="2" charset="-79"/>
                <a:cs typeface="Aharoni" pitchFamily="2" charset="-79"/>
              </a:rPr>
            </a:br>
            <a:r>
              <a:rPr lang="en-US" sz="3200" b="1" dirty="0" smtClean="0">
                <a:latin typeface="Aharoni" pitchFamily="2" charset="-79"/>
                <a:cs typeface="Aharoni" pitchFamily="2" charset="-79"/>
              </a:rPr>
              <a:t>= 11,34 % DAN 10,90 %)</a:t>
            </a:r>
            <a:endParaRPr lang="en-SG" sz="3200" b="1" dirty="0">
              <a:latin typeface="Aharoni" pitchFamily="2" charset="-79"/>
              <a:cs typeface="Aharoni" pitchFamily="2" charset="-79"/>
            </a:endParaRPr>
          </a:p>
        </p:txBody>
      </p:sp>
      <p:sp>
        <p:nvSpPr>
          <p:cNvPr id="3" name="Content Placeholder 2"/>
          <p:cNvSpPr>
            <a:spLocks noGrp="1"/>
          </p:cNvSpPr>
          <p:nvPr>
            <p:ph idx="1"/>
          </p:nvPr>
        </p:nvSpPr>
        <p:spPr>
          <a:xfrm>
            <a:off x="457200" y="4221088"/>
            <a:ext cx="8229600" cy="1872208"/>
          </a:xfrm>
        </p:spPr>
        <p:style>
          <a:lnRef idx="1">
            <a:schemeClr val="accent2"/>
          </a:lnRef>
          <a:fillRef idx="2">
            <a:schemeClr val="accent2"/>
          </a:fillRef>
          <a:effectRef idx="1">
            <a:schemeClr val="accent2"/>
          </a:effectRef>
          <a:fontRef idx="minor">
            <a:schemeClr val="dk1"/>
          </a:fontRef>
        </p:style>
        <p:txBody>
          <a:bodyPr numCol="1">
            <a:noAutofit/>
          </a:bodyPr>
          <a:lstStyle/>
          <a:p>
            <a:pPr marL="1371600" lvl="2" indent="-457200">
              <a:buFont typeface="+mj-lt"/>
              <a:buAutoNum type="arabicPeriod"/>
            </a:pPr>
            <a:r>
              <a:rPr lang="en-US" sz="4800" dirty="0" smtClean="0">
                <a:latin typeface="Aharoni" pitchFamily="2" charset="-79"/>
                <a:cs typeface="Aharoni" pitchFamily="2" charset="-79"/>
              </a:rPr>
              <a:t>MEDAN</a:t>
            </a:r>
          </a:p>
          <a:p>
            <a:pPr marL="1371600" lvl="2" indent="-457200">
              <a:buFont typeface="+mj-lt"/>
              <a:buAutoNum type="arabicPeriod"/>
            </a:pPr>
            <a:r>
              <a:rPr lang="en-US" sz="4800" b="1" dirty="0" smtClean="0">
                <a:latin typeface="Aharoni" pitchFamily="2" charset="-79"/>
                <a:cs typeface="Aharoni" pitchFamily="2" charset="-79"/>
              </a:rPr>
              <a:t>DELI SERDANG</a:t>
            </a:r>
            <a:endParaRPr lang="en-SG" sz="9600" b="1" dirty="0">
              <a:latin typeface="Aharoni" pitchFamily="2" charset="-79"/>
              <a:cs typeface="Aharoni" pitchFamily="2" charset="-79"/>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988840"/>
          </a:xfrm>
        </p:spPr>
        <p:style>
          <a:lnRef idx="3">
            <a:schemeClr val="lt1"/>
          </a:lnRef>
          <a:fillRef idx="1">
            <a:schemeClr val="accent6"/>
          </a:fillRef>
          <a:effectRef idx="1">
            <a:schemeClr val="accent6"/>
          </a:effectRef>
          <a:fontRef idx="minor">
            <a:schemeClr val="lt1"/>
          </a:fontRef>
        </p:style>
        <p:txBody>
          <a:bodyPr>
            <a:noAutofit/>
          </a:bodyPr>
          <a:lstStyle/>
          <a:p>
            <a:r>
              <a:rPr lang="en-US" sz="3200" b="1" dirty="0" smtClean="0">
                <a:latin typeface="Aharoni" pitchFamily="2" charset="-79"/>
                <a:cs typeface="Aharoni" pitchFamily="2" charset="-79"/>
              </a:rPr>
              <a:t>KABUPATEN / KOTA YANG MENGUSULKAN UPAH MINIMUM SEKTORAL KABUPATEN / KOTA (UMSK)  TAHUN 2017</a:t>
            </a:r>
            <a:endParaRPr lang="en-SG" sz="3200" b="1" dirty="0">
              <a:latin typeface="Aharoni" pitchFamily="2" charset="-79"/>
              <a:cs typeface="Aharoni" pitchFamily="2" charset="-79"/>
            </a:endParaRPr>
          </a:p>
        </p:txBody>
      </p:sp>
      <p:sp>
        <p:nvSpPr>
          <p:cNvPr id="3" name="Content Placeholder 2"/>
          <p:cNvSpPr>
            <a:spLocks noGrp="1"/>
          </p:cNvSpPr>
          <p:nvPr>
            <p:ph idx="1"/>
          </p:nvPr>
        </p:nvSpPr>
        <p:spPr>
          <a:xfrm>
            <a:off x="457200" y="2348880"/>
            <a:ext cx="8229600" cy="4176464"/>
          </a:xfrm>
        </p:spPr>
        <p:style>
          <a:lnRef idx="1">
            <a:schemeClr val="accent1"/>
          </a:lnRef>
          <a:fillRef idx="2">
            <a:schemeClr val="accent1"/>
          </a:fillRef>
          <a:effectRef idx="1">
            <a:schemeClr val="accent1"/>
          </a:effectRef>
          <a:fontRef idx="minor">
            <a:schemeClr val="dk1"/>
          </a:fontRef>
        </p:style>
        <p:txBody>
          <a:bodyPr numCol="1">
            <a:noAutofit/>
          </a:bodyPr>
          <a:lstStyle/>
          <a:p>
            <a:pPr marL="1371600" lvl="2" indent="-457200">
              <a:buFont typeface="+mj-lt"/>
              <a:buAutoNum type="arabicPeriod"/>
            </a:pPr>
            <a:r>
              <a:rPr lang="en-US" sz="2000" dirty="0" smtClean="0">
                <a:latin typeface="Aharoni" pitchFamily="2" charset="-79"/>
                <a:cs typeface="Aharoni" pitchFamily="2" charset="-79"/>
              </a:rPr>
              <a:t>MEDAN</a:t>
            </a:r>
          </a:p>
          <a:p>
            <a:pPr marL="1371600" lvl="2" indent="-457200">
              <a:buFont typeface="+mj-lt"/>
              <a:buAutoNum type="arabicPeriod"/>
            </a:pPr>
            <a:r>
              <a:rPr lang="en-US" sz="2000" b="1" dirty="0" smtClean="0">
                <a:latin typeface="Aharoni" pitchFamily="2" charset="-79"/>
                <a:cs typeface="Aharoni" pitchFamily="2" charset="-79"/>
              </a:rPr>
              <a:t>SERDANG BEDAGAI</a:t>
            </a:r>
          </a:p>
          <a:p>
            <a:pPr marL="1371600" lvl="2" indent="-457200">
              <a:buFont typeface="+mj-lt"/>
              <a:buAutoNum type="arabicPeriod"/>
            </a:pPr>
            <a:r>
              <a:rPr lang="en-US" sz="2000" b="1" dirty="0" smtClean="0">
                <a:latin typeface="Aharoni" pitchFamily="2" charset="-79"/>
                <a:cs typeface="Aharoni" pitchFamily="2" charset="-79"/>
              </a:rPr>
              <a:t>TAPANULI SELATAN</a:t>
            </a:r>
          </a:p>
          <a:p>
            <a:pPr marL="1371600" lvl="2" indent="-457200">
              <a:buFont typeface="+mj-lt"/>
              <a:buAutoNum type="arabicPeriod"/>
            </a:pPr>
            <a:r>
              <a:rPr lang="en-US" sz="2000" b="1" dirty="0" smtClean="0">
                <a:latin typeface="Aharoni" pitchFamily="2" charset="-79"/>
                <a:cs typeface="Aharoni" pitchFamily="2" charset="-79"/>
              </a:rPr>
              <a:t>TAPANULI TENGAH</a:t>
            </a:r>
          </a:p>
          <a:p>
            <a:pPr marL="1371600" lvl="2" indent="-457200">
              <a:buFont typeface="+mj-lt"/>
              <a:buAutoNum type="arabicPeriod"/>
            </a:pPr>
            <a:r>
              <a:rPr lang="en-US" sz="2000" b="1" dirty="0" smtClean="0">
                <a:latin typeface="Aharoni" pitchFamily="2" charset="-79"/>
                <a:cs typeface="Aharoni" pitchFamily="2" charset="-79"/>
              </a:rPr>
              <a:t>LABUHAN BATU UTARA</a:t>
            </a:r>
          </a:p>
          <a:p>
            <a:pPr marL="1371600" lvl="2" indent="-457200">
              <a:buFont typeface="+mj-lt"/>
              <a:buAutoNum type="arabicPeriod"/>
            </a:pPr>
            <a:r>
              <a:rPr lang="en-US" sz="2000" b="1" dirty="0" smtClean="0">
                <a:latin typeface="Aharoni" pitchFamily="2" charset="-79"/>
                <a:cs typeface="Aharoni" pitchFamily="2" charset="-79"/>
              </a:rPr>
              <a:t>ASAHAN</a:t>
            </a:r>
          </a:p>
          <a:p>
            <a:pPr marL="1371600" lvl="2" indent="-457200">
              <a:buFont typeface="+mj-lt"/>
              <a:buAutoNum type="arabicPeriod"/>
            </a:pPr>
            <a:r>
              <a:rPr lang="en-US" sz="2000" b="1" dirty="0" smtClean="0">
                <a:latin typeface="Aharoni" pitchFamily="2" charset="-79"/>
                <a:cs typeface="Aharoni" pitchFamily="2" charset="-79"/>
              </a:rPr>
              <a:t>DELI SERDANG</a:t>
            </a:r>
          </a:p>
          <a:p>
            <a:pPr marL="1371600" lvl="2" indent="-457200">
              <a:buFont typeface="+mj-lt"/>
              <a:buAutoNum type="arabicPeriod"/>
            </a:pPr>
            <a:r>
              <a:rPr lang="en-US" sz="2000" b="1" dirty="0" smtClean="0">
                <a:latin typeface="Aharoni" pitchFamily="2" charset="-79"/>
                <a:cs typeface="Aharoni" pitchFamily="2" charset="-79"/>
              </a:rPr>
              <a:t>LABUHAN BATU</a:t>
            </a:r>
          </a:p>
          <a:p>
            <a:pPr marL="1371600" lvl="2" indent="-457200">
              <a:buFont typeface="+mj-lt"/>
              <a:buAutoNum type="arabicPeriod"/>
            </a:pPr>
            <a:r>
              <a:rPr lang="en-US" sz="2000" b="1" dirty="0" smtClean="0">
                <a:latin typeface="Aharoni" pitchFamily="2" charset="-79"/>
                <a:cs typeface="Aharoni" pitchFamily="2" charset="-79"/>
              </a:rPr>
              <a:t>LABUHAN BATU SELATAN</a:t>
            </a:r>
          </a:p>
          <a:p>
            <a:pPr marL="1371600" lvl="2" indent="-457200">
              <a:buFont typeface="+mj-lt"/>
              <a:buAutoNum type="arabicPeriod"/>
            </a:pPr>
            <a:r>
              <a:rPr lang="en-US" sz="2000" b="1" dirty="0" smtClean="0">
                <a:latin typeface="Aharoni" pitchFamily="2" charset="-79"/>
                <a:cs typeface="Aharoni" pitchFamily="2" charset="-79"/>
              </a:rPr>
              <a:t>LANGKAT</a:t>
            </a:r>
          </a:p>
          <a:p>
            <a:pPr marL="1371600" lvl="2" indent="-457200">
              <a:buFont typeface="+mj-lt"/>
              <a:buAutoNum type="arabicPeriod"/>
            </a:pPr>
            <a:r>
              <a:rPr lang="en-US" sz="2000" b="1" dirty="0" smtClean="0">
                <a:latin typeface="Aharoni" pitchFamily="2" charset="-79"/>
                <a:cs typeface="Aharoni" pitchFamily="2" charset="-79"/>
              </a:rPr>
              <a:t>MANDAILING NATAL</a:t>
            </a:r>
          </a:p>
          <a:p>
            <a:pPr marL="1371600" lvl="2" indent="-457200">
              <a:buFont typeface="+mj-lt"/>
              <a:buAutoNum type="arabicPeriod"/>
            </a:pPr>
            <a:endParaRPr lang="en-SG" sz="2000" b="1" dirty="0">
              <a:latin typeface="Aharoni" pitchFamily="2" charset="-79"/>
              <a:cs typeface="Aharoni" pitchFamily="2" charset="-79"/>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00808"/>
            <a:ext cx="8229600" cy="3528392"/>
          </a:xfrm>
        </p:spPr>
        <p:txBody>
          <a:bodyPr>
            <a:noAutofit/>
          </a:bodyPr>
          <a:lstStyle/>
          <a:p>
            <a:r>
              <a:rPr lang="en-US" sz="6600" b="1" i="1" dirty="0" smtClean="0">
                <a:latin typeface="AR JULIAN" pitchFamily="2" charset="0"/>
              </a:rPr>
              <a:t>SEKIAN</a:t>
            </a:r>
            <a:br>
              <a:rPr lang="en-US" sz="6600" b="1" i="1" dirty="0" smtClean="0">
                <a:latin typeface="AR JULIAN" pitchFamily="2" charset="0"/>
              </a:rPr>
            </a:br>
            <a:r>
              <a:rPr lang="en-US" sz="6600" b="1" i="1" dirty="0" smtClean="0">
                <a:latin typeface="AR JULIAN" pitchFamily="2" charset="0"/>
              </a:rPr>
              <a:t>DAN </a:t>
            </a:r>
            <a:br>
              <a:rPr lang="en-US" sz="6600" b="1" i="1" dirty="0" smtClean="0">
                <a:latin typeface="AR JULIAN" pitchFamily="2" charset="0"/>
              </a:rPr>
            </a:br>
            <a:r>
              <a:rPr lang="en-US" sz="6600" b="1" i="1" dirty="0" smtClean="0">
                <a:latin typeface="AR JULIAN" pitchFamily="2" charset="0"/>
              </a:rPr>
              <a:t>TERIMA KASIH</a:t>
            </a:r>
            <a:endParaRPr lang="en-SG" sz="6600" b="1" i="1" dirty="0">
              <a:latin typeface="AR JULIAN"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2520280"/>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4000" b="1" dirty="0" smtClean="0">
                <a:latin typeface="Aharoni" pitchFamily="2" charset="-79"/>
                <a:cs typeface="Aharoni" pitchFamily="2" charset="-79"/>
              </a:rPr>
              <a:t>MEKANISME PENETAPAN UPAH MINIMUM PROVINSI DAN KABUPATEN / KOTA DALAM </a:t>
            </a:r>
            <a:br>
              <a:rPr lang="en-US" sz="4000" b="1" dirty="0" smtClean="0">
                <a:latin typeface="Aharoni" pitchFamily="2" charset="-79"/>
                <a:cs typeface="Aharoni" pitchFamily="2" charset="-79"/>
              </a:rPr>
            </a:br>
            <a:r>
              <a:rPr lang="en-US" sz="4000" b="1" dirty="0" smtClean="0">
                <a:latin typeface="Aharoni" pitchFamily="2" charset="-79"/>
                <a:cs typeface="Aharoni" pitchFamily="2" charset="-79"/>
              </a:rPr>
              <a:t>PP NO. 78 TAHUN 2015</a:t>
            </a:r>
            <a:endParaRPr lang="en-SG" sz="4000" b="1" dirty="0">
              <a:latin typeface="Aharoni" pitchFamily="2" charset="-79"/>
              <a:cs typeface="Aharoni" pitchFamily="2" charset="-79"/>
            </a:endParaRPr>
          </a:p>
        </p:txBody>
      </p:sp>
      <p:sp>
        <p:nvSpPr>
          <p:cNvPr id="3" name="Content Placeholder 2"/>
          <p:cNvSpPr>
            <a:spLocks noGrp="1"/>
          </p:cNvSpPr>
          <p:nvPr>
            <p:ph idx="1"/>
          </p:nvPr>
        </p:nvSpPr>
        <p:spPr>
          <a:xfrm>
            <a:off x="457200" y="2852936"/>
            <a:ext cx="8229600" cy="3816424"/>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SG" b="1" dirty="0" smtClean="0">
                <a:latin typeface="Aharoni" pitchFamily="2" charset="-79"/>
                <a:cs typeface="Aharoni" pitchFamily="2" charset="-79"/>
              </a:rPr>
              <a:t>PENETAPAN UPAH MINIMUM PROVINSI DAN KABUPATEN/KOTA DIHITUNG BERDASARKAN :</a:t>
            </a:r>
          </a:p>
          <a:p>
            <a:pPr lvl="2" algn="just"/>
            <a:r>
              <a:rPr lang="en-SG" sz="2800" b="1" u="sng" dirty="0" smtClean="0">
                <a:latin typeface="Aharoni" pitchFamily="2" charset="-79"/>
                <a:cs typeface="Aharoni" pitchFamily="2" charset="-79"/>
              </a:rPr>
              <a:t>FORMULA</a:t>
            </a:r>
            <a:r>
              <a:rPr lang="en-SG" sz="2800" b="1" dirty="0" smtClean="0">
                <a:latin typeface="Aharoni" pitchFamily="2" charset="-79"/>
                <a:cs typeface="Aharoni" pitchFamily="2" charset="-79"/>
              </a:rPr>
              <a:t> PERHITUNGAN UPAH MINIMUM SEBAGAIMANA DIMAKSUD DALAM </a:t>
            </a:r>
            <a:r>
              <a:rPr lang="en-SG" sz="2800" b="1" u="sng" dirty="0" smtClean="0">
                <a:latin typeface="Aharoni" pitchFamily="2" charset="-79"/>
                <a:cs typeface="Aharoni" pitchFamily="2" charset="-79"/>
              </a:rPr>
              <a:t>PASAL 44 AYAT (2) PP NO. 78 TAHUN 2015</a:t>
            </a:r>
            <a:r>
              <a:rPr lang="en-SG" sz="2800" b="1" dirty="0" smtClean="0">
                <a:latin typeface="Aharoni" pitchFamily="2" charset="-79"/>
                <a:cs typeface="Aharoni" pitchFamily="2" charset="-79"/>
              </a:rPr>
              <a:t>.</a:t>
            </a:r>
          </a:p>
          <a:p>
            <a:pPr algn="just">
              <a:buNone/>
            </a:pPr>
            <a:r>
              <a:rPr lang="en-US" sz="1800" b="1" i="1" dirty="0" smtClean="0">
                <a:solidFill>
                  <a:srgbClr val="0070C0"/>
                </a:solidFill>
                <a:latin typeface="Aharoni" pitchFamily="2" charset="-79"/>
                <a:cs typeface="Aharoni" pitchFamily="2" charset="-79"/>
              </a:rPr>
              <a:t>(VIDE KETENTUAN PASAL 44, 46 DAN 47 PP NO. 78 TAHUN 2015)</a:t>
            </a:r>
            <a:endParaRPr lang="en-SG" b="1" i="1" dirty="0" smtClean="0">
              <a:solidFill>
                <a:srgbClr val="0070C0"/>
              </a:solidFill>
              <a:latin typeface="Aharoni" pitchFamily="2" charset="-79"/>
              <a:cs typeface="Aharoni" pitchFamily="2" charset="-79"/>
            </a:endParaRPr>
          </a:p>
          <a:p>
            <a:pPr algn="just"/>
            <a:endParaRPr lang="en-SG" sz="2400" b="1" dirty="0">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28800"/>
            <a:ext cx="8229600" cy="3888432"/>
          </a:xfrm>
        </p:spPr>
        <p:style>
          <a:lnRef idx="0">
            <a:schemeClr val="accent4"/>
          </a:lnRef>
          <a:fillRef idx="3">
            <a:schemeClr val="accent4"/>
          </a:fillRef>
          <a:effectRef idx="3">
            <a:schemeClr val="accent4"/>
          </a:effectRef>
          <a:fontRef idx="minor">
            <a:schemeClr val="lt1"/>
          </a:fontRef>
        </p:style>
        <p:txBody>
          <a:bodyPr>
            <a:noAutofit/>
          </a:bodyPr>
          <a:lstStyle/>
          <a:p>
            <a:r>
              <a:rPr lang="en-US" sz="3600" b="1" dirty="0" smtClean="0">
                <a:latin typeface="Aharoni" pitchFamily="2" charset="-79"/>
                <a:cs typeface="Aharoni" pitchFamily="2" charset="-79"/>
              </a:rPr>
              <a:t>RUMUS PERHITUNGAN UPAH MINIMUM PROVINSI KABUPATEN / KOTA TAHUN 2016 BERDASARKAN KETENTUAN PASAL 44 </a:t>
            </a:r>
            <a:br>
              <a:rPr lang="en-US" sz="3600" b="1" dirty="0" smtClean="0">
                <a:latin typeface="Aharoni" pitchFamily="2" charset="-79"/>
                <a:cs typeface="Aharoni" pitchFamily="2" charset="-79"/>
              </a:rPr>
            </a:br>
            <a:r>
              <a:rPr lang="en-US" sz="3600" b="1" dirty="0" smtClean="0">
                <a:latin typeface="Aharoni" pitchFamily="2" charset="-79"/>
                <a:cs typeface="Aharoni" pitchFamily="2" charset="-79"/>
              </a:rPr>
              <a:t>PP NO. 78 TAHUN 2015</a:t>
            </a:r>
            <a:br>
              <a:rPr lang="en-US" sz="3600" b="1" dirty="0" smtClean="0">
                <a:latin typeface="Aharoni" pitchFamily="2" charset="-79"/>
                <a:cs typeface="Aharoni" pitchFamily="2" charset="-79"/>
              </a:rPr>
            </a:br>
            <a:r>
              <a:rPr lang="en-US" sz="3600" b="1" dirty="0" smtClean="0">
                <a:latin typeface="Aharoni" pitchFamily="2" charset="-79"/>
                <a:cs typeface="Aharoni" pitchFamily="2" charset="-79"/>
              </a:rPr>
              <a:t>BESERTA PENJELASANNYA</a:t>
            </a:r>
            <a:endParaRPr lang="en-SG" sz="3600" b="1" dirty="0">
              <a:latin typeface="Aharoni" pitchFamily="2" charset="-79"/>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11162"/>
            <a:ext cx="8229600" cy="2065710"/>
          </a:xfrm>
        </p:spPr>
        <p:style>
          <a:lnRef idx="0">
            <a:schemeClr val="accent2"/>
          </a:lnRef>
          <a:fillRef idx="3">
            <a:schemeClr val="accent2"/>
          </a:fillRef>
          <a:effectRef idx="3">
            <a:schemeClr val="accent2"/>
          </a:effectRef>
          <a:fontRef idx="minor">
            <a:schemeClr val="lt1"/>
          </a:fontRef>
        </p:style>
        <p:txBody>
          <a:bodyPr>
            <a:noAutofit/>
          </a:bodyPr>
          <a:lstStyle/>
          <a:p>
            <a:r>
              <a:rPr lang="en-US" sz="3200" b="1" dirty="0" smtClean="0">
                <a:latin typeface="Aharoni" pitchFamily="2" charset="-79"/>
                <a:cs typeface="Aharoni" pitchFamily="2" charset="-79"/>
              </a:rPr>
              <a:t>REGULASI PERUMUSAN UPAH MINIMUM DALAM KETENTUAN PASAL 44 </a:t>
            </a:r>
            <a:br>
              <a:rPr lang="en-US" sz="3200" b="1" dirty="0" smtClean="0">
                <a:latin typeface="Aharoni" pitchFamily="2" charset="-79"/>
                <a:cs typeface="Aharoni" pitchFamily="2" charset="-79"/>
              </a:rPr>
            </a:br>
            <a:r>
              <a:rPr lang="en-US" sz="3200" b="1" dirty="0" smtClean="0">
                <a:latin typeface="Aharoni" pitchFamily="2" charset="-79"/>
                <a:cs typeface="Aharoni" pitchFamily="2" charset="-79"/>
              </a:rPr>
              <a:t>PP NO. 78 TAHUN 2015 </a:t>
            </a:r>
            <a:br>
              <a:rPr lang="en-US" sz="3200" b="1" dirty="0" smtClean="0">
                <a:latin typeface="Aharoni" pitchFamily="2" charset="-79"/>
                <a:cs typeface="Aharoni" pitchFamily="2" charset="-79"/>
              </a:rPr>
            </a:br>
            <a:r>
              <a:rPr lang="en-US" sz="3200" b="1" dirty="0" smtClean="0">
                <a:latin typeface="Aharoni" pitchFamily="2" charset="-79"/>
                <a:cs typeface="Aharoni" pitchFamily="2" charset="-79"/>
              </a:rPr>
              <a:t>BESERTA PENJELASANNYA :</a:t>
            </a:r>
            <a:endParaRPr lang="en-SG" sz="3200" b="1" dirty="0">
              <a:latin typeface="Aharoni" pitchFamily="2" charset="-79"/>
              <a:cs typeface="Aharoni" pitchFamily="2" charset="-79"/>
            </a:endParaRPr>
          </a:p>
        </p:txBody>
      </p:sp>
      <p:sp>
        <p:nvSpPr>
          <p:cNvPr id="3" name="Content Placeholder 2"/>
          <p:cNvSpPr>
            <a:spLocks noGrp="1"/>
          </p:cNvSpPr>
          <p:nvPr>
            <p:ph idx="1"/>
          </p:nvPr>
        </p:nvSpPr>
        <p:spPr>
          <a:xfrm>
            <a:off x="518864" y="2420888"/>
            <a:ext cx="8229600" cy="4293096"/>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n-SG" sz="2800" b="1" dirty="0" smtClean="0">
                <a:latin typeface="Aharoni" pitchFamily="2" charset="-79"/>
                <a:cs typeface="Aharoni" pitchFamily="2" charset="-79"/>
              </a:rPr>
              <a:t>PENETAPAN UPAH MINIMUM SEBAGAIMANA DIMAKSUD DALAM PASAL 43 AYAT (1) DIHITUNG DENGAN MENGGUNAKAN FORMULA PERHITUNGAN UPAH MINIMUM.</a:t>
            </a:r>
          </a:p>
          <a:p>
            <a:pPr algn="just">
              <a:buNone/>
            </a:pPr>
            <a:endParaRPr lang="en-SG" sz="1100" b="1" dirty="0" smtClean="0">
              <a:latin typeface="Aharoni" pitchFamily="2" charset="-79"/>
              <a:cs typeface="Aharoni" pitchFamily="2" charset="-79"/>
            </a:endParaRPr>
          </a:p>
          <a:p>
            <a:pPr algn="just"/>
            <a:r>
              <a:rPr lang="en-SG" sz="2800" b="1" dirty="0" smtClean="0">
                <a:latin typeface="Aharoni" pitchFamily="2" charset="-79"/>
                <a:cs typeface="Aharoni" pitchFamily="2" charset="-79"/>
              </a:rPr>
              <a:t>FORMULA PERHITUNGAN UPAH MINIMUM SEBAGAIMANA DIMAKSUD PADA AYAT (1) SEBAGAI BERIKUT :</a:t>
            </a:r>
          </a:p>
          <a:p>
            <a:pPr lvl="1" algn="just"/>
            <a:r>
              <a:rPr lang="en-SG" b="1" dirty="0" smtClean="0">
                <a:latin typeface="Aharoni" pitchFamily="2" charset="-79"/>
                <a:cs typeface="Aharoni" pitchFamily="2" charset="-79"/>
              </a:rPr>
              <a:t>UMN = UMT + {UMT X (INFLASIT + % ∆ PDBT)}</a:t>
            </a:r>
          </a:p>
          <a:p>
            <a:pPr algn="just"/>
            <a:endParaRPr lang="en-SG" sz="2800" b="1" dirty="0">
              <a:latin typeface="Aharoni" pitchFamily="2" charset="-79"/>
              <a:cs typeface="Aharoni" pitchFamily="2"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352928" cy="1556792"/>
          </a:xfrm>
          <a:solidFill>
            <a:srgbClr val="00B050"/>
          </a:solidFill>
        </p:spPr>
        <p:style>
          <a:lnRef idx="0">
            <a:schemeClr val="accent3"/>
          </a:lnRef>
          <a:fillRef idx="3">
            <a:schemeClr val="accent3"/>
          </a:fillRef>
          <a:effectRef idx="3">
            <a:schemeClr val="accent3"/>
          </a:effectRef>
          <a:fontRef idx="minor">
            <a:schemeClr val="lt1"/>
          </a:fontRef>
        </p:style>
        <p:txBody>
          <a:bodyPr>
            <a:noAutofit/>
          </a:bodyPr>
          <a:lstStyle/>
          <a:p>
            <a:r>
              <a:rPr lang="en-US" sz="2800" b="1" dirty="0" smtClean="0">
                <a:latin typeface="Aharoni" pitchFamily="2" charset="-79"/>
                <a:cs typeface="Aharoni" pitchFamily="2" charset="-79"/>
              </a:rPr>
              <a:t>KETERANGAN RUMUS PERHITUNGAN UPAH MINIMUM BERDASARKAN PENJELASAN </a:t>
            </a:r>
            <a:br>
              <a:rPr lang="en-US" sz="2800" b="1" dirty="0" smtClean="0">
                <a:latin typeface="Aharoni" pitchFamily="2" charset="-79"/>
                <a:cs typeface="Aharoni" pitchFamily="2" charset="-79"/>
              </a:rPr>
            </a:br>
            <a:r>
              <a:rPr lang="en-US" sz="2800" b="1" dirty="0" smtClean="0">
                <a:latin typeface="Aharoni" pitchFamily="2" charset="-79"/>
                <a:cs typeface="Aharoni" pitchFamily="2" charset="-79"/>
              </a:rPr>
              <a:t>PASAL 44 PP NO. 78 THN 2015:</a:t>
            </a:r>
            <a:endParaRPr lang="en-SG" sz="2800" b="1" dirty="0">
              <a:latin typeface="Aharoni" pitchFamily="2" charset="-79"/>
              <a:cs typeface="Aharoni" pitchFamily="2" charset="-79"/>
            </a:endParaRPr>
          </a:p>
        </p:txBody>
      </p:sp>
      <p:sp>
        <p:nvSpPr>
          <p:cNvPr id="3" name="Content Placeholder 2"/>
          <p:cNvSpPr>
            <a:spLocks noGrp="1"/>
          </p:cNvSpPr>
          <p:nvPr>
            <p:ph idx="1"/>
          </p:nvPr>
        </p:nvSpPr>
        <p:spPr>
          <a:xfrm>
            <a:off x="457200" y="1816224"/>
            <a:ext cx="8363272" cy="4853136"/>
          </a:xfrm>
        </p:spPr>
        <p:style>
          <a:lnRef idx="1">
            <a:schemeClr val="accent6"/>
          </a:lnRef>
          <a:fillRef idx="2">
            <a:schemeClr val="accent6"/>
          </a:fillRef>
          <a:effectRef idx="1">
            <a:schemeClr val="accent6"/>
          </a:effectRef>
          <a:fontRef idx="minor">
            <a:schemeClr val="dk1"/>
          </a:fontRef>
        </p:style>
        <p:txBody>
          <a:bodyPr>
            <a:noAutofit/>
          </a:bodyPr>
          <a:lstStyle/>
          <a:p>
            <a:pPr algn="just"/>
            <a:r>
              <a:rPr lang="en-SG" sz="2400" b="1" dirty="0" smtClean="0">
                <a:latin typeface="Aharoni" pitchFamily="2" charset="-79"/>
                <a:cs typeface="Aharoni" pitchFamily="2" charset="-79"/>
              </a:rPr>
              <a:t>UMN : UPAH MINIMUM YANG AKAN DITETAPKAN.</a:t>
            </a:r>
          </a:p>
          <a:p>
            <a:pPr algn="just"/>
            <a:r>
              <a:rPr lang="en-SG" sz="2400" b="1" dirty="0" smtClean="0">
                <a:latin typeface="Aharoni" pitchFamily="2" charset="-79"/>
                <a:cs typeface="Aharoni" pitchFamily="2" charset="-79"/>
              </a:rPr>
              <a:t>UMT : UPAH MINIMUM TAHUN BERJALAN.</a:t>
            </a:r>
          </a:p>
          <a:p>
            <a:pPr algn="just"/>
            <a:r>
              <a:rPr lang="en-SG" sz="2400" b="1" dirty="0" smtClean="0">
                <a:latin typeface="Aharoni" pitchFamily="2" charset="-79"/>
                <a:cs typeface="Aharoni" pitchFamily="2" charset="-79"/>
              </a:rPr>
              <a:t>INFLASIT :</a:t>
            </a:r>
          </a:p>
          <a:p>
            <a:pPr lvl="1" algn="just"/>
            <a:r>
              <a:rPr lang="en-SG" sz="2400" b="1" dirty="0" smtClean="0">
                <a:latin typeface="Aharoni" pitchFamily="2" charset="-79"/>
                <a:cs typeface="Aharoni" pitchFamily="2" charset="-79"/>
              </a:rPr>
              <a:t>INFLASI YANG DIHITUNG DARI PERIODE SEPTEMBER TAHUN YANG LALU SAMPAI DENGAN PERIODE SEPTEMBER TAHUN BERJALAN.</a:t>
            </a:r>
          </a:p>
          <a:p>
            <a:pPr algn="just"/>
            <a:r>
              <a:rPr lang="en-SG" sz="2400" b="1" dirty="0" smtClean="0">
                <a:latin typeface="Aharoni" pitchFamily="2" charset="-79"/>
                <a:cs typeface="Aharoni" pitchFamily="2" charset="-79"/>
              </a:rPr>
              <a:t>∆ PDBT :</a:t>
            </a:r>
          </a:p>
          <a:p>
            <a:pPr lvl="1" algn="just"/>
            <a:r>
              <a:rPr lang="en-SG" sz="2400" b="1" dirty="0" smtClean="0">
                <a:latin typeface="Aharoni" pitchFamily="2" charset="-79"/>
                <a:cs typeface="Aharoni" pitchFamily="2" charset="-79"/>
              </a:rPr>
              <a:t>PERTUMBUHAN PRODUK DOMESTIK BRUTO YANG DIHITUNG DARI PERTUMBUHAN PRODUK DOMESTIK BRUTO YANG MENCAKUP PERIODE KWARTAL III DAN IV TAHUN SEBELUMNYA DAN PERIODE KWARTAL I DAN II TAHUN BERJALAN.</a:t>
            </a:r>
          </a:p>
          <a:p>
            <a:pPr algn="just"/>
            <a:endParaRPr lang="en-SG" sz="2400" b="1" dirty="0">
              <a:latin typeface="Aharoni" pitchFamily="2" charset="-79"/>
              <a:cs typeface="Aharoni" pitchFamily="2"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41784"/>
            <a:ext cx="8568952" cy="1143000"/>
          </a:xfrm>
        </p:spPr>
        <p:style>
          <a:lnRef idx="3">
            <a:schemeClr val="lt1"/>
          </a:lnRef>
          <a:fillRef idx="1">
            <a:schemeClr val="accent4"/>
          </a:fillRef>
          <a:effectRef idx="1">
            <a:schemeClr val="accent4"/>
          </a:effectRef>
          <a:fontRef idx="minor">
            <a:schemeClr val="lt1"/>
          </a:fontRef>
        </p:style>
        <p:txBody>
          <a:bodyPr>
            <a:normAutofit/>
          </a:bodyPr>
          <a:lstStyle/>
          <a:p>
            <a:r>
              <a:rPr lang="en-US" sz="6000" b="1" dirty="0" smtClean="0">
                <a:latin typeface="Aharoni" pitchFamily="2" charset="-79"/>
                <a:cs typeface="Aharoni" pitchFamily="2" charset="-79"/>
              </a:rPr>
              <a:t>LANJUTAN</a:t>
            </a:r>
            <a:endParaRPr lang="en-SG" sz="6000" b="1" dirty="0">
              <a:latin typeface="Aharoni" pitchFamily="2" charset="-79"/>
              <a:cs typeface="Aharoni" pitchFamily="2" charset="-79"/>
            </a:endParaRPr>
          </a:p>
        </p:txBody>
      </p:sp>
      <p:sp>
        <p:nvSpPr>
          <p:cNvPr id="3" name="Content Placeholder 2"/>
          <p:cNvSpPr>
            <a:spLocks noGrp="1"/>
          </p:cNvSpPr>
          <p:nvPr>
            <p:ph idx="1"/>
          </p:nvPr>
        </p:nvSpPr>
        <p:spPr>
          <a:xfrm>
            <a:off x="323528" y="1772816"/>
            <a:ext cx="8445624" cy="468052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en-SG" sz="2800" b="1" dirty="0" smtClean="0">
                <a:latin typeface="Aharoni" pitchFamily="2" charset="-79"/>
                <a:cs typeface="Aharoni" pitchFamily="2" charset="-79"/>
              </a:rPr>
              <a:t>FORMULA PERHITUNGAN UPAH MINIMUM ADALAH :</a:t>
            </a:r>
          </a:p>
          <a:p>
            <a:pPr lvl="1" algn="just"/>
            <a:r>
              <a:rPr lang="en-SG" b="1" dirty="0" smtClean="0">
                <a:latin typeface="Aharoni" pitchFamily="2" charset="-79"/>
                <a:cs typeface="Aharoni" pitchFamily="2" charset="-79"/>
              </a:rPr>
              <a:t>UPAH MINIMUM TAHUN BERJALAN </a:t>
            </a:r>
          </a:p>
          <a:p>
            <a:pPr lvl="1" algn="just"/>
            <a:r>
              <a:rPr lang="en-SG" b="1" dirty="0" smtClean="0">
                <a:latin typeface="Aharoni" pitchFamily="2" charset="-79"/>
                <a:cs typeface="Aharoni" pitchFamily="2" charset="-79"/>
              </a:rPr>
              <a:t>DITAMBAH DGN HASIL PERKALIAN ANTARA:</a:t>
            </a:r>
          </a:p>
          <a:p>
            <a:pPr lvl="2" algn="just"/>
            <a:r>
              <a:rPr lang="en-SG" sz="2800" b="1" dirty="0" smtClean="0">
                <a:latin typeface="Aharoni" pitchFamily="2" charset="-79"/>
                <a:cs typeface="Aharoni" pitchFamily="2" charset="-79"/>
              </a:rPr>
              <a:t>UPAH MINIMUM TAHUN BERJALAN DENGAN </a:t>
            </a:r>
          </a:p>
          <a:p>
            <a:pPr lvl="2" algn="just"/>
            <a:r>
              <a:rPr lang="en-SG" sz="2800" b="1" dirty="0" smtClean="0">
                <a:latin typeface="Aharoni" pitchFamily="2" charset="-79"/>
                <a:cs typeface="Aharoni" pitchFamily="2" charset="-79"/>
              </a:rPr>
              <a:t>PENJUMLAHAN </a:t>
            </a:r>
            <a:r>
              <a:rPr lang="en-SG" sz="2800" b="1" i="1" u="sng" dirty="0" smtClean="0">
                <a:latin typeface="Aharoni" pitchFamily="2" charset="-79"/>
                <a:cs typeface="Aharoni" pitchFamily="2" charset="-79"/>
              </a:rPr>
              <a:t>TINGKAT INFLASI NASIONAL </a:t>
            </a:r>
            <a:r>
              <a:rPr lang="en-SG" sz="2800" b="1" dirty="0" smtClean="0">
                <a:latin typeface="Aharoni" pitchFamily="2" charset="-79"/>
                <a:cs typeface="Aharoni" pitchFamily="2" charset="-79"/>
              </a:rPr>
              <a:t>TAHUN BERJALAN DAN </a:t>
            </a:r>
            <a:r>
              <a:rPr lang="en-SG" sz="2800" b="1" i="1" u="sng" dirty="0" smtClean="0">
                <a:latin typeface="Aharoni" pitchFamily="2" charset="-79"/>
                <a:cs typeface="Aharoni" pitchFamily="2" charset="-79"/>
              </a:rPr>
              <a:t>TINGKAT PERTUMBUHAN PRODUK DOMESTIK BRUTO</a:t>
            </a:r>
            <a:r>
              <a:rPr lang="en-SG" sz="2800" b="1" dirty="0" smtClean="0">
                <a:latin typeface="Aharoni" pitchFamily="2" charset="-79"/>
                <a:cs typeface="Aharoni" pitchFamily="2" charset="-79"/>
              </a:rPr>
              <a:t> TAHUN BERJALAN.</a:t>
            </a:r>
          </a:p>
          <a:p>
            <a:pPr algn="just"/>
            <a:endParaRPr lang="en-SG" sz="2800" b="1" dirty="0">
              <a:latin typeface="Aharoni" pitchFamily="2" charset="-79"/>
              <a:cs typeface="Aharoni" pitchFamily="2"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224136"/>
          </a:xfrm>
        </p:spPr>
        <p:style>
          <a:lnRef idx="3">
            <a:schemeClr val="lt1"/>
          </a:lnRef>
          <a:fillRef idx="1">
            <a:schemeClr val="accent2"/>
          </a:fillRef>
          <a:effectRef idx="1">
            <a:schemeClr val="accent2"/>
          </a:effectRef>
          <a:fontRef idx="minor">
            <a:schemeClr val="lt1"/>
          </a:fontRef>
        </p:style>
        <p:txBody>
          <a:bodyPr>
            <a:normAutofit/>
          </a:bodyPr>
          <a:lstStyle/>
          <a:p>
            <a:r>
              <a:rPr lang="en-US" sz="3600" b="1" dirty="0" smtClean="0">
                <a:latin typeface="Aharoni" pitchFamily="2" charset="-79"/>
                <a:cs typeface="Aharoni" pitchFamily="2" charset="-79"/>
              </a:rPr>
              <a:t>SURVEY KHL TIDAK LAGI MENJADI DASAR PENETAPAN UMP / UMK</a:t>
            </a:r>
            <a:endParaRPr lang="en-SG" sz="3600" b="1" dirty="0">
              <a:latin typeface="Aharoni" pitchFamily="2" charset="-79"/>
              <a:cs typeface="Aharoni" pitchFamily="2" charset="-79"/>
            </a:endParaRPr>
          </a:p>
        </p:txBody>
      </p:sp>
      <p:sp>
        <p:nvSpPr>
          <p:cNvPr id="3" name="Content Placeholder 2"/>
          <p:cNvSpPr>
            <a:spLocks noGrp="1"/>
          </p:cNvSpPr>
          <p:nvPr>
            <p:ph idx="1"/>
          </p:nvPr>
        </p:nvSpPr>
        <p:spPr>
          <a:xfrm>
            <a:off x="457200" y="1700808"/>
            <a:ext cx="8229600" cy="4896544"/>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n-US" sz="2000" b="1" dirty="0" smtClean="0">
                <a:latin typeface="Aharoni" pitchFamily="2" charset="-79"/>
                <a:cs typeface="Aharoni" pitchFamily="2" charset="-79"/>
              </a:rPr>
              <a:t>UNTUK PROVINSI DAN KABUPATEN / KOTA YANG TELAH MEMILIKI UPAH MINIMUM TAHUN BERJALAN, BERDASARKAN KETENTUAN PASAL 2 ANGKA (4) PERMENAKER RI NO. 21 TAHUN 2016, </a:t>
            </a:r>
            <a:r>
              <a:rPr lang="en-US" sz="2000" b="1" i="1" u="sng" dirty="0" smtClean="0">
                <a:solidFill>
                  <a:srgbClr val="C00000"/>
                </a:solidFill>
                <a:latin typeface="Aharoni" pitchFamily="2" charset="-79"/>
                <a:cs typeface="Aharoni" pitchFamily="2" charset="-79"/>
              </a:rPr>
              <a:t>KHL DINILAI MELEKAT PADA UPAH MINIMUM TAHUN BERJALAN</a:t>
            </a:r>
            <a:r>
              <a:rPr lang="en-US" sz="2000" b="1" dirty="0" smtClean="0">
                <a:latin typeface="Aharoni" pitchFamily="2" charset="-79"/>
                <a:cs typeface="Aharoni" pitchFamily="2" charset="-79"/>
              </a:rPr>
              <a:t>.</a:t>
            </a:r>
          </a:p>
          <a:p>
            <a:pPr lvl="1" algn="just"/>
            <a:r>
              <a:rPr lang="en-US" sz="1600" b="1" dirty="0" smtClean="0">
                <a:latin typeface="Aharoni" pitchFamily="2" charset="-79"/>
                <a:cs typeface="Aharoni" pitchFamily="2" charset="-79"/>
              </a:rPr>
              <a:t>PENETAPAN UPAH MINIMUM SETIAP TAHUNNYA BERDASARKAN KETENTUAN PASAL 3 ANGKA (1) PERMENAKER RI NO. 21 TAHUN 2016 DINILAI SEBAGAI BENTUK PENYESUAIAN NILAI KHL, DIMANA : </a:t>
            </a:r>
            <a:r>
              <a:rPr lang="en-US" sz="1600" b="1" i="1" u="sng" dirty="0" smtClean="0">
                <a:solidFill>
                  <a:srgbClr val="C00000"/>
                </a:solidFill>
                <a:latin typeface="Aharoni" pitchFamily="2" charset="-79"/>
                <a:cs typeface="Aharoni" pitchFamily="2" charset="-79"/>
              </a:rPr>
              <a:t>PENYESUAIAN TERSEBUT TERJADI MELALUI PERKALIAN ANTARA UPAH MINIMUM TAHUN BERJALAN DENGAN TINGKAT INFLASI NASIONAL TAHUN BERJALAN.</a:t>
            </a:r>
          </a:p>
          <a:p>
            <a:pPr lvl="1" algn="just">
              <a:buNone/>
            </a:pPr>
            <a:endParaRPr lang="en-US" sz="1600" b="1" i="1" u="sng" dirty="0" smtClean="0">
              <a:solidFill>
                <a:srgbClr val="C00000"/>
              </a:solidFill>
              <a:latin typeface="Aharoni" pitchFamily="2" charset="-79"/>
              <a:cs typeface="Aharoni" pitchFamily="2" charset="-79"/>
            </a:endParaRPr>
          </a:p>
          <a:p>
            <a:pPr algn="just"/>
            <a:r>
              <a:rPr lang="en-US" sz="2000" b="1" dirty="0" smtClean="0">
                <a:latin typeface="Aharoni" pitchFamily="2" charset="-79"/>
                <a:cs typeface="Aharoni" pitchFamily="2" charset="-79"/>
              </a:rPr>
              <a:t>DENGAN DEMIKIAN DALAM PENETAPAN UPAH MINIMUM BERDASARKAN PP NO. 78 TAHUN 2015 TENTANG PENGUPAHAN JO. PERMENAKER RI NO. 21 TAHUN 2016 SELANJUTNYA </a:t>
            </a:r>
            <a:r>
              <a:rPr lang="en-US" sz="2000" b="1" i="1" u="sng" dirty="0" smtClean="0">
                <a:solidFill>
                  <a:srgbClr val="C00000"/>
                </a:solidFill>
                <a:latin typeface="Aharoni" pitchFamily="2" charset="-79"/>
                <a:cs typeface="Aharoni" pitchFamily="2" charset="-79"/>
              </a:rPr>
              <a:t>TIDAK DIKENAL LAGI SURVEY PERHITUNGAN KEBUTUHAN HIDUP LAYAK SEBAGAI DASAR PENETAPAN UMP/UMK</a:t>
            </a:r>
            <a:r>
              <a:rPr lang="en-US" sz="2000" b="1" dirty="0" smtClean="0">
                <a:solidFill>
                  <a:srgbClr val="C00000"/>
                </a:solidFill>
                <a:latin typeface="Aharoni" pitchFamily="2" charset="-79"/>
                <a:cs typeface="Aharoni" pitchFamily="2" charset="-79"/>
              </a:rPr>
              <a:t>.</a:t>
            </a:r>
            <a:endParaRPr lang="en-SG" sz="2000" b="1" dirty="0">
              <a:solidFill>
                <a:srgbClr val="C00000"/>
              </a:solidFill>
              <a:latin typeface="Aharoni" pitchFamily="2" charset="-79"/>
              <a:cs typeface="Aharoni" pitchFamily="2"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loud 21"/>
          <p:cNvSpPr/>
          <p:nvPr/>
        </p:nvSpPr>
        <p:spPr>
          <a:xfrm>
            <a:off x="467544" y="6108878"/>
            <a:ext cx="8280920" cy="632490"/>
          </a:xfrm>
          <a:prstGeom prst="cloud">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algn="ctr"/>
            <a:r>
              <a:rPr lang="id-ID" sz="1050" b="1" i="1" dirty="0" smtClean="0">
                <a:solidFill>
                  <a:schemeClr val="bg1"/>
                </a:solidFill>
              </a:rPr>
              <a:t>MENGACU PADA </a:t>
            </a:r>
            <a:r>
              <a:rPr lang="id-ID" sz="1050" b="1" i="1" dirty="0" smtClean="0">
                <a:solidFill>
                  <a:schemeClr val="bg1"/>
                </a:solidFill>
                <a:sym typeface="Wingdings" pitchFamily="2" charset="2"/>
              </a:rPr>
              <a:t> </a:t>
            </a:r>
            <a:r>
              <a:rPr lang="en-US" sz="1050" b="1" i="1" dirty="0" smtClean="0">
                <a:solidFill>
                  <a:schemeClr val="bg1"/>
                </a:solidFill>
              </a:rPr>
              <a:t>UNDANG-UNDANG NO. 13 TAHUN 2003, PP NO. 78 TAHUN 2015, PERMENAKERTRANS RI NO. 7 TAHUN 2013 DAN PERMENAKERTRANS RI NO. 21 TAHUN 2016</a:t>
            </a:r>
            <a:endParaRPr lang="id-ID" sz="1050" b="1" i="1" dirty="0">
              <a:solidFill>
                <a:schemeClr val="bg1"/>
              </a:solidFill>
            </a:endParaRPr>
          </a:p>
        </p:txBody>
      </p:sp>
      <p:sp>
        <p:nvSpPr>
          <p:cNvPr id="2" name="Title 1"/>
          <p:cNvSpPr>
            <a:spLocks noGrp="1"/>
          </p:cNvSpPr>
          <p:nvPr>
            <p:ph type="title"/>
          </p:nvPr>
        </p:nvSpPr>
        <p:spPr>
          <a:xfrm>
            <a:off x="179512" y="44624"/>
            <a:ext cx="8784976" cy="1052736"/>
          </a:xfrm>
        </p:spPr>
        <p:style>
          <a:lnRef idx="3">
            <a:schemeClr val="lt1"/>
          </a:lnRef>
          <a:fillRef idx="1">
            <a:schemeClr val="accent1"/>
          </a:fillRef>
          <a:effectRef idx="1">
            <a:schemeClr val="accent1"/>
          </a:effectRef>
          <a:fontRef idx="minor">
            <a:schemeClr val="lt1"/>
          </a:fontRef>
        </p:style>
        <p:txBody>
          <a:bodyPr>
            <a:noAutofit/>
          </a:bodyPr>
          <a:lstStyle/>
          <a:p>
            <a:r>
              <a:rPr lang="id-ID" sz="2800" b="1" dirty="0" smtClean="0">
                <a:latin typeface="Arial Black" pitchFamily="34" charset="0"/>
              </a:rPr>
              <a:t>MEKANISME PENETAPAN UPAH MINIMUM</a:t>
            </a:r>
            <a:r>
              <a:rPr lang="en-US" sz="2800" b="1" dirty="0" smtClean="0">
                <a:latin typeface="Arial Black" pitchFamily="34" charset="0"/>
              </a:rPr>
              <a:t> PROVSU BERDASARKAN PP NO. 78/2015</a:t>
            </a:r>
            <a:endParaRPr lang="id-ID" sz="2800" b="1" dirty="0">
              <a:latin typeface="Arial Black" pitchFamily="34" charset="0"/>
            </a:endParaRPr>
          </a:p>
        </p:txBody>
      </p:sp>
      <p:sp>
        <p:nvSpPr>
          <p:cNvPr id="4" name="Title 1"/>
          <p:cNvSpPr txBox="1">
            <a:spLocks/>
          </p:cNvSpPr>
          <p:nvPr/>
        </p:nvSpPr>
        <p:spPr>
          <a:xfrm>
            <a:off x="1115616" y="1340768"/>
            <a:ext cx="2664296" cy="158417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solidFill>
                  <a:schemeClr val="tx1"/>
                </a:solidFill>
                <a:latin typeface="Arial Black" pitchFamily="34" charset="0"/>
              </a:rPr>
              <a:t>PENGUMPULAN INFORMASI TENTANG UPAH MINIMUM TAHUN BERJALAN, NILAI INFLASI DAN PDB NASIONAL</a:t>
            </a:r>
            <a:endParaRPr kumimoji="0" lang="id-ID" sz="1400" b="1" i="0" u="none" strike="noStrike" kern="1200" cap="none" spc="0" normalizeH="0" baseline="0" noProof="0" dirty="0">
              <a:ln>
                <a:noFill/>
              </a:ln>
              <a:solidFill>
                <a:schemeClr val="tx1"/>
              </a:solidFill>
              <a:effectLst/>
              <a:uLnTx/>
              <a:uFillTx/>
              <a:latin typeface="Arial Black" pitchFamily="34" charset="0"/>
            </a:endParaRPr>
          </a:p>
        </p:txBody>
      </p:sp>
      <p:sp>
        <p:nvSpPr>
          <p:cNvPr id="5" name="Title 1"/>
          <p:cNvSpPr txBox="1">
            <a:spLocks/>
          </p:cNvSpPr>
          <p:nvPr/>
        </p:nvSpPr>
        <p:spPr>
          <a:xfrm>
            <a:off x="4788024" y="1340768"/>
            <a:ext cx="2664296" cy="158417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pPr lvl="0" algn="ctr">
              <a:spcBef>
                <a:spcPct val="0"/>
              </a:spcBef>
            </a:pPr>
            <a:r>
              <a:rPr kumimoji="0" lang="en-US" b="1" i="0" u="none" strike="noStrike" kern="1200" cap="none" spc="0" normalizeH="0" baseline="0" noProof="0" dirty="0" smtClean="0">
                <a:ln>
                  <a:noFill/>
                </a:ln>
                <a:solidFill>
                  <a:schemeClr val="tx1"/>
                </a:solidFill>
                <a:effectLst/>
                <a:uLnTx/>
                <a:uFillTx/>
                <a:latin typeface="Arial Black" pitchFamily="34" charset="0"/>
              </a:rPr>
              <a:t>PERHITUNGAN 3 (TIGA) KOMPONEN</a:t>
            </a:r>
            <a:r>
              <a:rPr kumimoji="0" lang="en-US" b="1" i="0" u="none" strike="noStrike" kern="1200" cap="none" spc="0" normalizeH="0" noProof="0" dirty="0" smtClean="0">
                <a:ln>
                  <a:noFill/>
                </a:ln>
                <a:solidFill>
                  <a:schemeClr val="tx1"/>
                </a:solidFill>
                <a:effectLst/>
                <a:uLnTx/>
                <a:uFillTx/>
                <a:latin typeface="Arial Black" pitchFamily="34" charset="0"/>
              </a:rPr>
              <a:t> SESUAI RUMUSAN PERHITUNGAN UPAH</a:t>
            </a:r>
            <a:endParaRPr kumimoji="0" lang="id-ID" b="1" i="0" u="none" strike="noStrike" kern="1200" cap="none" spc="0" normalizeH="0" baseline="0" noProof="0" dirty="0" smtClean="0">
              <a:ln>
                <a:noFill/>
              </a:ln>
              <a:solidFill>
                <a:schemeClr val="tx1"/>
              </a:solidFill>
              <a:effectLst/>
              <a:uLnTx/>
              <a:uFillTx/>
              <a:latin typeface="Arial Black" pitchFamily="34" charset="0"/>
            </a:endParaRPr>
          </a:p>
        </p:txBody>
      </p:sp>
      <p:sp>
        <p:nvSpPr>
          <p:cNvPr id="6" name="Title 1"/>
          <p:cNvSpPr txBox="1">
            <a:spLocks/>
          </p:cNvSpPr>
          <p:nvPr/>
        </p:nvSpPr>
        <p:spPr>
          <a:xfrm>
            <a:off x="6300192" y="3140968"/>
            <a:ext cx="2664296" cy="158417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Autofit/>
          </a:bodyPr>
          <a:lstStyle/>
          <a:p>
            <a:pPr lvl="0" algn="ctr">
              <a:spcBef>
                <a:spcPct val="0"/>
              </a:spcBef>
            </a:pPr>
            <a:r>
              <a:rPr kumimoji="0" lang="id-ID" sz="1200" b="1" i="0" u="none" strike="noStrike" kern="1200" cap="none" spc="0" normalizeH="0" baseline="0" noProof="0" dirty="0" smtClean="0">
                <a:ln>
                  <a:noFill/>
                </a:ln>
                <a:solidFill>
                  <a:schemeClr val="tx1"/>
                </a:solidFill>
                <a:effectLst/>
                <a:uLnTx/>
                <a:uFillTx/>
                <a:latin typeface="Arial Black" pitchFamily="34" charset="0"/>
              </a:rPr>
              <a:t>RAPAT</a:t>
            </a:r>
            <a:r>
              <a:rPr kumimoji="0" lang="id-ID" sz="1200" b="1" i="0" u="none" strike="noStrike" kern="1200" cap="none" spc="0" normalizeH="0" noProof="0" dirty="0" smtClean="0">
                <a:ln>
                  <a:noFill/>
                </a:ln>
                <a:solidFill>
                  <a:schemeClr val="tx1"/>
                </a:solidFill>
                <a:effectLst/>
                <a:uLnTx/>
                <a:uFillTx/>
                <a:latin typeface="Arial Black" pitchFamily="34" charset="0"/>
              </a:rPr>
              <a:t> PENENTUAN USULAN UMK OLEH DEPEDA </a:t>
            </a:r>
            <a:r>
              <a:rPr kumimoji="0" lang="en-US" sz="1200" b="1" i="0" u="none" strike="noStrike" kern="1200" cap="none" spc="0" normalizeH="0" noProof="0" dirty="0" smtClean="0">
                <a:ln>
                  <a:noFill/>
                </a:ln>
                <a:solidFill>
                  <a:schemeClr val="tx1"/>
                </a:solidFill>
                <a:effectLst/>
                <a:uLnTx/>
                <a:uFillTx/>
                <a:latin typeface="Arial Black" pitchFamily="34" charset="0"/>
              </a:rPr>
              <a:t>PROVINSI</a:t>
            </a:r>
            <a:r>
              <a:rPr kumimoji="0" lang="id-ID" sz="1200" b="1" i="0" u="none" strike="noStrike" kern="1200" cap="none" spc="0" normalizeH="0" noProof="0" dirty="0" smtClean="0">
                <a:ln>
                  <a:noFill/>
                </a:ln>
                <a:solidFill>
                  <a:schemeClr val="tx1"/>
                </a:solidFill>
                <a:effectLst/>
                <a:uLnTx/>
                <a:uFillTx/>
                <a:latin typeface="Arial Black" pitchFamily="34" charset="0"/>
              </a:rPr>
              <a:t> DENGAN </a:t>
            </a:r>
            <a:r>
              <a:rPr kumimoji="0" lang="en-US" sz="1200" b="1" i="1" u="sng" strike="noStrike" kern="1200" cap="none" spc="0" normalizeH="0" noProof="0" dirty="0" smtClean="0">
                <a:ln>
                  <a:noFill/>
                </a:ln>
                <a:solidFill>
                  <a:schemeClr val="tx1"/>
                </a:solidFill>
                <a:effectLst/>
                <a:uLnTx/>
                <a:uFillTx/>
                <a:latin typeface="Arial Black" pitchFamily="34" charset="0"/>
              </a:rPr>
              <a:t>MEMFORMULASIKAN UM TAHUN BERJALAN, INFLASI DAN PDB NASIONAL TAHUN BERJALAN</a:t>
            </a:r>
            <a:endParaRPr kumimoji="0" lang="id-ID" sz="1050" b="1" i="1" u="sng" strike="noStrike" kern="1200" cap="none" spc="0" normalizeH="0" baseline="0" noProof="0" dirty="0">
              <a:ln>
                <a:noFill/>
              </a:ln>
              <a:solidFill>
                <a:schemeClr val="tx1"/>
              </a:solidFill>
              <a:effectLst/>
              <a:uLnTx/>
              <a:uFillTx/>
              <a:latin typeface="Arial Black" pitchFamily="34" charset="0"/>
            </a:endParaRPr>
          </a:p>
        </p:txBody>
      </p:sp>
      <p:sp>
        <p:nvSpPr>
          <p:cNvPr id="7" name="Title 1"/>
          <p:cNvSpPr txBox="1">
            <a:spLocks/>
          </p:cNvSpPr>
          <p:nvPr/>
        </p:nvSpPr>
        <p:spPr>
          <a:xfrm>
            <a:off x="3203848" y="4221088"/>
            <a:ext cx="2664296" cy="185225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p>
            <a:pPr lvl="0" algn="ctr">
              <a:spcBef>
                <a:spcPct val="0"/>
              </a:spcBef>
            </a:pPr>
            <a:r>
              <a:rPr lang="en-US" sz="1500" b="1" dirty="0" smtClean="0">
                <a:solidFill>
                  <a:schemeClr val="tx1"/>
                </a:solidFill>
                <a:latin typeface="Arial Black" pitchFamily="34" charset="0"/>
              </a:rPr>
              <a:t>DEPEDA PROVSU</a:t>
            </a:r>
            <a:endParaRPr lang="id-ID" sz="1500" b="1" dirty="0" smtClean="0">
              <a:solidFill>
                <a:schemeClr val="tx1"/>
              </a:solidFill>
              <a:latin typeface="Arial Black" pitchFamily="34" charset="0"/>
            </a:endParaRPr>
          </a:p>
          <a:p>
            <a:pPr lvl="0" algn="ctr">
              <a:spcBef>
                <a:spcPct val="0"/>
              </a:spcBef>
            </a:pPr>
            <a:r>
              <a:rPr lang="id-ID" sz="1500" b="1" dirty="0" smtClean="0">
                <a:solidFill>
                  <a:schemeClr val="tx1"/>
                </a:solidFill>
                <a:latin typeface="Arial Black" pitchFamily="34" charset="0"/>
              </a:rPr>
              <a:t> </a:t>
            </a:r>
            <a:r>
              <a:rPr lang="en-US" sz="1500" b="1" dirty="0" smtClean="0">
                <a:solidFill>
                  <a:schemeClr val="tx1"/>
                </a:solidFill>
                <a:latin typeface="Arial Black" pitchFamily="34" charset="0"/>
              </a:rPr>
              <a:t>MENGUSULKAN UMP SUMUT </a:t>
            </a:r>
            <a:r>
              <a:rPr lang="id-ID" sz="1500" b="1" dirty="0" smtClean="0">
                <a:solidFill>
                  <a:schemeClr val="tx1"/>
                </a:solidFill>
                <a:latin typeface="Arial Black" pitchFamily="34" charset="0"/>
              </a:rPr>
              <a:t>BERDASARKAN </a:t>
            </a:r>
            <a:r>
              <a:rPr lang="en-US" sz="1500" b="1" dirty="0" smtClean="0">
                <a:solidFill>
                  <a:schemeClr val="tx1"/>
                </a:solidFill>
                <a:latin typeface="Arial Black" pitchFamily="34" charset="0"/>
              </a:rPr>
              <a:t>HASIL KESEPAKATAN DEPEDA YANG MERUJUK PADA FORMULASI PASAL 44 PP NO 78 TH 2015</a:t>
            </a:r>
            <a:endParaRPr kumimoji="0" lang="id-ID" sz="1500" b="1" i="0" u="none" strike="noStrike" kern="1200" cap="none" spc="0" normalizeH="0" baseline="0" noProof="0" dirty="0">
              <a:ln>
                <a:noFill/>
              </a:ln>
              <a:solidFill>
                <a:schemeClr val="tx1"/>
              </a:solidFill>
              <a:effectLst/>
              <a:uLnTx/>
              <a:uFillTx/>
              <a:latin typeface="Arial Black" pitchFamily="34" charset="0"/>
            </a:endParaRPr>
          </a:p>
        </p:txBody>
      </p:sp>
      <p:sp>
        <p:nvSpPr>
          <p:cNvPr id="8" name="Title 1"/>
          <p:cNvSpPr txBox="1">
            <a:spLocks/>
          </p:cNvSpPr>
          <p:nvPr/>
        </p:nvSpPr>
        <p:spPr>
          <a:xfrm>
            <a:off x="251520" y="3212976"/>
            <a:ext cx="2664296" cy="1800200"/>
          </a:xfrm>
          <a:prstGeom prst="flowChartAlternateProcess">
            <a:avLst/>
          </a:prstGeom>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Autofit/>
          </a:bodyPr>
          <a:lstStyle/>
          <a:p>
            <a:pPr lvl="0" algn="ctr">
              <a:spcBef>
                <a:spcPct val="0"/>
              </a:spcBef>
            </a:pPr>
            <a:r>
              <a:rPr lang="id-ID" sz="1600" b="1" dirty="0" smtClean="0">
                <a:solidFill>
                  <a:schemeClr val="bg1"/>
                </a:solidFill>
                <a:latin typeface="Arial Black" pitchFamily="34" charset="0"/>
              </a:rPr>
              <a:t>GUBERNUR MENETAPKAN </a:t>
            </a:r>
            <a:endParaRPr lang="en-US" sz="1600" b="1" dirty="0" smtClean="0">
              <a:solidFill>
                <a:schemeClr val="bg1"/>
              </a:solidFill>
              <a:latin typeface="Arial Black" pitchFamily="34" charset="0"/>
            </a:endParaRPr>
          </a:p>
          <a:p>
            <a:pPr lvl="0" algn="ctr">
              <a:spcBef>
                <a:spcPct val="0"/>
              </a:spcBef>
            </a:pPr>
            <a:r>
              <a:rPr lang="en-US" sz="1600" b="1" dirty="0" smtClean="0">
                <a:solidFill>
                  <a:schemeClr val="bg1"/>
                </a:solidFill>
                <a:latin typeface="Arial Black" pitchFamily="34" charset="0"/>
              </a:rPr>
              <a:t>UMP SUMUT </a:t>
            </a:r>
            <a:r>
              <a:rPr lang="id-ID" sz="1600" b="1" dirty="0" smtClean="0">
                <a:solidFill>
                  <a:schemeClr val="bg1"/>
                </a:solidFill>
                <a:latin typeface="Arial Black" pitchFamily="34" charset="0"/>
              </a:rPr>
              <a:t>BERRDASARKAN  </a:t>
            </a:r>
            <a:r>
              <a:rPr lang="en-US" sz="1600" b="1" dirty="0" smtClean="0">
                <a:solidFill>
                  <a:schemeClr val="bg1"/>
                </a:solidFill>
                <a:latin typeface="Arial Black" pitchFamily="34" charset="0"/>
              </a:rPr>
              <a:t>USULAN DEWAN PENGUPAHAN PROVSU</a:t>
            </a:r>
            <a:endParaRPr kumimoji="0" lang="id-ID" sz="1200" b="1" i="0" u="none" strike="noStrike" kern="1200" cap="none" spc="0" normalizeH="0" baseline="0" noProof="0" dirty="0">
              <a:ln>
                <a:noFill/>
              </a:ln>
              <a:solidFill>
                <a:schemeClr val="bg1"/>
              </a:solidFill>
              <a:effectLst/>
              <a:uLnTx/>
              <a:uFillTx/>
              <a:latin typeface="Arial Black" pitchFamily="34" charset="0"/>
            </a:endParaRPr>
          </a:p>
        </p:txBody>
      </p:sp>
      <p:sp>
        <p:nvSpPr>
          <p:cNvPr id="9" name="Right Arrow 8"/>
          <p:cNvSpPr/>
          <p:nvPr/>
        </p:nvSpPr>
        <p:spPr>
          <a:xfrm>
            <a:off x="3923928" y="1628800"/>
            <a:ext cx="792088" cy="936104"/>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18" name="Bent Arrow 17"/>
          <p:cNvSpPr/>
          <p:nvPr/>
        </p:nvSpPr>
        <p:spPr>
          <a:xfrm rot="16200000">
            <a:off x="1799692" y="4329100"/>
            <a:ext cx="648072" cy="2160240"/>
          </a:xfrm>
          <a:prstGeom prst="bentArrow">
            <a:avLst>
              <a:gd name="adj1" fmla="val 25000"/>
              <a:gd name="adj2" fmla="val 50000"/>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solidFill>
                <a:schemeClr val="tx1"/>
              </a:solidFill>
            </a:endParaRPr>
          </a:p>
        </p:txBody>
      </p:sp>
      <p:sp>
        <p:nvSpPr>
          <p:cNvPr id="19" name="Bent-Up Arrow 18"/>
          <p:cNvSpPr/>
          <p:nvPr/>
        </p:nvSpPr>
        <p:spPr>
          <a:xfrm rot="16200000" flipH="1">
            <a:off x="6696237" y="4041069"/>
            <a:ext cx="1080120" cy="2592286"/>
          </a:xfrm>
          <a:prstGeom prst="bentUpArrow">
            <a:avLst>
              <a:gd name="adj1" fmla="val 25000"/>
              <a:gd name="adj2" fmla="val 32286"/>
              <a:gd name="adj3" fmla="val 34254"/>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
        <p:nvSpPr>
          <p:cNvPr id="21" name="Bent-Up Arrow 20"/>
          <p:cNvSpPr/>
          <p:nvPr/>
        </p:nvSpPr>
        <p:spPr>
          <a:xfrm flipV="1">
            <a:off x="7524328" y="1916832"/>
            <a:ext cx="1152128" cy="1224136"/>
          </a:xfrm>
          <a:prstGeom prst="bentUpArrow">
            <a:avLst>
              <a:gd name="adj1" fmla="val 34768"/>
              <a:gd name="adj2" fmla="val 34768"/>
              <a:gd name="adj3" fmla="val 3110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1672</Words>
  <Application>Microsoft Office PowerPoint</Application>
  <PresentationFormat>On-screen Show (4:3)</PresentationFormat>
  <Paragraphs>145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KEBIJAKAN DAN TATA CARA PENETAPAN UMP / UMK DAN UMSP / UMSK DI PROVINSI SUMATERA UTARA TAHUN 2017</vt:lpstr>
      <vt:lpstr>DASAR HUKUM</vt:lpstr>
      <vt:lpstr>MEKANISME PENETAPAN UPAH MINIMUM PROVINSI DAN KABUPATEN / KOTA DALAM  PP NO. 78 TAHUN 2015</vt:lpstr>
      <vt:lpstr>RUMUS PERHITUNGAN UPAH MINIMUM PROVINSI KABUPATEN / KOTA TAHUN 2016 BERDASARKAN KETENTUAN PASAL 44  PP NO. 78 TAHUN 2015 BESERTA PENJELASANNYA</vt:lpstr>
      <vt:lpstr>REGULASI PERUMUSAN UPAH MINIMUM DALAM KETENTUAN PASAL 44  PP NO. 78 TAHUN 2015  BESERTA PENJELASANNYA :</vt:lpstr>
      <vt:lpstr>KETERANGAN RUMUS PERHITUNGAN UPAH MINIMUM BERDASARKAN PENJELASAN  PASAL 44 PP NO. 78 THN 2015:</vt:lpstr>
      <vt:lpstr>LANJUTAN</vt:lpstr>
      <vt:lpstr>SURVEY KHL TIDAK LAGI MENJADI DASAR PENETAPAN UMP / UMK</vt:lpstr>
      <vt:lpstr>MEKANISME PENETAPAN UPAH MINIMUM PROVSU BERDASARKAN PP NO. 78/2015</vt:lpstr>
      <vt:lpstr>MEKANISME PENETAPAN UPAH MINIMUM KAB/KOTA BERDASARKAN PP NO. 78/2015</vt:lpstr>
      <vt:lpstr>KHUSUS UNTUK UMK</vt:lpstr>
      <vt:lpstr>KEBIJAKAN PEMPROV SUMATERA UTARA TENTANG BUNDEL YANG HARUS DIPERSIAPKAN BUPATI / WALIKOTA  DALAM PENGUSULAN UMK  PASCA PP NO. 78 TAHUN 2015</vt:lpstr>
      <vt:lpstr>UPAH MINIMUM SEKTORAL PROVINSI (UMSP) DAN KABUPATEN / KOTA (UMSK)</vt:lpstr>
      <vt:lpstr>MEKANISME PENETAPAN UPAH MINIMUM SEKTORAL PROVINSI DAN KABUPATEN / KOTA DALAM  PP NO. 78 TAHUN 2015 DI SUMATERA UTARA MASIH BERPEDOMAN PADA PERMENAKERTRA NS RI NO. 7 TAHUN 2013</vt:lpstr>
      <vt:lpstr>MEKANISME PENETAPAN UPAH MINIMUM SEKTORAL PROVINSI SESUAI PP NO. 78/2015 JO. PERMENAKERTRANS RI NO. 7 TAHUN 2013 </vt:lpstr>
      <vt:lpstr>MEKANISME PENETAPAN UPAH MINIMUM SEKTORAL KABUPATEN / KOTA SESUAI PP NO. 78/2015 JO. PERMENAKERTRANS RI NO. 7 TAHUN 2013 </vt:lpstr>
      <vt:lpstr>KEBIJAKAN PEMPROV SUMATERA UTARA MENGENAI BUNDEL YANG HARUS DIPERSIAPKAN DALAM PENGUSULAN UMSK</vt:lpstr>
      <vt:lpstr>Slide 18</vt:lpstr>
      <vt:lpstr>HASIL EVALUASI PENETAPAN UMK TAHUN 2017</vt:lpstr>
      <vt:lpstr>KABUPATEN / KOTA YANG MENGUSULKAN UMK SESUAI DENGAN PP NO. 78 TAHUN 2015 (DENGAN PERSENTASE KENAIKAN = 8,25%)</vt:lpstr>
      <vt:lpstr>KABUPATEN / KOTA YANG MENGUSULKAN UMK TIDAK SESUAI DENGAN PP NO. 78 TAHUN 2015, TETAPI DENGAN KESEPAKATAN TRIPARTIT (DENGAN PERSENTASE KENAIKAN  = 8,27 – 10,31%)</vt:lpstr>
      <vt:lpstr>KABUPATEN / KOTA YANG MENGUSULKAN UMK TIDAK SESUAI DENGAN PP NO. 78 TAHUN 2015, TANPA DISERTAI KESEPAKATAN TRIPARTIT (DENGAN PERSENTASE KENAIKAN  = 11,34 % DAN 10,90 %)</vt:lpstr>
      <vt:lpstr>KABUPATEN / KOTA YANG MENGUSULKAN UPAH MINIMUM SEKTORAL KABUPATEN / KOTA (UMSK)  TAHUN 2017</vt:lpstr>
      <vt:lpstr>SEKIAN DAN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KEBIJAKAN DAN TATA CARA PENETAPAN UMP / UMK DAN UMSP / UMSK DI PROVINSI SUMATERA UTARA TAHUN 2017</dc:title>
  <dc:creator>Dr K S Fong</dc:creator>
  <cp:lastModifiedBy>Dr K S Fong</cp:lastModifiedBy>
  <cp:revision>33</cp:revision>
  <dcterms:created xsi:type="dcterms:W3CDTF">2017-09-13T02:37:46Z</dcterms:created>
  <dcterms:modified xsi:type="dcterms:W3CDTF">2018-08-06T02:49:24Z</dcterms:modified>
</cp:coreProperties>
</file>