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6" r:id="rId6"/>
    <p:sldId id="292" r:id="rId7"/>
    <p:sldId id="29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66FF"/>
    <a:srgbClr val="0099FF"/>
    <a:srgbClr val="66CCFF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C9C-81E1-4E0B-BB9B-B8D1A94A9BAE}" type="datetimeFigureOut">
              <a:rPr lang="en-SG" smtClean="0"/>
              <a:pPr/>
              <a:t>6/8/2018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F480-9474-442F-A6B0-B9277B6666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C9C-81E1-4E0B-BB9B-B8D1A94A9BAE}" type="datetimeFigureOut">
              <a:rPr lang="en-SG" smtClean="0"/>
              <a:pPr/>
              <a:t>6/8/2018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F480-9474-442F-A6B0-B9277B6666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C9C-81E1-4E0B-BB9B-B8D1A94A9BAE}" type="datetimeFigureOut">
              <a:rPr lang="en-SG" smtClean="0"/>
              <a:pPr/>
              <a:t>6/8/2018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F480-9474-442F-A6B0-B9277B6666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C9C-81E1-4E0B-BB9B-B8D1A94A9BAE}" type="datetimeFigureOut">
              <a:rPr lang="en-SG" smtClean="0"/>
              <a:pPr/>
              <a:t>6/8/2018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F480-9474-442F-A6B0-B9277B6666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C9C-81E1-4E0B-BB9B-B8D1A94A9BAE}" type="datetimeFigureOut">
              <a:rPr lang="en-SG" smtClean="0"/>
              <a:pPr/>
              <a:t>6/8/2018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F480-9474-442F-A6B0-B9277B6666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C9C-81E1-4E0B-BB9B-B8D1A94A9BAE}" type="datetimeFigureOut">
              <a:rPr lang="en-SG" smtClean="0"/>
              <a:pPr/>
              <a:t>6/8/2018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F480-9474-442F-A6B0-B9277B6666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C9C-81E1-4E0B-BB9B-B8D1A94A9BAE}" type="datetimeFigureOut">
              <a:rPr lang="en-SG" smtClean="0"/>
              <a:pPr/>
              <a:t>6/8/2018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F480-9474-442F-A6B0-B9277B6666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C9C-81E1-4E0B-BB9B-B8D1A94A9BAE}" type="datetimeFigureOut">
              <a:rPr lang="en-SG" smtClean="0"/>
              <a:pPr/>
              <a:t>6/8/2018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F480-9474-442F-A6B0-B9277B6666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C9C-81E1-4E0B-BB9B-B8D1A94A9BAE}" type="datetimeFigureOut">
              <a:rPr lang="en-SG" smtClean="0"/>
              <a:pPr/>
              <a:t>6/8/2018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F480-9474-442F-A6B0-B9277B6666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C9C-81E1-4E0B-BB9B-B8D1A94A9BAE}" type="datetimeFigureOut">
              <a:rPr lang="en-SG" smtClean="0"/>
              <a:pPr/>
              <a:t>6/8/2018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F480-9474-442F-A6B0-B9277B6666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E1C9C-81E1-4E0B-BB9B-B8D1A94A9BAE}" type="datetimeFigureOut">
              <a:rPr lang="en-SG" smtClean="0"/>
              <a:pPr/>
              <a:t>6/8/2018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F480-9474-442F-A6B0-B9277B6666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E1C9C-81E1-4E0B-BB9B-B8D1A94A9BAE}" type="datetimeFigureOut">
              <a:rPr lang="en-SG" smtClean="0"/>
              <a:pPr/>
              <a:t>6/8/2018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2F480-9474-442F-A6B0-B9277B666658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453650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b="1" dirty="0" smtClean="0">
                <a:latin typeface="Aharoni" pitchFamily="2" charset="-79"/>
                <a:cs typeface="Aharoni" pitchFamily="2" charset="-79"/>
              </a:rPr>
              <a:t>KEBIJAKAN DAN TATA CARA PENETAPAN UMP SUMATERA UTARA TAHUN 2018</a:t>
            </a:r>
            <a:endParaRPr lang="en-SG" sz="4800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 smtClean="0">
                <a:latin typeface="Aharoni" pitchFamily="2" charset="-79"/>
                <a:cs typeface="Aharoni" pitchFamily="2" charset="-79"/>
              </a:rPr>
              <a:t>DASAR HUKUM</a:t>
            </a:r>
            <a:endParaRPr lang="en-SG" sz="6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4379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UNDANG – UNDANG NO. 13 TAHUN 2003 TENTANG KETENAGAKERJAAN</a:t>
            </a:r>
          </a:p>
          <a:p>
            <a:pPr algn="just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PERATURAN PEMERINTAH NOMOR 78 TAHUN 2015 TENTANG PENGUPAHAN</a:t>
            </a:r>
          </a:p>
          <a:p>
            <a:pPr algn="just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KEPUTUSAN PRESIDEN RI NO. 107 TAHUN 2004 TENTANG DEWAN PENGUPAHAN</a:t>
            </a:r>
          </a:p>
          <a:p>
            <a:pPr algn="just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PERATURAN MENTERI TENAGA KERJA DAN TRANSMIGRASI RI NO. 7 TAHUN 2013 TENTANG UPAH MINIMUM</a:t>
            </a:r>
          </a:p>
          <a:p>
            <a:pPr algn="just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PERATURAN MENTERI KETENAGAKERJAAN NOMOR 21 TAHUN 2016 TENTANG KEBUTUHAN HIDUP LAYAK </a:t>
            </a:r>
          </a:p>
          <a:p>
            <a:pPr lvl="1" algn="just"/>
            <a:r>
              <a:rPr lang="en-US" sz="1800" dirty="0" smtClean="0">
                <a:latin typeface="Aharoni" pitchFamily="2" charset="-79"/>
                <a:cs typeface="Aharoni" pitchFamily="2" charset="-79"/>
              </a:rPr>
              <a:t>PERATURAN MENTERI TENAGA KERJA DAN TRANSMIGRASI RI NO. 13 TAHUN 2012 TENTANG KOMPONEN DAN PELAKSANAAN TAHAPAN DAN PENCAPAIAN KEBUTUHAN HIDUP LAYAK (KHL)</a:t>
            </a:r>
          </a:p>
          <a:p>
            <a:pPr algn="just">
              <a:buNone/>
            </a:pPr>
            <a:endParaRPr lang="en-SG" sz="20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520280"/>
          </a:xfr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000" b="1" dirty="0" smtClean="0">
                <a:latin typeface="Aharoni" pitchFamily="2" charset="-79"/>
                <a:cs typeface="Aharoni" pitchFamily="2" charset="-79"/>
              </a:rPr>
              <a:t>MEKANISME PENETAPAN UPAH MINIMUM PROVINSI DALAM </a:t>
            </a:r>
            <a:br>
              <a:rPr lang="en-US" sz="4000" b="1" dirty="0" smtClean="0">
                <a:latin typeface="Aharoni" pitchFamily="2" charset="-79"/>
                <a:cs typeface="Aharoni" pitchFamily="2" charset="-79"/>
              </a:rPr>
            </a:br>
            <a:r>
              <a:rPr lang="en-US" sz="4000" b="1" dirty="0" smtClean="0">
                <a:latin typeface="Aharoni" pitchFamily="2" charset="-79"/>
                <a:cs typeface="Aharoni" pitchFamily="2" charset="-79"/>
              </a:rPr>
              <a:t>PP NO. 78 TAHUN 2015</a:t>
            </a:r>
            <a:endParaRPr lang="en-SG" sz="40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8164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SG" b="1" dirty="0" smtClean="0">
                <a:latin typeface="Aharoni" pitchFamily="2" charset="-79"/>
                <a:cs typeface="Aharoni" pitchFamily="2" charset="-79"/>
              </a:rPr>
              <a:t>PENETAPAN UPAH MINIMUM PROVINSI DAN KABUPATEN/KOTA DIHITUNG BERDASARKAN :</a:t>
            </a:r>
          </a:p>
          <a:p>
            <a:pPr lvl="2" algn="just"/>
            <a:r>
              <a:rPr lang="en-SG" sz="2800" b="1" u="sng" dirty="0" smtClean="0">
                <a:latin typeface="Aharoni" pitchFamily="2" charset="-79"/>
                <a:cs typeface="Aharoni" pitchFamily="2" charset="-79"/>
              </a:rPr>
              <a:t>FORMULA</a:t>
            </a:r>
            <a:r>
              <a:rPr lang="en-SG" sz="2800" b="1" dirty="0" smtClean="0">
                <a:latin typeface="Aharoni" pitchFamily="2" charset="-79"/>
                <a:cs typeface="Aharoni" pitchFamily="2" charset="-79"/>
              </a:rPr>
              <a:t> PERHITUNGAN UPAH MINIMUM SEBAGAIMANA DIMAKSUD DALAM </a:t>
            </a:r>
            <a:r>
              <a:rPr lang="en-SG" sz="2800" b="1" u="sng" dirty="0" smtClean="0">
                <a:latin typeface="Aharoni" pitchFamily="2" charset="-79"/>
                <a:cs typeface="Aharoni" pitchFamily="2" charset="-79"/>
              </a:rPr>
              <a:t>PASAL 44 AYAT (2) PP NO. 78 TAHUN 2015</a:t>
            </a:r>
            <a:r>
              <a:rPr lang="en-SG" sz="2800" b="1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pPr algn="just">
              <a:buNone/>
            </a:pPr>
            <a:r>
              <a:rPr lang="en-US" sz="1800" b="1" i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(VIDE KETENTUAN PASAL 44, 46 DAN 47 PP NO. 78 TAHUN 2015)</a:t>
            </a:r>
            <a:endParaRPr lang="en-SG" b="1" i="1" dirty="0" smtClean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  <a:p>
            <a:pPr algn="just"/>
            <a:endParaRPr lang="en-SG" sz="2400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11162"/>
            <a:ext cx="8229600" cy="206571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REGULASI PERUMUSAN UPAH MINIMUM DALAM KETENTUAN PASAL 44 </a:t>
            </a:r>
            <a:br>
              <a:rPr lang="en-US" sz="3200" b="1" dirty="0" smtClean="0">
                <a:latin typeface="Aharoni" pitchFamily="2" charset="-79"/>
                <a:cs typeface="Aharoni" pitchFamily="2" charset="-79"/>
              </a:rPr>
            </a:b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PP NO. 78 TAHUN 2015 </a:t>
            </a:r>
            <a:br>
              <a:rPr lang="en-US" sz="3200" b="1" dirty="0" smtClean="0">
                <a:latin typeface="Aharoni" pitchFamily="2" charset="-79"/>
                <a:cs typeface="Aharoni" pitchFamily="2" charset="-79"/>
              </a:rPr>
            </a:br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BESERTA PENJELASANNYA :</a:t>
            </a:r>
            <a:endParaRPr lang="en-SG" sz="32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2420888"/>
            <a:ext cx="8229600" cy="42930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SG" sz="2800" b="1" dirty="0" smtClean="0">
                <a:latin typeface="Aharoni" pitchFamily="2" charset="-79"/>
                <a:cs typeface="Aharoni" pitchFamily="2" charset="-79"/>
              </a:rPr>
              <a:t>PENETAPAN UPAH MINIMUM SEBAGAIMANA DIMAKSUD DALAM PASAL 43 AYAT (1) DIHITUNG DENGAN MENGGUNAKAN FORMULA PERHITUNGAN UPAH MINIMUM.</a:t>
            </a:r>
          </a:p>
          <a:p>
            <a:pPr algn="just">
              <a:buNone/>
            </a:pPr>
            <a:endParaRPr lang="en-SG" sz="1100" b="1" dirty="0" smtClean="0">
              <a:latin typeface="Aharoni" pitchFamily="2" charset="-79"/>
              <a:cs typeface="Aharoni" pitchFamily="2" charset="-79"/>
            </a:endParaRPr>
          </a:p>
          <a:p>
            <a:pPr algn="just"/>
            <a:r>
              <a:rPr lang="en-SG" sz="2800" b="1" dirty="0" smtClean="0">
                <a:latin typeface="Aharoni" pitchFamily="2" charset="-79"/>
                <a:cs typeface="Aharoni" pitchFamily="2" charset="-79"/>
              </a:rPr>
              <a:t>FORMULA PERHITUNGAN UPAH MINIMUM SEBAGAIMANA DIMAKSUD PADA AYAT (1) SEBAGAI BERIKUT :</a:t>
            </a:r>
          </a:p>
          <a:p>
            <a:pPr lvl="1" algn="just"/>
            <a:r>
              <a:rPr lang="en-SG" b="1" dirty="0" smtClean="0">
                <a:latin typeface="Aharoni" pitchFamily="2" charset="-79"/>
                <a:cs typeface="Aharoni" pitchFamily="2" charset="-79"/>
              </a:rPr>
              <a:t>UMN = UMT + {UMT X (INFLASIT + % ∆ PDBT)}</a:t>
            </a:r>
          </a:p>
          <a:p>
            <a:pPr algn="just"/>
            <a:endParaRPr lang="en-SG" sz="2800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loud 21"/>
          <p:cNvSpPr/>
          <p:nvPr/>
        </p:nvSpPr>
        <p:spPr>
          <a:xfrm>
            <a:off x="467544" y="6108878"/>
            <a:ext cx="8280920" cy="632490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d-ID" sz="1050" b="1" i="1" dirty="0" smtClean="0">
                <a:solidFill>
                  <a:schemeClr val="bg1"/>
                </a:solidFill>
              </a:rPr>
              <a:t>MENGACU PADA </a:t>
            </a:r>
            <a:r>
              <a:rPr lang="id-ID" sz="1050" b="1" i="1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1050" b="1" i="1" dirty="0" smtClean="0">
                <a:solidFill>
                  <a:schemeClr val="bg1"/>
                </a:solidFill>
              </a:rPr>
              <a:t>UNDANG-UNDANG NO. 13 TAHUN 2003, PP NO. 78 TAHUN 2015, PERMENAKERTRANS RI NO. 7 TAHUN 2013 DAN PERMENAKERTRANS RI NO. 21 TAHUN 2016</a:t>
            </a:r>
            <a:endParaRPr lang="id-ID" sz="1050" b="1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105273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d-ID" sz="2800" b="1" dirty="0" smtClean="0">
                <a:latin typeface="Arial Black" pitchFamily="34" charset="0"/>
              </a:rPr>
              <a:t>MEKANISME PENETAPAN UPAH MINIMUM</a:t>
            </a:r>
            <a:r>
              <a:rPr lang="en-US" sz="2800" b="1" dirty="0" smtClean="0">
                <a:latin typeface="Arial Black" pitchFamily="34" charset="0"/>
              </a:rPr>
              <a:t> PROVSU BERDASARKAN PP NO. 78/2015</a:t>
            </a:r>
            <a:endParaRPr lang="id-ID" sz="2800" b="1" dirty="0">
              <a:latin typeface="Arial Black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15616" y="1340768"/>
            <a:ext cx="2664296" cy="15841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Arial Black" pitchFamily="34" charset="0"/>
              </a:rPr>
              <a:t>PENGUMPULAN INFORMASI TENTANG UPAH MINIMUM TAHUN BERJALAN, NILAI INFLASI DAN PDB NASIONAL</a:t>
            </a:r>
            <a:endParaRPr kumimoji="0" lang="id-ID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788024" y="1340768"/>
            <a:ext cx="2664296" cy="15841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PERHITUNGAN 3 (TIGA) KOMPONEN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 SESUAI RUMUSAN PERHITUNGAN UPAH</a:t>
            </a:r>
            <a:endParaRPr kumimoji="0" lang="id-ID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300192" y="3140968"/>
            <a:ext cx="2664296" cy="15841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id-ID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RAPAT</a:t>
            </a:r>
            <a:r>
              <a:rPr kumimoji="0" lang="id-ID" sz="1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 PENENTUAN USULAN UMK OLEH DEPEDA </a:t>
            </a:r>
            <a:r>
              <a:rPr kumimoji="0" lang="en-US" sz="1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PROVINSI</a:t>
            </a:r>
            <a:r>
              <a:rPr kumimoji="0" lang="id-ID" sz="1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 DENGAN </a:t>
            </a:r>
            <a:r>
              <a:rPr kumimoji="0" lang="en-US" sz="1200" b="1" i="1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rPr>
              <a:t>MEMFORMULASIKAN UM TAHUN BERJALAN, INFLASI DAN PDB NASIONAL TAHUN BERJALAN</a:t>
            </a:r>
            <a:endParaRPr kumimoji="0" lang="id-ID" sz="1050" b="1" i="1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203848" y="4221088"/>
            <a:ext cx="2664296" cy="18522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1500" b="1" dirty="0" smtClean="0">
                <a:solidFill>
                  <a:schemeClr val="tx1"/>
                </a:solidFill>
                <a:latin typeface="Arial Black" pitchFamily="34" charset="0"/>
              </a:rPr>
              <a:t>DEPEDA PROVSU</a:t>
            </a:r>
            <a:endParaRPr lang="id-ID" sz="150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lvl="0" algn="ctr">
              <a:spcBef>
                <a:spcPct val="0"/>
              </a:spcBef>
            </a:pPr>
            <a:r>
              <a:rPr lang="id-ID" sz="15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1500" b="1" dirty="0" smtClean="0">
                <a:solidFill>
                  <a:schemeClr val="tx1"/>
                </a:solidFill>
                <a:latin typeface="Arial Black" pitchFamily="34" charset="0"/>
              </a:rPr>
              <a:t>MENGUSULKAN UMP SUMUT </a:t>
            </a:r>
            <a:r>
              <a:rPr lang="id-ID" sz="1500" b="1" dirty="0" smtClean="0">
                <a:solidFill>
                  <a:schemeClr val="tx1"/>
                </a:solidFill>
                <a:latin typeface="Arial Black" pitchFamily="34" charset="0"/>
              </a:rPr>
              <a:t>BERDASARKAN </a:t>
            </a:r>
            <a:r>
              <a:rPr lang="en-US" sz="1500" b="1" dirty="0" smtClean="0">
                <a:solidFill>
                  <a:schemeClr val="tx1"/>
                </a:solidFill>
                <a:latin typeface="Arial Black" pitchFamily="34" charset="0"/>
              </a:rPr>
              <a:t>HASIL KESEPAKATAN DEPEDA YANG MERUJUK PADA FORMULASI PASAL 44 PP NO 78 TH 2015</a:t>
            </a:r>
            <a:endParaRPr kumimoji="0" lang="id-ID" sz="1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1520" y="3212976"/>
            <a:ext cx="2664296" cy="18002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id-ID" sz="1600" b="1" dirty="0" smtClean="0">
                <a:solidFill>
                  <a:schemeClr val="bg1"/>
                </a:solidFill>
                <a:latin typeface="Arial Black" pitchFamily="34" charset="0"/>
              </a:rPr>
              <a:t>GUBERNUR MENETAPKAN </a:t>
            </a:r>
            <a:endParaRPr lang="en-US" sz="1600" b="1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lvl="0" algn="ctr">
              <a:spcBef>
                <a:spcPct val="0"/>
              </a:spcBef>
            </a:pPr>
            <a:r>
              <a:rPr lang="en-US" sz="1600" b="1" dirty="0" smtClean="0">
                <a:solidFill>
                  <a:schemeClr val="bg1"/>
                </a:solidFill>
                <a:latin typeface="Arial Black" pitchFamily="34" charset="0"/>
              </a:rPr>
              <a:t>UMP SUMUT </a:t>
            </a:r>
            <a:r>
              <a:rPr lang="id-ID" sz="1600" b="1" dirty="0" smtClean="0">
                <a:solidFill>
                  <a:schemeClr val="bg1"/>
                </a:solidFill>
                <a:latin typeface="Arial Black" pitchFamily="34" charset="0"/>
              </a:rPr>
              <a:t>BERRDASARKAN  </a:t>
            </a:r>
            <a:r>
              <a:rPr lang="en-US" sz="1600" b="1" dirty="0" smtClean="0">
                <a:solidFill>
                  <a:schemeClr val="bg1"/>
                </a:solidFill>
                <a:latin typeface="Arial Black" pitchFamily="34" charset="0"/>
              </a:rPr>
              <a:t>USULAN DEWAN PENGUPAHAN PROVSU</a:t>
            </a:r>
            <a:endParaRPr kumimoji="0" lang="id-ID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923928" y="1628800"/>
            <a:ext cx="792088" cy="93610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Bent Arrow 17"/>
          <p:cNvSpPr/>
          <p:nvPr/>
        </p:nvSpPr>
        <p:spPr>
          <a:xfrm rot="16200000">
            <a:off x="1799692" y="4329100"/>
            <a:ext cx="648072" cy="2160240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4375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19" name="Bent-Up Arrow 18"/>
          <p:cNvSpPr/>
          <p:nvPr/>
        </p:nvSpPr>
        <p:spPr>
          <a:xfrm rot="16200000" flipH="1">
            <a:off x="6696237" y="4041069"/>
            <a:ext cx="1080120" cy="2592286"/>
          </a:xfrm>
          <a:prstGeom prst="bentUpArrow">
            <a:avLst>
              <a:gd name="adj1" fmla="val 25000"/>
              <a:gd name="adj2" fmla="val 32286"/>
              <a:gd name="adj3" fmla="val 3425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Bent-Up Arrow 20"/>
          <p:cNvSpPr/>
          <p:nvPr/>
        </p:nvSpPr>
        <p:spPr>
          <a:xfrm flipV="1">
            <a:off x="7524328" y="1916832"/>
            <a:ext cx="1152128" cy="1224136"/>
          </a:xfrm>
          <a:prstGeom prst="bentUpArrow">
            <a:avLst>
              <a:gd name="adj1" fmla="val 34768"/>
              <a:gd name="adj2" fmla="val 34768"/>
              <a:gd name="adj3" fmla="val 3110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6876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000" b="1" dirty="0" smtClean="0"/>
              <a:t>PERHITUNGAN UPAH MINIMUM PROVINSI (UMP) SUMATERA UTARA</a:t>
            </a:r>
            <a:br>
              <a:rPr lang="en-US" sz="2000" b="1" dirty="0" smtClean="0"/>
            </a:br>
            <a:r>
              <a:rPr lang="en-US" sz="2000" b="1" dirty="0" smtClean="0"/>
              <a:t>TAHUN 2018 DENGAN MENGGUNAKAN RUMUS YANG DIATUR DALAM </a:t>
            </a:r>
            <a:br>
              <a:rPr lang="en-US" sz="2000" b="1" dirty="0" smtClean="0"/>
            </a:br>
            <a:r>
              <a:rPr lang="en-US" sz="2000" b="1" dirty="0" smtClean="0"/>
              <a:t>PP NO. 78 TAHUN 2015 TENTANG PENGUPAHAN</a:t>
            </a:r>
            <a:endParaRPr lang="en-SG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en-US" sz="2800" b="1" u="sng" dirty="0" smtClean="0">
                <a:solidFill>
                  <a:srgbClr val="FFC000"/>
                </a:solidFill>
              </a:rPr>
              <a:t>UMP SUIMUT TAHUN 2018 = </a:t>
            </a:r>
          </a:p>
          <a:p>
            <a:pPr lvl="1" algn="just"/>
            <a:r>
              <a:rPr lang="en-US" sz="2400" b="1" dirty="0" smtClean="0"/>
              <a:t>(UMP SUMUT TAHUN 2017) + {(UMP SUMUT TH. 2017) X (INFLASI NASIONAL S.D SEPTEMBER 2017) +</a:t>
            </a:r>
            <a:r>
              <a:rPr lang="en-SG" sz="2400" b="1" dirty="0" smtClean="0"/>
              <a:t> </a:t>
            </a:r>
            <a:r>
              <a:rPr lang="en-US" sz="2400" b="1" dirty="0" smtClean="0"/>
              <a:t>(PDB NASIONAL KWARTAL III &amp; IV 2016 DAN KWARTAL I &amp; II 2017)}</a:t>
            </a:r>
            <a:endParaRPr lang="en-SG" sz="2400" b="1" dirty="0" smtClean="0"/>
          </a:p>
          <a:p>
            <a:pPr algn="just">
              <a:buNone/>
            </a:pPr>
            <a:r>
              <a:rPr lang="en-US" sz="2000" b="1" dirty="0" smtClean="0"/>
              <a:t>               </a:t>
            </a:r>
            <a:r>
              <a:rPr lang="en-US" sz="2000" b="1" i="1" dirty="0" smtClean="0">
                <a:solidFill>
                  <a:srgbClr val="FFFF00"/>
                </a:solidFill>
              </a:rPr>
              <a:t>(VIDE PASAL 44 PERATURAN PEMERINTAH NO. 78 TAHUN 2015)</a:t>
            </a:r>
          </a:p>
          <a:p>
            <a:pPr algn="just">
              <a:buNone/>
            </a:pPr>
            <a:endParaRPr lang="en-SG" sz="1600" b="1" dirty="0" smtClean="0"/>
          </a:p>
          <a:p>
            <a:pPr algn="just"/>
            <a:r>
              <a:rPr lang="en-US" sz="2800" b="1" u="sng" dirty="0" smtClean="0">
                <a:solidFill>
                  <a:srgbClr val="FFFF00"/>
                </a:solidFill>
              </a:rPr>
              <a:t>UMP SUMUT TAHUN 2018 = </a:t>
            </a:r>
          </a:p>
          <a:p>
            <a:pPr lvl="1" algn="just"/>
            <a:r>
              <a:rPr lang="en-US" sz="2400" b="1" dirty="0" smtClean="0"/>
              <a:t>RP. 1.961.354,69,- + {RP. 1.961.354,69 (3,72% + 4,99%)}</a:t>
            </a:r>
            <a:endParaRPr lang="en-SG" sz="2400" b="1" dirty="0" smtClean="0"/>
          </a:p>
          <a:p>
            <a:pPr lvl="2" algn="just"/>
            <a:r>
              <a:rPr lang="en-SG" sz="2000" b="1" dirty="0" smtClean="0"/>
              <a:t>= </a:t>
            </a:r>
            <a:r>
              <a:rPr lang="en-US" sz="2000" b="1" dirty="0" smtClean="0"/>
              <a:t>RP. 1.961.354,69,- + (RP. 1.961.354,69,- X 8,71%)</a:t>
            </a:r>
            <a:endParaRPr lang="en-SG" sz="2000" b="1" dirty="0" smtClean="0"/>
          </a:p>
          <a:p>
            <a:pPr lvl="2" algn="just">
              <a:buNone/>
            </a:pPr>
            <a:r>
              <a:rPr lang="en-SG" sz="2000" b="1" dirty="0" smtClean="0"/>
              <a:t>    = </a:t>
            </a:r>
            <a:r>
              <a:rPr lang="en-US" sz="2000" b="1" dirty="0" smtClean="0"/>
              <a:t>RP. 1.961.354,69,- + RP. 170.833,99,-</a:t>
            </a:r>
            <a:endParaRPr lang="en-SG" sz="2000" b="1" dirty="0" smtClean="0"/>
          </a:p>
          <a:p>
            <a:pPr lvl="2" algn="just">
              <a:buNone/>
            </a:pPr>
            <a:r>
              <a:rPr lang="en-SG" sz="2000" b="1" dirty="0" smtClean="0"/>
              <a:t>    </a:t>
            </a:r>
            <a:r>
              <a:rPr lang="en-US" sz="3200" b="1" dirty="0" smtClean="0">
                <a:solidFill>
                  <a:srgbClr val="CCFF66"/>
                </a:solidFill>
              </a:rPr>
              <a:t>= RP. 2.132.188,68,-</a:t>
            </a:r>
            <a:endParaRPr lang="en-SG" sz="2000" b="1" dirty="0" smtClean="0">
              <a:solidFill>
                <a:srgbClr val="CCFF66"/>
              </a:solidFill>
            </a:endParaRPr>
          </a:p>
          <a:p>
            <a:pPr algn="just">
              <a:buNone/>
            </a:pPr>
            <a:endParaRPr lang="en-SG" sz="2800" b="1" dirty="0" smtClean="0"/>
          </a:p>
          <a:p>
            <a:pPr algn="just"/>
            <a:endParaRPr lang="en-SG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3528392"/>
          </a:xfrm>
        </p:spPr>
        <p:txBody>
          <a:bodyPr>
            <a:noAutofit/>
          </a:bodyPr>
          <a:lstStyle/>
          <a:p>
            <a:r>
              <a:rPr lang="en-US" sz="6600" b="1" i="1" dirty="0" smtClean="0">
                <a:latin typeface="AR JULIAN" pitchFamily="2" charset="0"/>
              </a:rPr>
              <a:t>SEKIAN</a:t>
            </a:r>
            <a:br>
              <a:rPr lang="en-US" sz="6600" b="1" i="1" dirty="0" smtClean="0">
                <a:latin typeface="AR JULIAN" pitchFamily="2" charset="0"/>
              </a:rPr>
            </a:br>
            <a:r>
              <a:rPr lang="en-US" sz="6600" b="1" i="1" dirty="0" smtClean="0">
                <a:latin typeface="AR JULIAN" pitchFamily="2" charset="0"/>
              </a:rPr>
              <a:t>DAN </a:t>
            </a:r>
            <a:br>
              <a:rPr lang="en-US" sz="6600" b="1" i="1" dirty="0" smtClean="0">
                <a:latin typeface="AR JULIAN" pitchFamily="2" charset="0"/>
              </a:rPr>
            </a:br>
            <a:r>
              <a:rPr lang="en-US" sz="6600" b="1" i="1" dirty="0" smtClean="0">
                <a:latin typeface="AR JULIAN" pitchFamily="2" charset="0"/>
              </a:rPr>
              <a:t>TERIMA KASIH</a:t>
            </a:r>
            <a:endParaRPr lang="en-SG" sz="6600" b="1" i="1" dirty="0">
              <a:latin typeface="AR JULI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430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KEBIJAKAN DAN TATA CARA PENETAPAN UMP SUMATERA UTARA TAHUN 2018</vt:lpstr>
      <vt:lpstr>DASAR HUKUM</vt:lpstr>
      <vt:lpstr>MEKANISME PENETAPAN UPAH MINIMUM PROVINSI DALAM  PP NO. 78 TAHUN 2015</vt:lpstr>
      <vt:lpstr>REGULASI PERUMUSAN UPAH MINIMUM DALAM KETENTUAN PASAL 44  PP NO. 78 TAHUN 2015  BESERTA PENJELASANNYA :</vt:lpstr>
      <vt:lpstr>MEKANISME PENETAPAN UPAH MINIMUM PROVSU BERDASARKAN PP NO. 78/2015</vt:lpstr>
      <vt:lpstr>PERHITUNGAN UPAH MINIMUM PROVINSI (UMP) SUMATERA UTARA TAHUN 2018 DENGAN MENGGUNAKAN RUMUS YANG DIATUR DALAM  PP NO. 78 TAHUN 2015 TENTANG PENGUPAHAN</vt:lpstr>
      <vt:lpstr>SEKIAN DAN  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KEBIJAKAN DAN TATA CARA PENETAPAN UMP / UMK DAN UMSP / UMSK DI PROVINSI SUMATERA UTARA TAHUN 2017</dc:title>
  <dc:creator>Dr K S Fong</dc:creator>
  <cp:lastModifiedBy>Dr K S Fong</cp:lastModifiedBy>
  <cp:revision>36</cp:revision>
  <dcterms:created xsi:type="dcterms:W3CDTF">2017-09-13T02:37:46Z</dcterms:created>
  <dcterms:modified xsi:type="dcterms:W3CDTF">2018-08-06T02:45:37Z</dcterms:modified>
</cp:coreProperties>
</file>