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5101" r:id="rId2"/>
  </p:sldMasterIdLst>
  <p:notesMasterIdLst>
    <p:notesMasterId r:id="rId90"/>
  </p:notesMasterIdLst>
  <p:handoutMasterIdLst>
    <p:handoutMasterId r:id="rId91"/>
  </p:handoutMasterIdLst>
  <p:sldIdLst>
    <p:sldId id="562" r:id="rId3"/>
    <p:sldId id="704" r:id="rId4"/>
    <p:sldId id="906" r:id="rId5"/>
    <p:sldId id="907" r:id="rId6"/>
    <p:sldId id="908" r:id="rId7"/>
    <p:sldId id="909" r:id="rId8"/>
    <p:sldId id="910" r:id="rId9"/>
    <p:sldId id="911" r:id="rId10"/>
    <p:sldId id="912" r:id="rId11"/>
    <p:sldId id="882" r:id="rId12"/>
    <p:sldId id="883" r:id="rId13"/>
    <p:sldId id="884" r:id="rId14"/>
    <p:sldId id="885" r:id="rId15"/>
    <p:sldId id="915" r:id="rId16"/>
    <p:sldId id="916" r:id="rId17"/>
    <p:sldId id="917" r:id="rId18"/>
    <p:sldId id="918" r:id="rId19"/>
    <p:sldId id="924" r:id="rId20"/>
    <p:sldId id="925" r:id="rId21"/>
    <p:sldId id="926" r:id="rId22"/>
    <p:sldId id="927" r:id="rId23"/>
    <p:sldId id="928" r:id="rId24"/>
    <p:sldId id="929" r:id="rId25"/>
    <p:sldId id="930" r:id="rId26"/>
    <p:sldId id="715" r:id="rId27"/>
    <p:sldId id="716" r:id="rId28"/>
    <p:sldId id="717" r:id="rId29"/>
    <p:sldId id="718" r:id="rId30"/>
    <p:sldId id="719" r:id="rId31"/>
    <p:sldId id="720" r:id="rId32"/>
    <p:sldId id="721" r:id="rId33"/>
    <p:sldId id="722" r:id="rId34"/>
    <p:sldId id="723" r:id="rId35"/>
    <p:sldId id="725" r:id="rId36"/>
    <p:sldId id="726" r:id="rId37"/>
    <p:sldId id="724" r:id="rId38"/>
    <p:sldId id="728" r:id="rId39"/>
    <p:sldId id="752" r:id="rId40"/>
    <p:sldId id="727" r:id="rId41"/>
    <p:sldId id="729" r:id="rId42"/>
    <p:sldId id="730" r:id="rId43"/>
    <p:sldId id="734" r:id="rId44"/>
    <p:sldId id="739" r:id="rId45"/>
    <p:sldId id="740" r:id="rId46"/>
    <p:sldId id="733" r:id="rId47"/>
    <p:sldId id="741" r:id="rId48"/>
    <p:sldId id="742" r:id="rId49"/>
    <p:sldId id="743" r:id="rId50"/>
    <p:sldId id="744" r:id="rId51"/>
    <p:sldId id="745" r:id="rId52"/>
    <p:sldId id="747" r:id="rId53"/>
    <p:sldId id="746" r:id="rId54"/>
    <p:sldId id="748" r:id="rId55"/>
    <p:sldId id="749" r:id="rId56"/>
    <p:sldId id="750" r:id="rId57"/>
    <p:sldId id="753" r:id="rId58"/>
    <p:sldId id="876" r:id="rId59"/>
    <p:sldId id="877" r:id="rId60"/>
    <p:sldId id="880" r:id="rId61"/>
    <p:sldId id="881" r:id="rId62"/>
    <p:sldId id="886" r:id="rId63"/>
    <p:sldId id="887" r:id="rId64"/>
    <p:sldId id="888" r:id="rId65"/>
    <p:sldId id="889" r:id="rId66"/>
    <p:sldId id="896" r:id="rId67"/>
    <p:sldId id="897" r:id="rId68"/>
    <p:sldId id="898" r:id="rId69"/>
    <p:sldId id="899" r:id="rId70"/>
    <p:sldId id="900" r:id="rId71"/>
    <p:sldId id="901" r:id="rId72"/>
    <p:sldId id="902" r:id="rId73"/>
    <p:sldId id="903" r:id="rId74"/>
    <p:sldId id="904" r:id="rId75"/>
    <p:sldId id="890" r:id="rId76"/>
    <p:sldId id="891" r:id="rId77"/>
    <p:sldId id="892" r:id="rId78"/>
    <p:sldId id="893" r:id="rId79"/>
    <p:sldId id="894" r:id="rId80"/>
    <p:sldId id="895" r:id="rId81"/>
    <p:sldId id="905" r:id="rId82"/>
    <p:sldId id="839" r:id="rId83"/>
    <p:sldId id="840" r:id="rId84"/>
    <p:sldId id="841" r:id="rId85"/>
    <p:sldId id="842" r:id="rId86"/>
    <p:sldId id="849" r:id="rId87"/>
    <p:sldId id="850" r:id="rId88"/>
    <p:sldId id="672" r:id="rId89"/>
  </p:sldIdLst>
  <p:sldSz cx="10058400" cy="6950075"/>
  <p:notesSz cx="6858000" cy="9947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40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12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684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56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C4254"/>
    <a:srgbClr val="FC4E48"/>
    <a:srgbClr val="FFFF00"/>
    <a:srgbClr val="0000CC"/>
    <a:srgbClr val="660033"/>
    <a:srgbClr val="FF99FF"/>
    <a:srgbClr val="FF66FF"/>
    <a:srgbClr val="FF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18" y="-72"/>
      </p:cViewPr>
      <p:guideLst>
        <p:guide orient="horz" pos="2189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E8FCBF-F79F-476C-9999-D92CD893C770}" type="doc">
      <dgm:prSet loTypeId="urn:microsoft.com/office/officeart/2005/8/layout/vList4#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43906EB-38D9-499A-B3FF-0FFE4551C7A8}">
      <dgm:prSet phldrT="[Text]" custT="1"/>
      <dgm:spPr/>
      <dgm:t>
        <a:bodyPr/>
        <a:lstStyle/>
        <a:p>
          <a:r>
            <a:rPr lang="id-ID" sz="2800" dirty="0" smtClean="0"/>
            <a:t>Meminimalisir gejolak HI pasca penetapan UM</a:t>
          </a:r>
          <a:endParaRPr lang="en-US" sz="2800" dirty="0"/>
        </a:p>
      </dgm:t>
    </dgm:pt>
    <dgm:pt modelId="{EF0B4210-30DB-496D-8359-6D4868283C6C}" type="parTrans" cxnId="{0B1ADCBB-BE88-4196-8465-9F8EB32ADE03}">
      <dgm:prSet/>
      <dgm:spPr/>
      <dgm:t>
        <a:bodyPr/>
        <a:lstStyle/>
        <a:p>
          <a:endParaRPr lang="en-US"/>
        </a:p>
      </dgm:t>
    </dgm:pt>
    <dgm:pt modelId="{5C401B8E-891B-493E-A5FB-BA1D2C3A4A5C}" type="sibTrans" cxnId="{0B1ADCBB-BE88-4196-8465-9F8EB32ADE03}">
      <dgm:prSet/>
      <dgm:spPr/>
      <dgm:t>
        <a:bodyPr/>
        <a:lstStyle/>
        <a:p>
          <a:endParaRPr lang="en-US"/>
        </a:p>
      </dgm:t>
    </dgm:pt>
    <dgm:pt modelId="{5CB96C2F-7E64-4368-9C66-1C2F2E1CEAC9}">
      <dgm:prSet phldrT="[Text]" custT="1"/>
      <dgm:spPr/>
      <dgm:t>
        <a:bodyPr/>
        <a:lstStyle/>
        <a:p>
          <a:r>
            <a:rPr lang="id-ID" sz="3200" dirty="0" smtClean="0"/>
            <a:t>Menjamin tidak terjadi diskriminasi upah di perusahaan</a:t>
          </a:r>
          <a:endParaRPr lang="en-US" sz="3200" dirty="0"/>
        </a:p>
      </dgm:t>
    </dgm:pt>
    <dgm:pt modelId="{A7CE7CBE-EB41-49C5-89E8-6901C0058DD0}" type="parTrans" cxnId="{C4B36604-2CB6-4E76-B095-A2C3BD9672E7}">
      <dgm:prSet/>
      <dgm:spPr/>
      <dgm:t>
        <a:bodyPr/>
        <a:lstStyle/>
        <a:p>
          <a:endParaRPr lang="en-US"/>
        </a:p>
      </dgm:t>
    </dgm:pt>
    <dgm:pt modelId="{CA27BFB8-75B5-4764-9E05-1AE8FEF1EA61}" type="sibTrans" cxnId="{C4B36604-2CB6-4E76-B095-A2C3BD9672E7}">
      <dgm:prSet/>
      <dgm:spPr/>
      <dgm:t>
        <a:bodyPr/>
        <a:lstStyle/>
        <a:p>
          <a:endParaRPr lang="en-US"/>
        </a:p>
      </dgm:t>
    </dgm:pt>
    <dgm:pt modelId="{42C8A493-0DC5-41B7-8D22-3FDFB8E8FC8D}" type="pres">
      <dgm:prSet presAssocID="{39E8FCBF-F79F-476C-9999-D92CD893C77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762E56-7F90-49DE-88FC-981A6DF59029}" type="pres">
      <dgm:prSet presAssocID="{943906EB-38D9-499A-B3FF-0FFE4551C7A8}" presName="comp" presStyleCnt="0"/>
      <dgm:spPr/>
    </dgm:pt>
    <dgm:pt modelId="{391E94D5-3DB8-4B52-BB03-DDC18D4974F5}" type="pres">
      <dgm:prSet presAssocID="{943906EB-38D9-499A-B3FF-0FFE4551C7A8}" presName="box" presStyleLbl="node1" presStyleIdx="0" presStyleCnt="2"/>
      <dgm:spPr/>
      <dgm:t>
        <a:bodyPr/>
        <a:lstStyle/>
        <a:p>
          <a:endParaRPr lang="en-US"/>
        </a:p>
      </dgm:t>
    </dgm:pt>
    <dgm:pt modelId="{010CA419-2692-4863-9F86-60DE401E8223}" type="pres">
      <dgm:prSet presAssocID="{943906EB-38D9-499A-B3FF-0FFE4551C7A8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9055FFE-6B2C-4B14-B6EE-62C05E87154B}" type="pres">
      <dgm:prSet presAssocID="{943906EB-38D9-499A-B3FF-0FFE4551C7A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24492-1D1A-4E84-ACD2-F63A029FAFED}" type="pres">
      <dgm:prSet presAssocID="{5C401B8E-891B-493E-A5FB-BA1D2C3A4A5C}" presName="spacer" presStyleCnt="0"/>
      <dgm:spPr/>
    </dgm:pt>
    <dgm:pt modelId="{8E3C7FAB-A616-4F0D-B991-4D8CF2223F5A}" type="pres">
      <dgm:prSet presAssocID="{5CB96C2F-7E64-4368-9C66-1C2F2E1CEAC9}" presName="comp" presStyleCnt="0"/>
      <dgm:spPr/>
    </dgm:pt>
    <dgm:pt modelId="{AF6B6189-0A11-4C43-A35F-28F43674B9EE}" type="pres">
      <dgm:prSet presAssocID="{5CB96C2F-7E64-4368-9C66-1C2F2E1CEAC9}" presName="box" presStyleLbl="node1" presStyleIdx="1" presStyleCnt="2"/>
      <dgm:spPr/>
      <dgm:t>
        <a:bodyPr/>
        <a:lstStyle/>
        <a:p>
          <a:endParaRPr lang="en-US"/>
        </a:p>
      </dgm:t>
    </dgm:pt>
    <dgm:pt modelId="{EA3D45EE-A2BC-46D4-A8A5-7F98CAAC22F4}" type="pres">
      <dgm:prSet presAssocID="{5CB96C2F-7E64-4368-9C66-1C2F2E1CEAC9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399A9A9-6152-4DCD-A98C-A04D4C7B41E7}" type="pres">
      <dgm:prSet presAssocID="{5CB96C2F-7E64-4368-9C66-1C2F2E1CEAC9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46CEE1-F452-4555-964B-729207D00AA4}" type="presOf" srcId="{5CB96C2F-7E64-4368-9C66-1C2F2E1CEAC9}" destId="{AF6B6189-0A11-4C43-A35F-28F43674B9EE}" srcOrd="0" destOrd="0" presId="urn:microsoft.com/office/officeart/2005/8/layout/vList4#1"/>
    <dgm:cxn modelId="{9EA2C94C-358C-4FA0-956B-646913987729}" type="presOf" srcId="{943906EB-38D9-499A-B3FF-0FFE4551C7A8}" destId="{D9055FFE-6B2C-4B14-B6EE-62C05E87154B}" srcOrd="1" destOrd="0" presId="urn:microsoft.com/office/officeart/2005/8/layout/vList4#1"/>
    <dgm:cxn modelId="{EAFE059D-47EB-45CA-8B59-E9C17506FC94}" type="presOf" srcId="{943906EB-38D9-499A-B3FF-0FFE4551C7A8}" destId="{391E94D5-3DB8-4B52-BB03-DDC18D4974F5}" srcOrd="0" destOrd="0" presId="urn:microsoft.com/office/officeart/2005/8/layout/vList4#1"/>
    <dgm:cxn modelId="{C4B36604-2CB6-4E76-B095-A2C3BD9672E7}" srcId="{39E8FCBF-F79F-476C-9999-D92CD893C770}" destId="{5CB96C2F-7E64-4368-9C66-1C2F2E1CEAC9}" srcOrd="1" destOrd="0" parTransId="{A7CE7CBE-EB41-49C5-89E8-6901C0058DD0}" sibTransId="{CA27BFB8-75B5-4764-9E05-1AE8FEF1EA61}"/>
    <dgm:cxn modelId="{FFE63046-B693-4CF3-BA44-76DDB4B410CB}" type="presOf" srcId="{5CB96C2F-7E64-4368-9C66-1C2F2E1CEAC9}" destId="{7399A9A9-6152-4DCD-A98C-A04D4C7B41E7}" srcOrd="1" destOrd="0" presId="urn:microsoft.com/office/officeart/2005/8/layout/vList4#1"/>
    <dgm:cxn modelId="{B98328FE-39D1-4AF1-A728-E825DA18784A}" type="presOf" srcId="{39E8FCBF-F79F-476C-9999-D92CD893C770}" destId="{42C8A493-0DC5-41B7-8D22-3FDFB8E8FC8D}" srcOrd="0" destOrd="0" presId="urn:microsoft.com/office/officeart/2005/8/layout/vList4#1"/>
    <dgm:cxn modelId="{0B1ADCBB-BE88-4196-8465-9F8EB32ADE03}" srcId="{39E8FCBF-F79F-476C-9999-D92CD893C770}" destId="{943906EB-38D9-499A-B3FF-0FFE4551C7A8}" srcOrd="0" destOrd="0" parTransId="{EF0B4210-30DB-496D-8359-6D4868283C6C}" sibTransId="{5C401B8E-891B-493E-A5FB-BA1D2C3A4A5C}"/>
    <dgm:cxn modelId="{5E1B788D-FE03-48AB-A0E5-8F5F61141FD7}" type="presParOf" srcId="{42C8A493-0DC5-41B7-8D22-3FDFB8E8FC8D}" destId="{2A762E56-7F90-49DE-88FC-981A6DF59029}" srcOrd="0" destOrd="0" presId="urn:microsoft.com/office/officeart/2005/8/layout/vList4#1"/>
    <dgm:cxn modelId="{5CC3AD52-5CE8-4402-AC3A-58FDA68D3094}" type="presParOf" srcId="{2A762E56-7F90-49DE-88FC-981A6DF59029}" destId="{391E94D5-3DB8-4B52-BB03-DDC18D4974F5}" srcOrd="0" destOrd="0" presId="urn:microsoft.com/office/officeart/2005/8/layout/vList4#1"/>
    <dgm:cxn modelId="{977F66F2-A207-408D-ADC7-1E47411D5AD8}" type="presParOf" srcId="{2A762E56-7F90-49DE-88FC-981A6DF59029}" destId="{010CA419-2692-4863-9F86-60DE401E8223}" srcOrd="1" destOrd="0" presId="urn:microsoft.com/office/officeart/2005/8/layout/vList4#1"/>
    <dgm:cxn modelId="{426B6A27-0B19-47D6-9538-4C644D9ABB1A}" type="presParOf" srcId="{2A762E56-7F90-49DE-88FC-981A6DF59029}" destId="{D9055FFE-6B2C-4B14-B6EE-62C05E87154B}" srcOrd="2" destOrd="0" presId="urn:microsoft.com/office/officeart/2005/8/layout/vList4#1"/>
    <dgm:cxn modelId="{35CBB4DE-92CA-4FE1-BC43-D0ED39918618}" type="presParOf" srcId="{42C8A493-0DC5-41B7-8D22-3FDFB8E8FC8D}" destId="{F4E24492-1D1A-4E84-ACD2-F63A029FAFED}" srcOrd="1" destOrd="0" presId="urn:microsoft.com/office/officeart/2005/8/layout/vList4#1"/>
    <dgm:cxn modelId="{AB510909-D034-4626-9B00-5F855731DA9A}" type="presParOf" srcId="{42C8A493-0DC5-41B7-8D22-3FDFB8E8FC8D}" destId="{8E3C7FAB-A616-4F0D-B991-4D8CF2223F5A}" srcOrd="2" destOrd="0" presId="urn:microsoft.com/office/officeart/2005/8/layout/vList4#1"/>
    <dgm:cxn modelId="{420102FF-0FD2-4B8C-BC8F-F12BF7965463}" type="presParOf" srcId="{8E3C7FAB-A616-4F0D-B991-4D8CF2223F5A}" destId="{AF6B6189-0A11-4C43-A35F-28F43674B9EE}" srcOrd="0" destOrd="0" presId="urn:microsoft.com/office/officeart/2005/8/layout/vList4#1"/>
    <dgm:cxn modelId="{BFCD3478-94C3-4234-89F8-42EF14ED39A3}" type="presParOf" srcId="{8E3C7FAB-A616-4F0D-B991-4D8CF2223F5A}" destId="{EA3D45EE-A2BC-46D4-A8A5-7F98CAAC22F4}" srcOrd="1" destOrd="0" presId="urn:microsoft.com/office/officeart/2005/8/layout/vList4#1"/>
    <dgm:cxn modelId="{95E98835-6543-43C3-AB35-BD5A43B4C790}" type="presParOf" srcId="{8E3C7FAB-A616-4F0D-B991-4D8CF2223F5A}" destId="{7399A9A9-6152-4DCD-A98C-A04D4C7B41E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831" rIns="93663" bIns="46831" numCol="1" anchor="t" anchorCtr="0" compatLnSpc="1">
            <a:prstTxWarp prst="textNoShape">
              <a:avLst/>
            </a:prstTxWarp>
          </a:bodyPr>
          <a:lstStyle>
            <a:lvl1pPr defTabSz="935857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831" rIns="93663" bIns="46831" numCol="1" anchor="t" anchorCtr="0" compatLnSpc="1">
            <a:prstTxWarp prst="textNoShape">
              <a:avLst/>
            </a:prstTxWarp>
          </a:bodyPr>
          <a:lstStyle>
            <a:lvl1pPr algn="r" defTabSz="935857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831" rIns="93663" bIns="46831" numCol="1" anchor="b" anchorCtr="0" compatLnSpc="1">
            <a:prstTxWarp prst="textNoShape">
              <a:avLst/>
            </a:prstTxWarp>
          </a:bodyPr>
          <a:lstStyle>
            <a:lvl1pPr defTabSz="935857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7213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831" rIns="93663" bIns="46831" numCol="1" anchor="b" anchorCtr="0" compatLnSpc="1">
            <a:prstTxWarp prst="textNoShape">
              <a:avLst/>
            </a:prstTxWarp>
          </a:bodyPr>
          <a:lstStyle>
            <a:lvl1pPr algn="r" defTabSz="935038" eaLnBrk="1" hangingPunct="1">
              <a:defRPr sz="1200"/>
            </a:lvl1pPr>
          </a:lstStyle>
          <a:p>
            <a:fld id="{04C82060-5003-47FC-9A80-1ABBF081D90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1838" y="746125"/>
            <a:ext cx="5394325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3E1AEE4-5838-4396-BE03-F2B52801F7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-128"/>
      </a:defRPr>
    </a:lvl1pPr>
    <a:lvl2pPr marL="4540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12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4654" algn="l" defTabSz="9138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85" algn="l" defTabSz="9138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517" algn="l" defTabSz="9138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447" algn="l" defTabSz="9138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D15DE9-ADB8-48D9-9008-176FC34E6775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30250" y="746125"/>
            <a:ext cx="5397500" cy="3729038"/>
          </a:xfrm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780572-8314-45C0-AD58-85246841B308}" type="slidenum">
              <a:rPr lang="en-US" altLang="en-US" sz="1300">
                <a:latin typeface="Corbel" pitchFamily="34" charset="0"/>
                <a:ea typeface="MS PGothic" pitchFamily="34" charset="-128"/>
              </a:rPr>
              <a:pPr/>
              <a:t>66</a:t>
            </a:fld>
            <a:endParaRPr lang="en-US" altLang="en-US" sz="1300">
              <a:latin typeface="Corbe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D5D16B-A088-4B56-85BA-815C2A5CA8A4}" type="slidenum">
              <a:rPr lang="en-US" altLang="en-US" sz="1300">
                <a:ea typeface="MS PGothic" pitchFamily="34" charset="-128"/>
              </a:rPr>
              <a:pPr/>
              <a:t>74</a:t>
            </a:fld>
            <a:endParaRPr lang="en-US" altLang="en-US" sz="130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712788"/>
            <a:fld id="{EFCC482F-D82A-468C-8553-4272BA896893}" type="slidenum">
              <a:rPr lang="en-US" altLang="en-US">
                <a:cs typeface="Arial" charset="0"/>
              </a:rPr>
              <a:pPr defTabSz="712788"/>
              <a:t>3</a:t>
            </a:fld>
            <a:endParaRPr lang="en-US" alt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4E68B9-9354-43A4-AB78-EBC04FA1A27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746125"/>
            <a:ext cx="5394325" cy="37274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63F29A-D0AC-46BB-BAA9-EA595270B0CC}" type="slidenum">
              <a:rPr lang="en-US" altLang="en-US">
                <a:cs typeface="Arial" charset="0"/>
              </a:rPr>
              <a:pPr/>
              <a:t>25</a:t>
            </a:fld>
            <a:endParaRPr lang="en-US" altLang="en-US">
              <a:cs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SG" altLang="en-US" noProof="1" smtClean="0"/>
          </a:p>
        </p:txBody>
      </p:sp>
      <p:sp>
        <p:nvSpPr>
          <p:cNvPr id="3584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id-ID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2CD6A-A394-45D1-B417-11543D481331}" type="slidenum">
              <a:rPr lang="en-US" altLang="en-US">
                <a:cs typeface="Arial" charset="0"/>
              </a:rPr>
              <a:pPr/>
              <a:t>38</a:t>
            </a:fld>
            <a:endParaRPr lang="en-US" altLang="en-US">
              <a:cs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SG" altLang="en-US" noProof="1" smtClean="0"/>
          </a:p>
        </p:txBody>
      </p:sp>
      <p:sp>
        <p:nvSpPr>
          <p:cNvPr id="501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id-ID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75A1C9-B953-4B5D-8E7A-B4CDF493A668}" type="slidenum">
              <a:rPr lang="en-US" altLang="en-US"/>
              <a:pPr/>
              <a:t>40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EC439A-C13B-4F49-A695-75309F26A954}" type="slidenum">
              <a:rPr lang="en-US" altLang="en-US">
                <a:cs typeface="Arial" charset="0"/>
              </a:rPr>
              <a:pPr/>
              <a:t>56</a:t>
            </a:fld>
            <a:endParaRPr lang="en-US" altLang="en-US">
              <a:cs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SG" altLang="en-US" noProof="1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id-ID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47C6E-2C51-4DF6-A1E5-DF2B24871E52}" type="slidenum">
              <a:rPr lang="en-US" altLang="en-US"/>
              <a:pPr/>
              <a:t>57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30250" y="746125"/>
            <a:ext cx="5397500" cy="3729038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4F4614-F266-4F63-BAC6-68C30BFCA918}" type="slidenum">
              <a:rPr lang="en-US" altLang="en-US" sz="1300">
                <a:latin typeface="Corbel" pitchFamily="34" charset="0"/>
                <a:ea typeface="MS PGothic" pitchFamily="34" charset="-128"/>
              </a:rPr>
              <a:pPr/>
              <a:t>65</a:t>
            </a:fld>
            <a:endParaRPr lang="en-US" altLang="en-US" sz="1300">
              <a:latin typeface="Corbe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058400" cy="6948488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5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5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61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9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5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5" cy="112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99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0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5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44074" name="Rectangle 42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503243" y="1622430"/>
            <a:ext cx="9051925" cy="18526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416" tIns="46208" rIns="92416" bIns="46208" numCol="1" anchor="ctr" anchorCtr="0" compatLnSpc="1">
            <a:prstTxWarp prst="textNoShape">
              <a:avLst/>
            </a:prstTxWarp>
          </a:bodyPr>
          <a:lstStyle>
            <a:lvl1pPr>
              <a:defRPr sz="4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075" name="Rectangle 43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511300" y="3938588"/>
            <a:ext cx="7037388" cy="1776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416" tIns="46208" rIns="92416" bIns="46208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503238" y="6327775"/>
            <a:ext cx="2346325" cy="4635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416" tIns="46208" rIns="92416" bIns="4620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436938" y="6332538"/>
            <a:ext cx="3184525" cy="4635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416" tIns="46208" rIns="92416" bIns="46208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08838" y="6327775"/>
            <a:ext cx="2346325" cy="4635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416" tIns="46208" rIns="92416" bIns="462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2ED58F6-9177-4B07-91BA-735D54B202B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3" y="277813"/>
            <a:ext cx="9051925" cy="1158875"/>
          </a:xfrm>
          <a:prstGeom prst="rect">
            <a:avLst/>
          </a:prstGeom>
        </p:spPr>
        <p:txBody>
          <a:bodyPr lIns="91386" tIns="45693" rIns="91386" bIns="45693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43" y="1622430"/>
            <a:ext cx="9051925" cy="4586288"/>
          </a:xfrm>
          <a:prstGeom prst="rect">
            <a:avLst/>
          </a:prstGeom>
        </p:spPr>
        <p:txBody>
          <a:bodyPr vert="eaVert" lIns="91386" tIns="45693" rIns="91386" bIns="4569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9" y="277818"/>
            <a:ext cx="2262189" cy="5930900"/>
          </a:xfrm>
          <a:prstGeom prst="rect">
            <a:avLst/>
          </a:prstGeom>
        </p:spPr>
        <p:txBody>
          <a:bodyPr vert="eaVert" lIns="91386" tIns="45693" rIns="91386" bIns="45693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43" y="277818"/>
            <a:ext cx="6637337" cy="5930900"/>
          </a:xfrm>
          <a:prstGeom prst="rect">
            <a:avLst/>
          </a:prstGeom>
        </p:spPr>
        <p:txBody>
          <a:bodyPr vert="eaVert" lIns="91386" tIns="45693" rIns="91386" bIns="4569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159034"/>
            <a:ext cx="8549640" cy="14897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938376"/>
            <a:ext cx="7040880" cy="17761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5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1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6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2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28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3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99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85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4FC3D-9598-48FB-B5C5-FBADD89136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C8E9E-0454-468E-A6FB-F6A6B27856D8}" type="datetime1">
              <a:rPr lang="id-ID"/>
              <a:pPr>
                <a:defRPr/>
              </a:pPr>
              <a:t>06/08/2018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3E6D7-536E-43FF-99E0-2AD06793D6DE}" type="slidenum">
              <a:rPr lang="id-ID" altLang="en-US"/>
              <a:pPr/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466067"/>
            <a:ext cx="8549640" cy="1380362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2945739"/>
            <a:ext cx="8549640" cy="1520328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562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12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568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425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28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13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993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850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E3B77-09C3-4356-9AB6-DDF6781D2BAA}" type="datetime1">
              <a:rPr lang="id-ID"/>
              <a:pPr>
                <a:defRPr/>
              </a:pPr>
              <a:t>06/08/2018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0A186-16A4-4BFE-BD8A-663E4329B63B}" type="slidenum">
              <a:rPr lang="id-ID" altLang="en-US"/>
              <a:pPr/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1644213"/>
            <a:ext cx="4894738" cy="464786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6" y="1644213"/>
            <a:ext cx="4894739" cy="464786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68C6B-A4B1-4DEC-8965-1DE8448932B2}" type="datetime1">
              <a:rPr lang="id-ID"/>
              <a:pPr>
                <a:defRPr/>
              </a:pPr>
              <a:t>06/08/2018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74600-74BA-448F-80E6-56E9BC4C4679}" type="slidenum">
              <a:rPr lang="id-ID" altLang="en-US"/>
              <a:pPr/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78325"/>
            <a:ext cx="9052560" cy="11583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555729"/>
            <a:ext cx="4444207" cy="64835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5626" indent="0">
              <a:buNone/>
              <a:defRPr sz="2100" b="1"/>
            </a:lvl2pPr>
            <a:lvl3pPr marL="971253" indent="0">
              <a:buNone/>
              <a:defRPr sz="1900" b="1"/>
            </a:lvl3pPr>
            <a:lvl4pPr marL="1456878" indent="0">
              <a:buNone/>
              <a:defRPr sz="1700" b="1"/>
            </a:lvl4pPr>
            <a:lvl5pPr marL="1942506" indent="0">
              <a:buNone/>
              <a:defRPr sz="1700" b="1"/>
            </a:lvl5pPr>
            <a:lvl6pPr marL="2428131" indent="0">
              <a:buNone/>
              <a:defRPr sz="1700" b="1"/>
            </a:lvl6pPr>
            <a:lvl7pPr marL="2913757" indent="0">
              <a:buNone/>
              <a:defRPr sz="1700" b="1"/>
            </a:lvl7pPr>
            <a:lvl8pPr marL="3399382" indent="0">
              <a:buNone/>
              <a:defRPr sz="1700" b="1"/>
            </a:lvl8pPr>
            <a:lvl9pPr marL="388500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204075"/>
            <a:ext cx="4444207" cy="400433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3" y="1555729"/>
            <a:ext cx="4445953" cy="64835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5626" indent="0">
              <a:buNone/>
              <a:defRPr sz="2100" b="1"/>
            </a:lvl2pPr>
            <a:lvl3pPr marL="971253" indent="0">
              <a:buNone/>
              <a:defRPr sz="1900" b="1"/>
            </a:lvl3pPr>
            <a:lvl4pPr marL="1456878" indent="0">
              <a:buNone/>
              <a:defRPr sz="1700" b="1"/>
            </a:lvl4pPr>
            <a:lvl5pPr marL="1942506" indent="0">
              <a:buNone/>
              <a:defRPr sz="1700" b="1"/>
            </a:lvl5pPr>
            <a:lvl6pPr marL="2428131" indent="0">
              <a:buNone/>
              <a:defRPr sz="1700" b="1"/>
            </a:lvl6pPr>
            <a:lvl7pPr marL="2913757" indent="0">
              <a:buNone/>
              <a:defRPr sz="1700" b="1"/>
            </a:lvl7pPr>
            <a:lvl8pPr marL="3399382" indent="0">
              <a:buNone/>
              <a:defRPr sz="1700" b="1"/>
            </a:lvl8pPr>
            <a:lvl9pPr marL="388500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3" y="2204075"/>
            <a:ext cx="4445953" cy="400433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3F261-DBD8-4A1C-9E8D-7F5C2D52F1AA}" type="datetime1">
              <a:rPr lang="id-ID"/>
              <a:pPr>
                <a:defRPr/>
              </a:pPr>
              <a:t>06/08/2018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44CB5-E869-4550-B2BC-7D034C44241C}" type="slidenum">
              <a:rPr lang="id-ID" altLang="en-US"/>
              <a:pPr/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B2684-DFA0-4AF2-A1C7-3C55713D5F93}" type="datetime1">
              <a:rPr lang="id-ID"/>
              <a:pPr>
                <a:defRPr/>
              </a:pPr>
              <a:t>06/08/2018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2502B-B1CA-4D86-BE53-4749A43C62A4}" type="slidenum">
              <a:rPr lang="id-ID" altLang="en-US"/>
              <a:pPr/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F1A7D-FF55-4897-B2B9-E97CDD4144EE}" type="datetime1">
              <a:rPr lang="id-ID"/>
              <a:pPr>
                <a:defRPr/>
              </a:pPr>
              <a:t>06/08/2018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B1D1D-BDCF-44E2-A846-6F03C28541B1}" type="slidenum">
              <a:rPr lang="id-ID" altLang="en-US"/>
              <a:pPr/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276716"/>
            <a:ext cx="3309144" cy="117765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76722"/>
            <a:ext cx="5622925" cy="5931696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454373"/>
            <a:ext cx="3309144" cy="4754045"/>
          </a:xfrm>
        </p:spPr>
        <p:txBody>
          <a:bodyPr/>
          <a:lstStyle>
            <a:lvl1pPr marL="0" indent="0">
              <a:buNone/>
              <a:defRPr sz="1500"/>
            </a:lvl1pPr>
            <a:lvl2pPr marL="485626" indent="0">
              <a:buNone/>
              <a:defRPr sz="1300"/>
            </a:lvl2pPr>
            <a:lvl3pPr marL="971253" indent="0">
              <a:buNone/>
              <a:defRPr sz="1100"/>
            </a:lvl3pPr>
            <a:lvl4pPr marL="1456878" indent="0">
              <a:buNone/>
              <a:defRPr sz="1000"/>
            </a:lvl4pPr>
            <a:lvl5pPr marL="1942506" indent="0">
              <a:buNone/>
              <a:defRPr sz="1000"/>
            </a:lvl5pPr>
            <a:lvl6pPr marL="2428131" indent="0">
              <a:buNone/>
              <a:defRPr sz="1000"/>
            </a:lvl6pPr>
            <a:lvl7pPr marL="2913757" indent="0">
              <a:buNone/>
              <a:defRPr sz="1000"/>
            </a:lvl7pPr>
            <a:lvl8pPr marL="3399382" indent="0">
              <a:buNone/>
              <a:defRPr sz="1000"/>
            </a:lvl8pPr>
            <a:lvl9pPr marL="388500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0F6D0-DE8A-47C5-A981-D6C891DC22F8}" type="datetime1">
              <a:rPr lang="id-ID"/>
              <a:pPr>
                <a:defRPr/>
              </a:pPr>
              <a:t>06/08/2018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0A878-D5D9-4BEF-8A09-D3139F5B2E2D}" type="slidenum">
              <a:rPr lang="id-ID" altLang="en-US"/>
              <a:pPr/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3" y="277813"/>
            <a:ext cx="9051925" cy="1158875"/>
          </a:xfrm>
          <a:prstGeom prst="rect">
            <a:avLst/>
          </a:prstGeom>
        </p:spPr>
        <p:txBody>
          <a:bodyPr lIns="91386" tIns="45693" rIns="91386" bIns="45693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43" y="1622430"/>
            <a:ext cx="9051925" cy="4586288"/>
          </a:xfrm>
          <a:prstGeom prst="rect">
            <a:avLst/>
          </a:prstGeom>
        </p:spPr>
        <p:txBody>
          <a:bodyPr lIns="91386" tIns="45693" rIns="91386" bIns="4569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4865052"/>
            <a:ext cx="6035040" cy="57434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21002"/>
            <a:ext cx="6035040" cy="4170045"/>
          </a:xfrm>
        </p:spPr>
        <p:txBody>
          <a:bodyPr rtlCol="0">
            <a:normAutofit/>
          </a:bodyPr>
          <a:lstStyle>
            <a:lvl1pPr marL="0" indent="0">
              <a:buNone/>
              <a:defRPr sz="3400"/>
            </a:lvl1pPr>
            <a:lvl2pPr marL="485626" indent="0">
              <a:buNone/>
              <a:defRPr sz="3000"/>
            </a:lvl2pPr>
            <a:lvl3pPr marL="971253" indent="0">
              <a:buNone/>
              <a:defRPr sz="2600"/>
            </a:lvl3pPr>
            <a:lvl4pPr marL="1456878" indent="0">
              <a:buNone/>
              <a:defRPr sz="2100"/>
            </a:lvl4pPr>
            <a:lvl5pPr marL="1942506" indent="0">
              <a:buNone/>
              <a:defRPr sz="2100"/>
            </a:lvl5pPr>
            <a:lvl6pPr marL="2428131" indent="0">
              <a:buNone/>
              <a:defRPr sz="2100"/>
            </a:lvl6pPr>
            <a:lvl7pPr marL="2913757" indent="0">
              <a:buNone/>
              <a:defRPr sz="2100"/>
            </a:lvl7pPr>
            <a:lvl8pPr marL="3399382" indent="0">
              <a:buNone/>
              <a:defRPr sz="2100"/>
            </a:lvl8pPr>
            <a:lvl9pPr marL="3885007" indent="0">
              <a:buNone/>
              <a:defRPr sz="21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439399"/>
            <a:ext cx="6035040" cy="815668"/>
          </a:xfrm>
        </p:spPr>
        <p:txBody>
          <a:bodyPr/>
          <a:lstStyle>
            <a:lvl1pPr marL="0" indent="0">
              <a:buNone/>
              <a:defRPr sz="1500"/>
            </a:lvl1pPr>
            <a:lvl2pPr marL="485626" indent="0">
              <a:buNone/>
              <a:defRPr sz="1300"/>
            </a:lvl2pPr>
            <a:lvl3pPr marL="971253" indent="0">
              <a:buNone/>
              <a:defRPr sz="1100"/>
            </a:lvl3pPr>
            <a:lvl4pPr marL="1456878" indent="0">
              <a:buNone/>
              <a:defRPr sz="1000"/>
            </a:lvl4pPr>
            <a:lvl5pPr marL="1942506" indent="0">
              <a:buNone/>
              <a:defRPr sz="1000"/>
            </a:lvl5pPr>
            <a:lvl6pPr marL="2428131" indent="0">
              <a:buNone/>
              <a:defRPr sz="1000"/>
            </a:lvl6pPr>
            <a:lvl7pPr marL="2913757" indent="0">
              <a:buNone/>
              <a:defRPr sz="1000"/>
            </a:lvl7pPr>
            <a:lvl8pPr marL="3399382" indent="0">
              <a:buNone/>
              <a:defRPr sz="1000"/>
            </a:lvl8pPr>
            <a:lvl9pPr marL="388500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E80C4-252F-46C9-B5E7-782A938C7F05}" type="datetime1">
              <a:rPr lang="id-ID"/>
              <a:pPr>
                <a:defRPr/>
              </a:pPr>
              <a:t>06/08/2018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6B9BF-1292-4A49-887B-9B524FF5164F}" type="slidenum">
              <a:rPr lang="id-ID" altLang="en-US"/>
              <a:pPr/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54E41-BB42-46E2-9555-44038D4A682B}" type="datetime1">
              <a:rPr lang="id-ID"/>
              <a:pPr>
                <a:defRPr/>
              </a:pPr>
              <a:t>06/08/2018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1FCAA-0550-4823-8A7C-E54EBF85676B}" type="slidenum">
              <a:rPr lang="id-ID" altLang="en-US"/>
              <a:pPr/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281543"/>
            <a:ext cx="2488407" cy="60105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8" y="281543"/>
            <a:ext cx="7301071" cy="60105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C5D00-D29C-4DDA-B224-3E8E9ABB6E70}" type="datetime1">
              <a:rPr lang="id-ID"/>
              <a:pPr>
                <a:defRPr/>
              </a:pPr>
              <a:t>06/08/2018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6070E-BC9E-4B0E-835C-AB4C715F713B}" type="slidenum">
              <a:rPr lang="id-ID" altLang="en-US"/>
              <a:pPr/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2" y="4465638"/>
            <a:ext cx="8548687" cy="1381125"/>
          </a:xfrm>
          <a:prstGeom prst="rect">
            <a:avLst/>
          </a:prstGeom>
        </p:spPr>
        <p:txBody>
          <a:bodyPr lIns="91386" tIns="45693" rIns="91386" bIns="45693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42" y="2946405"/>
            <a:ext cx="8548687" cy="1519238"/>
          </a:xfrm>
          <a:prstGeom prst="rect">
            <a:avLst/>
          </a:prstGeom>
        </p:spPr>
        <p:txBody>
          <a:bodyPr lIns="91386" tIns="45693" rIns="91386" bIns="45693" anchor="b"/>
          <a:lstStyle>
            <a:lvl1pPr marL="0" indent="0">
              <a:buNone/>
              <a:defRPr sz="2000"/>
            </a:lvl1pPr>
            <a:lvl2pPr marL="456931" indent="0">
              <a:buNone/>
              <a:defRPr sz="1800"/>
            </a:lvl2pPr>
            <a:lvl3pPr marL="913862" indent="0">
              <a:buNone/>
              <a:defRPr sz="1600"/>
            </a:lvl3pPr>
            <a:lvl4pPr marL="1370793" indent="0">
              <a:buNone/>
              <a:defRPr sz="1400"/>
            </a:lvl4pPr>
            <a:lvl5pPr marL="1827723" indent="0">
              <a:buNone/>
              <a:defRPr sz="1400"/>
            </a:lvl5pPr>
            <a:lvl6pPr marL="2284654" indent="0">
              <a:buNone/>
              <a:defRPr sz="1400"/>
            </a:lvl6pPr>
            <a:lvl7pPr marL="2741585" indent="0">
              <a:buNone/>
              <a:defRPr sz="1400"/>
            </a:lvl7pPr>
            <a:lvl8pPr marL="3198517" indent="0">
              <a:buNone/>
              <a:defRPr sz="1400"/>
            </a:lvl8pPr>
            <a:lvl9pPr marL="365544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3" y="277813"/>
            <a:ext cx="9051925" cy="1158875"/>
          </a:xfrm>
          <a:prstGeom prst="rect">
            <a:avLst/>
          </a:prstGeom>
        </p:spPr>
        <p:txBody>
          <a:bodyPr lIns="91386" tIns="45693" rIns="91386" bIns="45693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622430"/>
            <a:ext cx="4449762" cy="4586288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5" y="1622430"/>
            <a:ext cx="4449763" cy="4586288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3" y="277813"/>
            <a:ext cx="9051925" cy="115887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555750"/>
            <a:ext cx="4443412" cy="647700"/>
          </a:xfrm>
          <a:prstGeom prst="rect">
            <a:avLst/>
          </a:prstGeom>
        </p:spPr>
        <p:txBody>
          <a:bodyPr lIns="91386" tIns="45693" rIns="91386" bIns="45693" anchor="b"/>
          <a:lstStyle>
            <a:lvl1pPr marL="0" indent="0">
              <a:buNone/>
              <a:defRPr sz="2400" b="1"/>
            </a:lvl1pPr>
            <a:lvl2pPr marL="456931" indent="0">
              <a:buNone/>
              <a:defRPr sz="2000" b="1"/>
            </a:lvl2pPr>
            <a:lvl3pPr marL="913862" indent="0">
              <a:buNone/>
              <a:defRPr sz="1800" b="1"/>
            </a:lvl3pPr>
            <a:lvl4pPr marL="1370793" indent="0">
              <a:buNone/>
              <a:defRPr sz="1600" b="1"/>
            </a:lvl4pPr>
            <a:lvl5pPr marL="1827723" indent="0">
              <a:buNone/>
              <a:defRPr sz="1600" b="1"/>
            </a:lvl5pPr>
            <a:lvl6pPr marL="2284654" indent="0">
              <a:buNone/>
              <a:defRPr sz="1600" b="1"/>
            </a:lvl6pPr>
            <a:lvl7pPr marL="2741585" indent="0">
              <a:buNone/>
              <a:defRPr sz="1600" b="1"/>
            </a:lvl7pPr>
            <a:lvl8pPr marL="3198517" indent="0">
              <a:buNone/>
              <a:defRPr sz="1600" b="1"/>
            </a:lvl8pPr>
            <a:lvl9pPr marL="36554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203455"/>
            <a:ext cx="4443412" cy="4005263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7" y="1555750"/>
            <a:ext cx="4445000" cy="647700"/>
          </a:xfrm>
          <a:prstGeom prst="rect">
            <a:avLst/>
          </a:prstGeom>
        </p:spPr>
        <p:txBody>
          <a:bodyPr lIns="91386" tIns="45693" rIns="91386" bIns="45693" anchor="b"/>
          <a:lstStyle>
            <a:lvl1pPr marL="0" indent="0">
              <a:buNone/>
              <a:defRPr sz="2400" b="1"/>
            </a:lvl1pPr>
            <a:lvl2pPr marL="456931" indent="0">
              <a:buNone/>
              <a:defRPr sz="2000" b="1"/>
            </a:lvl2pPr>
            <a:lvl3pPr marL="913862" indent="0">
              <a:buNone/>
              <a:defRPr sz="1800" b="1"/>
            </a:lvl3pPr>
            <a:lvl4pPr marL="1370793" indent="0">
              <a:buNone/>
              <a:defRPr sz="1600" b="1"/>
            </a:lvl4pPr>
            <a:lvl5pPr marL="1827723" indent="0">
              <a:buNone/>
              <a:defRPr sz="1600" b="1"/>
            </a:lvl5pPr>
            <a:lvl6pPr marL="2284654" indent="0">
              <a:buNone/>
              <a:defRPr sz="1600" b="1"/>
            </a:lvl6pPr>
            <a:lvl7pPr marL="2741585" indent="0">
              <a:buNone/>
              <a:defRPr sz="1600" b="1"/>
            </a:lvl7pPr>
            <a:lvl8pPr marL="3198517" indent="0">
              <a:buNone/>
              <a:defRPr sz="1600" b="1"/>
            </a:lvl8pPr>
            <a:lvl9pPr marL="36554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7" y="2203455"/>
            <a:ext cx="4445000" cy="4005263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3" y="277813"/>
            <a:ext cx="9051925" cy="1158875"/>
          </a:xfrm>
          <a:prstGeom prst="rect">
            <a:avLst/>
          </a:prstGeom>
        </p:spPr>
        <p:txBody>
          <a:bodyPr lIns="91386" tIns="45693" rIns="91386" bIns="45693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3" y="276230"/>
            <a:ext cx="3308350" cy="1177925"/>
          </a:xfrm>
          <a:prstGeom prst="rect">
            <a:avLst/>
          </a:prstGeom>
        </p:spPr>
        <p:txBody>
          <a:bodyPr lIns="91386" tIns="45693" rIns="91386" bIns="45693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276225"/>
            <a:ext cx="5622925" cy="5932488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3" y="1454155"/>
            <a:ext cx="3308350" cy="4754563"/>
          </a:xfrm>
          <a:prstGeom prst="rect">
            <a:avLst/>
          </a:prstGeom>
        </p:spPr>
        <p:txBody>
          <a:bodyPr lIns="91386" tIns="45693" rIns="91386" bIns="45693"/>
          <a:lstStyle>
            <a:lvl1pPr marL="0" indent="0">
              <a:buNone/>
              <a:defRPr sz="1400"/>
            </a:lvl1pPr>
            <a:lvl2pPr marL="456931" indent="0">
              <a:buNone/>
              <a:defRPr sz="1200"/>
            </a:lvl2pPr>
            <a:lvl3pPr marL="913862" indent="0">
              <a:buNone/>
              <a:defRPr sz="1000"/>
            </a:lvl3pPr>
            <a:lvl4pPr marL="1370793" indent="0">
              <a:buNone/>
              <a:defRPr sz="900"/>
            </a:lvl4pPr>
            <a:lvl5pPr marL="1827723" indent="0">
              <a:buNone/>
              <a:defRPr sz="900"/>
            </a:lvl5pPr>
            <a:lvl6pPr marL="2284654" indent="0">
              <a:buNone/>
              <a:defRPr sz="900"/>
            </a:lvl6pPr>
            <a:lvl7pPr marL="2741585" indent="0">
              <a:buNone/>
              <a:defRPr sz="900"/>
            </a:lvl7pPr>
            <a:lvl8pPr marL="3198517" indent="0">
              <a:buNone/>
              <a:defRPr sz="900"/>
            </a:lvl8pPr>
            <a:lvl9pPr marL="36554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80" y="4865693"/>
            <a:ext cx="6035675" cy="573087"/>
          </a:xfrm>
          <a:prstGeom prst="rect">
            <a:avLst/>
          </a:prstGeom>
        </p:spPr>
        <p:txBody>
          <a:bodyPr lIns="91386" tIns="45693" rIns="91386" bIns="45693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80" y="620718"/>
            <a:ext cx="6035675" cy="4170362"/>
          </a:xfrm>
          <a:prstGeom prst="rect">
            <a:avLst/>
          </a:prstGeom>
        </p:spPr>
        <p:txBody>
          <a:bodyPr lIns="91386" tIns="45693" rIns="91386" bIns="45693"/>
          <a:lstStyle>
            <a:lvl1pPr marL="0" indent="0">
              <a:buNone/>
              <a:defRPr sz="3200"/>
            </a:lvl1pPr>
            <a:lvl2pPr marL="456931" indent="0">
              <a:buNone/>
              <a:defRPr sz="2800"/>
            </a:lvl2pPr>
            <a:lvl3pPr marL="913862" indent="0">
              <a:buNone/>
              <a:defRPr sz="2400"/>
            </a:lvl3pPr>
            <a:lvl4pPr marL="1370793" indent="0">
              <a:buNone/>
              <a:defRPr sz="2000"/>
            </a:lvl4pPr>
            <a:lvl5pPr marL="1827723" indent="0">
              <a:buNone/>
              <a:defRPr sz="2000"/>
            </a:lvl5pPr>
            <a:lvl6pPr marL="2284654" indent="0">
              <a:buNone/>
              <a:defRPr sz="2000"/>
            </a:lvl6pPr>
            <a:lvl7pPr marL="2741585" indent="0">
              <a:buNone/>
              <a:defRPr sz="2000"/>
            </a:lvl7pPr>
            <a:lvl8pPr marL="3198517" indent="0">
              <a:buNone/>
              <a:defRPr sz="2000"/>
            </a:lvl8pPr>
            <a:lvl9pPr marL="3655447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80" y="5438780"/>
            <a:ext cx="6035675" cy="815975"/>
          </a:xfrm>
          <a:prstGeom prst="rect">
            <a:avLst/>
          </a:prstGeom>
        </p:spPr>
        <p:txBody>
          <a:bodyPr lIns="91386" tIns="45693" rIns="91386" bIns="45693"/>
          <a:lstStyle>
            <a:lvl1pPr marL="0" indent="0">
              <a:buNone/>
              <a:defRPr sz="1400"/>
            </a:lvl1pPr>
            <a:lvl2pPr marL="456931" indent="0">
              <a:buNone/>
              <a:defRPr sz="1200"/>
            </a:lvl2pPr>
            <a:lvl3pPr marL="913862" indent="0">
              <a:buNone/>
              <a:defRPr sz="1000"/>
            </a:lvl3pPr>
            <a:lvl4pPr marL="1370793" indent="0">
              <a:buNone/>
              <a:defRPr sz="900"/>
            </a:lvl4pPr>
            <a:lvl5pPr marL="1827723" indent="0">
              <a:buNone/>
              <a:defRPr sz="900"/>
            </a:lvl5pPr>
            <a:lvl6pPr marL="2284654" indent="0">
              <a:buNone/>
              <a:defRPr sz="900"/>
            </a:lvl6pPr>
            <a:lvl7pPr marL="2741585" indent="0">
              <a:buNone/>
              <a:defRPr sz="900"/>
            </a:lvl7pPr>
            <a:lvl8pPr marL="3198517" indent="0">
              <a:buNone/>
              <a:defRPr sz="900"/>
            </a:lvl8pPr>
            <a:lvl9pPr marL="36554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058400" cy="6948488"/>
            <a:chOff x="0" y="0"/>
            <a:chExt cx="5760" cy="4319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hidden">
            <a:xfrm>
              <a:off x="4784" y="3702"/>
              <a:ext cx="975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hidden">
            <a:xfrm>
              <a:off x="4354" y="3869"/>
              <a:ext cx="1405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021" name="Freeform 13"/>
            <p:cNvSpPr>
              <a:spLocks/>
            </p:cNvSpPr>
            <p:nvPr/>
          </p:nvSpPr>
          <p:spPr bwMode="hidden">
            <a:xfrm>
              <a:off x="5030" y="3151"/>
              <a:ext cx="728" cy="261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hidden">
            <a:xfrm>
              <a:off x="0" y="916"/>
              <a:ext cx="5030" cy="219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hidden">
            <a:xfrm>
              <a:off x="3112" y="0"/>
              <a:ext cx="2515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032" name="Freeform 24"/>
            <p:cNvSpPr>
              <a:spLocks/>
            </p:cNvSpPr>
            <p:nvPr/>
          </p:nvSpPr>
          <p:spPr bwMode="hidden">
            <a:xfrm>
              <a:off x="5674" y="2474"/>
              <a:ext cx="85" cy="112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0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0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0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0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037" name="Freeform 29"/>
            <p:cNvSpPr>
              <a:spLocks/>
            </p:cNvSpPr>
            <p:nvPr/>
          </p:nvSpPr>
          <p:spPr bwMode="hidden">
            <a:xfrm>
              <a:off x="2" y="1601"/>
              <a:ext cx="5752" cy="1899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0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0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040" name="Freeform 32"/>
            <p:cNvSpPr>
              <a:spLocks/>
            </p:cNvSpPr>
            <p:nvPr/>
          </p:nvSpPr>
          <p:spPr bwMode="hidden">
            <a:xfrm>
              <a:off x="2" y="3177"/>
              <a:ext cx="5752" cy="410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hidden">
            <a:xfrm>
              <a:off x="1297" y="0"/>
              <a:ext cx="4455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06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43055" name="AutoShape 47"/>
          <p:cNvSpPr>
            <a:spLocks noChangeArrowheads="1"/>
          </p:cNvSpPr>
          <p:nvPr userDrawn="1"/>
        </p:nvSpPr>
        <p:spPr bwMode="auto">
          <a:xfrm>
            <a:off x="4860925" y="927100"/>
            <a:ext cx="5029200" cy="5637213"/>
          </a:xfrm>
          <a:prstGeom prst="parallelogram">
            <a:avLst>
              <a:gd name="adj" fmla="val 27398"/>
            </a:avLst>
          </a:prstGeom>
          <a:gradFill rotWithShape="1">
            <a:gsLst>
              <a:gs pos="0">
                <a:srgbClr val="00FF00">
                  <a:alpha val="37000"/>
                </a:srgbClr>
              </a:gs>
              <a:gs pos="100000">
                <a:srgbClr val="66FFFF">
                  <a:alpha val="64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386" tIns="45693" rIns="91386" bIns="45693" anchor="ctr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56" name="AutoShape 48"/>
          <p:cNvSpPr>
            <a:spLocks noChangeArrowheads="1"/>
          </p:cNvSpPr>
          <p:nvPr userDrawn="1"/>
        </p:nvSpPr>
        <p:spPr bwMode="auto">
          <a:xfrm rot="1855778">
            <a:off x="2886075" y="312738"/>
            <a:ext cx="5532438" cy="370681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1">
                  <a:alpha val="60001"/>
                </a:schemeClr>
              </a:gs>
              <a:gs pos="100000">
                <a:srgbClr val="FFFF00">
                  <a:alpha val="7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386" tIns="45693" rIns="91386" bIns="45693" anchor="ctr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57" name="Rectangle 49"/>
          <p:cNvSpPr>
            <a:spLocks noChangeArrowheads="1"/>
          </p:cNvSpPr>
          <p:nvPr userDrawn="1"/>
        </p:nvSpPr>
        <p:spPr bwMode="auto">
          <a:xfrm>
            <a:off x="334963" y="1158875"/>
            <a:ext cx="3101975" cy="5481638"/>
          </a:xfrm>
          <a:prstGeom prst="rect">
            <a:avLst/>
          </a:prstGeom>
          <a:gradFill rotWithShape="1">
            <a:gsLst>
              <a:gs pos="0">
                <a:srgbClr val="FFFF00">
                  <a:alpha val="19000"/>
                </a:srgbClr>
              </a:gs>
              <a:gs pos="100000">
                <a:srgbClr val="FF6600">
                  <a:alpha val="67999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386" tIns="45693" rIns="91386" bIns="45693" anchor="ctr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58" name="AutoShape 50"/>
          <p:cNvSpPr>
            <a:spLocks noChangeArrowheads="1"/>
          </p:cNvSpPr>
          <p:nvPr userDrawn="1"/>
        </p:nvSpPr>
        <p:spPr bwMode="auto">
          <a:xfrm rot="5400000">
            <a:off x="4664075" y="1858963"/>
            <a:ext cx="2239963" cy="6707187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6699">
                  <a:alpha val="50999"/>
                </a:srgbClr>
              </a:gs>
              <a:gs pos="100000">
                <a:srgbClr val="00FF00">
                  <a:alpha val="67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386" tIns="45693" rIns="91386" bIns="45693" anchor="ctr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641" r:id="rId1"/>
    <p:sldLayoutId id="2147485621" r:id="rId2"/>
    <p:sldLayoutId id="2147485622" r:id="rId3"/>
    <p:sldLayoutId id="2147485623" r:id="rId4"/>
    <p:sldLayoutId id="2147485624" r:id="rId5"/>
    <p:sldLayoutId id="2147485625" r:id="rId6"/>
    <p:sldLayoutId id="2147485626" r:id="rId7"/>
    <p:sldLayoutId id="2147485627" r:id="rId8"/>
    <p:sldLayoutId id="2147485628" r:id="rId9"/>
    <p:sldLayoutId id="2147485629" r:id="rId10"/>
    <p:sldLayoutId id="2147485630" r:id="rId11"/>
  </p:sldLayoutIdLst>
  <p:timing>
    <p:tnLst>
      <p:par>
        <p:cTn id="1" dur="indefinite" restart="never" nodeType="tmRoot"/>
      </p:par>
    </p:tnLst>
  </p:timing>
  <p:txStyles>
    <p:titleStyle>
      <a:lvl1pPr algn="ctr" defTabSz="920750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ＭＳ Ｐゴシック" charset="-128"/>
        </a:defRPr>
      </a:lvl1pPr>
      <a:lvl2pPr algn="ctr" defTabSz="920750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  <a:cs typeface="ＭＳ Ｐゴシック" charset="-128"/>
        </a:defRPr>
      </a:lvl2pPr>
      <a:lvl3pPr algn="ctr" defTabSz="920750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  <a:cs typeface="ＭＳ Ｐゴシック" charset="-128"/>
        </a:defRPr>
      </a:lvl3pPr>
      <a:lvl4pPr algn="ctr" defTabSz="920750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  <a:cs typeface="ＭＳ Ｐゴシック" charset="-128"/>
        </a:defRPr>
      </a:lvl4pPr>
      <a:lvl5pPr algn="ctr" defTabSz="920750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  <a:cs typeface="ＭＳ Ｐゴシック" charset="-128"/>
        </a:defRPr>
      </a:lvl5pPr>
      <a:lvl6pPr marL="456931" algn="ctr" defTabSz="923381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3862" algn="ctr" defTabSz="923381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0793" algn="ctr" defTabSz="923381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7723" algn="ctr" defTabSz="923381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defTabSz="92075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ＭＳ Ｐゴシック" charset="-128"/>
        </a:defRPr>
      </a:lvl1pPr>
      <a:lvl2pPr marL="747713" indent="-285750" algn="l" defTabSz="92075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2pPr>
      <a:lvl3pPr marL="1152525" indent="-228600" algn="l" defTabSz="92075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3pPr>
      <a:lvl4pPr marL="1616075" indent="-228600" algn="l" defTabSz="92075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4pPr>
      <a:lvl5pPr marL="2076450" indent="-227013" algn="l" defTabSz="920750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5pPr>
      <a:lvl6pPr marL="2535332" indent="-230052" algn="l" defTabSz="923381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92262" indent="-230052" algn="l" defTabSz="923381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49194" indent="-230052" algn="l" defTabSz="923381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906124" indent="-230052" algn="l" defTabSz="923381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d-ID"/>
      </a:defPPr>
      <a:lvl1pPr marL="0" algn="l" defTabSz="9138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1" algn="l" defTabSz="9138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62" algn="l" defTabSz="9138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93" algn="l" defTabSz="9138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23" algn="l" defTabSz="9138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54" algn="l" defTabSz="9138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85" algn="l" defTabSz="9138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17" algn="l" defTabSz="9138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47" algn="l" defTabSz="9138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277813"/>
            <a:ext cx="905192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125" tIns="48563" rIns="97125" bIns="485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id-ID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622425"/>
            <a:ext cx="9051925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125" tIns="48563" rIns="97125" bIns="485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id-ID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6442075"/>
            <a:ext cx="2346325" cy="369888"/>
          </a:xfrm>
          <a:prstGeom prst="rect">
            <a:avLst/>
          </a:prstGeom>
        </p:spPr>
        <p:txBody>
          <a:bodyPr vert="horz" wrap="square" lIns="97125" tIns="48563" rIns="97125" bIns="48563" numCol="1" anchor="ctr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89898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-52"/>
              </a:defRPr>
            </a:lvl1pPr>
          </a:lstStyle>
          <a:p>
            <a:pPr>
              <a:defRPr/>
            </a:pPr>
            <a:fld id="{F4F1190B-41D6-432C-B624-8151A6553E45}" type="datetime1">
              <a:rPr lang="id-ID"/>
              <a:pPr>
                <a:defRPr/>
              </a:pPr>
              <a:t>06/08/2018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938" y="6442075"/>
            <a:ext cx="3184525" cy="369888"/>
          </a:xfrm>
          <a:prstGeom prst="rect">
            <a:avLst/>
          </a:prstGeom>
        </p:spPr>
        <p:txBody>
          <a:bodyPr vert="horz" lIns="97125" tIns="48563" rIns="97125" bIns="4856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38" y="6442075"/>
            <a:ext cx="2346325" cy="369888"/>
          </a:xfrm>
          <a:prstGeom prst="rect">
            <a:avLst/>
          </a:prstGeom>
        </p:spPr>
        <p:txBody>
          <a:bodyPr vert="horz" wrap="square" lIns="97125" tIns="48563" rIns="97125" bIns="48563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A571BE76-7D1C-4A80-A8C9-0D91FABAF86D}" type="slidenum">
              <a:rPr lang="id-ID" altLang="en-US"/>
              <a:pPr/>
              <a:t>‹#›</a:t>
            </a:fld>
            <a:endParaRPr lang="id-ID" altLang="en-US"/>
          </a:p>
        </p:txBody>
      </p:sp>
      <p:sp>
        <p:nvSpPr>
          <p:cNvPr id="7" name="AutoShape 47"/>
          <p:cNvSpPr>
            <a:spLocks noChangeArrowheads="1"/>
          </p:cNvSpPr>
          <p:nvPr userDrawn="1"/>
        </p:nvSpPr>
        <p:spPr bwMode="auto">
          <a:xfrm>
            <a:off x="4860925" y="927100"/>
            <a:ext cx="5029200" cy="5637213"/>
          </a:xfrm>
          <a:prstGeom prst="parallelogram">
            <a:avLst>
              <a:gd name="adj" fmla="val 27398"/>
            </a:avLst>
          </a:prstGeom>
          <a:gradFill rotWithShape="1">
            <a:gsLst>
              <a:gs pos="0">
                <a:srgbClr val="00FF00">
                  <a:alpha val="37000"/>
                </a:srgbClr>
              </a:gs>
              <a:gs pos="100000">
                <a:srgbClr val="66FFFF">
                  <a:alpha val="64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386" tIns="45693" rIns="91386" bIns="45693" anchor="ctr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utoShape 48"/>
          <p:cNvSpPr>
            <a:spLocks noChangeArrowheads="1"/>
          </p:cNvSpPr>
          <p:nvPr userDrawn="1"/>
        </p:nvSpPr>
        <p:spPr bwMode="auto">
          <a:xfrm rot="1855778">
            <a:off x="2886075" y="312738"/>
            <a:ext cx="5532438" cy="370681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1">
                  <a:alpha val="60001"/>
                </a:schemeClr>
              </a:gs>
              <a:gs pos="100000">
                <a:srgbClr val="FFFF00">
                  <a:alpha val="7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386" tIns="45693" rIns="91386" bIns="45693" anchor="ctr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49"/>
          <p:cNvSpPr>
            <a:spLocks noChangeArrowheads="1"/>
          </p:cNvSpPr>
          <p:nvPr userDrawn="1"/>
        </p:nvSpPr>
        <p:spPr bwMode="auto">
          <a:xfrm>
            <a:off x="334963" y="1158875"/>
            <a:ext cx="3101975" cy="5481638"/>
          </a:xfrm>
          <a:prstGeom prst="rect">
            <a:avLst/>
          </a:prstGeom>
          <a:gradFill rotWithShape="1">
            <a:gsLst>
              <a:gs pos="0">
                <a:srgbClr val="FFFF00">
                  <a:alpha val="19000"/>
                </a:srgbClr>
              </a:gs>
              <a:gs pos="100000">
                <a:srgbClr val="FF6600">
                  <a:alpha val="67999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386" tIns="45693" rIns="91386" bIns="45693" anchor="ctr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50"/>
          <p:cNvSpPr>
            <a:spLocks noChangeArrowheads="1"/>
          </p:cNvSpPr>
          <p:nvPr userDrawn="1"/>
        </p:nvSpPr>
        <p:spPr bwMode="auto">
          <a:xfrm rot="5400000">
            <a:off x="4664075" y="1858963"/>
            <a:ext cx="2239963" cy="6707187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6699">
                  <a:alpha val="50999"/>
                </a:srgbClr>
              </a:gs>
              <a:gs pos="100000">
                <a:srgbClr val="00FF00">
                  <a:alpha val="67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386" tIns="45693" rIns="91386" bIns="45693" anchor="ctr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42" r:id="rId1"/>
    <p:sldLayoutId id="2147485631" r:id="rId2"/>
    <p:sldLayoutId id="2147485632" r:id="rId3"/>
    <p:sldLayoutId id="2147485633" r:id="rId4"/>
    <p:sldLayoutId id="2147485634" r:id="rId5"/>
    <p:sldLayoutId id="2147485635" r:id="rId6"/>
    <p:sldLayoutId id="2147485636" r:id="rId7"/>
    <p:sldLayoutId id="2147485637" r:id="rId8"/>
    <p:sldLayoutId id="2147485638" r:id="rId9"/>
    <p:sldLayoutId id="2147485639" r:id="rId10"/>
    <p:sldLayoutId id="2147485640" r:id="rId11"/>
  </p:sldLayoutIdLst>
  <p:txStyles>
    <p:titleStyle>
      <a:lvl1pPr algn="ctr" defTabSz="969963" rtl="0" eaLnBrk="0" fontAlgn="base" hangingPunct="0">
        <a:spcBef>
          <a:spcPct val="0"/>
        </a:spcBef>
        <a:spcAft>
          <a:spcPct val="0"/>
        </a:spcAft>
        <a:defRPr sz="4700" kern="1200">
          <a:solidFill>
            <a:schemeClr val="tx1"/>
          </a:solidFill>
          <a:latin typeface="+mj-lt"/>
          <a:ea typeface="MS PGothic" pitchFamily="34" charset="-128"/>
          <a:cs typeface="ＭＳ Ｐゴシック" charset="-128"/>
        </a:defRPr>
      </a:lvl1pPr>
      <a:lvl2pPr algn="ctr" defTabSz="969963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-128"/>
        </a:defRPr>
      </a:lvl2pPr>
      <a:lvl3pPr algn="ctr" defTabSz="969963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-128"/>
        </a:defRPr>
      </a:lvl3pPr>
      <a:lvl4pPr algn="ctr" defTabSz="969963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-128"/>
        </a:defRPr>
      </a:lvl4pPr>
      <a:lvl5pPr algn="ctr" defTabSz="969963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-128"/>
        </a:defRPr>
      </a:lvl5pPr>
      <a:lvl6pPr marL="457200" algn="ctr" defTabSz="969963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6pPr>
      <a:lvl7pPr marL="914400" algn="ctr" defTabSz="969963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7pPr>
      <a:lvl8pPr marL="1371600" algn="ctr" defTabSz="969963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8pPr>
      <a:lvl9pPr marL="1828800" algn="ctr" defTabSz="969963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9pPr>
    </p:titleStyle>
    <p:bodyStyle>
      <a:lvl1pPr marL="363538" indent="-363538" algn="l" defTabSz="9699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88988" indent="-303213" algn="l" defTabSz="9699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212850" indent="-241300" algn="l" defTabSz="9699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98625" indent="-241300" algn="l" defTabSz="9699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184400" indent="-241300" algn="l" defTabSz="9699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670944" indent="-242813" algn="l" defTabSz="97125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56569" indent="-242813" algn="l" defTabSz="97125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2195" indent="-242813" algn="l" defTabSz="97125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27822" indent="-242813" algn="l" defTabSz="97125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712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5626" algn="l" defTabSz="9712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1253" algn="l" defTabSz="9712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878" algn="l" defTabSz="9712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2506" algn="l" defTabSz="9712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8131" algn="l" defTabSz="9712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13757" algn="l" defTabSz="9712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99382" algn="l" defTabSz="9712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07" algn="l" defTabSz="9712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2"/>
          <p:cNvGrpSpPr>
            <a:grpSpLocks/>
          </p:cNvGrpSpPr>
          <p:nvPr/>
        </p:nvGrpSpPr>
        <p:grpSpPr bwMode="auto">
          <a:xfrm>
            <a:off x="1676400" y="5592763"/>
            <a:ext cx="8382000" cy="1616075"/>
            <a:chOff x="-228600" y="-190501"/>
            <a:chExt cx="9372600" cy="1885339"/>
          </a:xfrm>
        </p:grpSpPr>
        <p:pic>
          <p:nvPicPr>
            <p:cNvPr id="7176" name="Picture 8" descr="130325_pabrik sepatu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28600" y="-152400"/>
              <a:ext cx="2460747" cy="1843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7" name="Picture 9" descr="eko 5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37146" y="-152401"/>
              <a:ext cx="2228601" cy="1844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8" name="Picture 10" descr="ilustrasi_101007144406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54088" y="-190501"/>
              <a:ext cx="2321459" cy="1884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9" name="Picture 11" descr="images (1)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97537" y="-152400"/>
              <a:ext cx="2646463" cy="1847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14400" y="1036638"/>
            <a:ext cx="9144000" cy="1973262"/>
          </a:xfrm>
          <a:prstGeom prst="rect">
            <a:avLst/>
          </a:prstGeom>
          <a:solidFill>
            <a:srgbClr val="0000CC"/>
          </a:soli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97125" tIns="48563" rIns="97125" bIns="48563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Flowchart: Document 6"/>
          <p:cNvSpPr>
            <a:spLocks noChangeArrowheads="1"/>
          </p:cNvSpPr>
          <p:nvPr/>
        </p:nvSpPr>
        <p:spPr bwMode="auto">
          <a:xfrm rot="-5400000">
            <a:off x="-3505200" y="2212975"/>
            <a:ext cx="7232650" cy="2825750"/>
          </a:xfrm>
          <a:prstGeom prst="flowChartDocumen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97125" tIns="48563" rIns="97125" bIns="48563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173" name="Title 1"/>
          <p:cNvSpPr txBox="1">
            <a:spLocks/>
          </p:cNvSpPr>
          <p:nvPr/>
        </p:nvSpPr>
        <p:spPr bwMode="auto">
          <a:xfrm>
            <a:off x="1858963" y="1036638"/>
            <a:ext cx="7361237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125" tIns="48563" rIns="97125" bIns="48563" anchor="ctr"/>
          <a:lstStyle/>
          <a:p>
            <a:pPr algn="ctr"/>
            <a:endParaRPr lang="id-ID" altLang="en-US" sz="3600" b="1">
              <a:solidFill>
                <a:srgbClr val="FFFF00"/>
              </a:solidFill>
              <a:latin typeface="Franklin Gothic Medium" pitchFamily="34" charset="0"/>
            </a:endParaRPr>
          </a:p>
          <a:p>
            <a:pPr algn="ctr"/>
            <a:r>
              <a:rPr lang="id-ID" altLang="en-US" sz="3600" b="1">
                <a:solidFill>
                  <a:srgbClr val="FFFF00"/>
                </a:solidFill>
                <a:latin typeface="Franklin Gothic Medium" pitchFamily="34" charset="0"/>
              </a:rPr>
              <a:t>PENYUSUNAN STRUKTUR DAN </a:t>
            </a:r>
          </a:p>
          <a:p>
            <a:pPr algn="ctr"/>
            <a:r>
              <a:rPr lang="id-ID" altLang="en-US" sz="3600" b="1">
                <a:solidFill>
                  <a:srgbClr val="FFFF00"/>
                </a:solidFill>
                <a:latin typeface="Franklin Gothic Medium" pitchFamily="34" charset="0"/>
              </a:rPr>
              <a:t>SKALA UPAH</a:t>
            </a:r>
            <a:endParaRPr lang="en-US" altLang="en-US" sz="3600" b="1">
              <a:solidFill>
                <a:srgbClr val="FFFF00"/>
              </a:solidFill>
              <a:latin typeface="Franklin Gothic Medium" pitchFamily="34" charset="0"/>
            </a:endParaRPr>
          </a:p>
          <a:p>
            <a:pPr algn="ctr"/>
            <a:r>
              <a:rPr lang="en-US" altLang="en-US" sz="2800" b="1" i="1">
                <a:solidFill>
                  <a:srgbClr val="FFFF00"/>
                </a:solidFill>
                <a:latin typeface="Franklin Gothic Medium" pitchFamily="34" charset="0"/>
              </a:rPr>
              <a:t>(Permenaker No.1 tahun 2017)</a:t>
            </a:r>
            <a:r>
              <a:rPr lang="id-ID" altLang="en-US" sz="2800" b="1" i="1">
                <a:solidFill>
                  <a:srgbClr val="FFFF00"/>
                </a:solidFill>
                <a:latin typeface="Franklin Gothic Medium" pitchFamily="34" charset="0"/>
              </a:rPr>
              <a:t> </a:t>
            </a:r>
          </a:p>
          <a:p>
            <a:pPr algn="ctr"/>
            <a:r>
              <a:rPr lang="id-ID" altLang="en-US" sz="3600" b="1">
                <a:solidFill>
                  <a:srgbClr val="FFFF00"/>
                </a:solidFill>
                <a:latin typeface="Franklin Gothic Medium" pitchFamily="34" charset="0"/>
              </a:rPr>
              <a:t> </a:t>
            </a:r>
          </a:p>
        </p:txBody>
      </p:sp>
      <p:sp>
        <p:nvSpPr>
          <p:cNvPr id="7174" name="Content Placeholder 2"/>
          <p:cNvSpPr txBox="1">
            <a:spLocks/>
          </p:cNvSpPr>
          <p:nvPr/>
        </p:nvSpPr>
        <p:spPr bwMode="auto">
          <a:xfrm>
            <a:off x="1852613" y="3703638"/>
            <a:ext cx="7572375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125" tIns="48563" rIns="97125" bIns="48563"/>
          <a:lstStyle/>
          <a:p>
            <a:pPr algn="ctr" defTabSz="723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id-ID" altLang="en-US" sz="2600" b="1" dirty="0">
                <a:latin typeface="Aharoni" pitchFamily="2" charset="-79"/>
                <a:cs typeface="Aharoni" pitchFamily="2" charset="-79"/>
              </a:rPr>
              <a:t>OLEH</a:t>
            </a:r>
            <a:r>
              <a:rPr lang="en-US" altLang="en-US" sz="2600" b="1" dirty="0">
                <a:latin typeface="Aharoni" pitchFamily="2" charset="-79"/>
                <a:cs typeface="Aharoni" pitchFamily="2" charset="-79"/>
              </a:rPr>
              <a:t>:</a:t>
            </a:r>
          </a:p>
          <a:p>
            <a:pPr algn="ctr" defTabSz="723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600" b="1" dirty="0" smtClean="0">
                <a:latin typeface="Franklin Gothic Demi Cond" pitchFamily="34" charset="0"/>
              </a:rPr>
              <a:t>KEMENAKER RI</a:t>
            </a:r>
            <a:endParaRPr lang="id-ID" altLang="en-US" sz="1400" b="1" dirty="0">
              <a:latin typeface="Franklin Gothic Demi Con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550" y="1722438"/>
            <a:ext cx="2133600" cy="3011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25" tIns="48563" rIns="97125" bIns="48563" anchor="ctr"/>
          <a:lstStyle/>
          <a:p>
            <a:pPr>
              <a:spcBef>
                <a:spcPts val="213"/>
              </a:spcBef>
              <a:spcAft>
                <a:spcPts val="213"/>
              </a:spcAft>
              <a:defRPr/>
            </a:pPr>
            <a:endParaRPr lang="en-US" sz="2000">
              <a:solidFill>
                <a:schemeClr val="bg1"/>
              </a:solidFill>
              <a:latin typeface="Franklin Gothic Demi Cond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1488" y="2087563"/>
            <a:ext cx="9037637" cy="347503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64434" indent="-364434" algn="just" eaLnBrk="1" hangingPunct="1">
              <a:spcBef>
                <a:spcPct val="0"/>
              </a:spcBef>
              <a:spcAft>
                <a:spcPts val="1275"/>
              </a:spcAft>
              <a:buFont typeface="Wingdings 3" charset="2"/>
              <a:buChar char=""/>
              <a:defRPr/>
            </a:pPr>
            <a:r>
              <a:rPr lang="en-US" sz="3000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Struktur</a:t>
            </a:r>
            <a:r>
              <a:rPr lang="en-US" sz="3000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sz="3000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dan</a:t>
            </a:r>
            <a:r>
              <a:rPr lang="en-US" sz="3000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sz="3000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skala</a:t>
            </a:r>
            <a:r>
              <a:rPr lang="en-US" sz="3000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sz="3000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upah</a:t>
            </a:r>
            <a:r>
              <a:rPr lang="en-US" sz="3000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sz="3000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wajib</a:t>
            </a:r>
            <a:r>
              <a:rPr lang="en-US" sz="3000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sz="3000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disusun</a:t>
            </a:r>
            <a:r>
              <a:rPr lang="en-US" sz="3000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sz="3000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oleh</a:t>
            </a:r>
            <a:r>
              <a:rPr lang="en-US" sz="3000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sz="3000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pengusaha</a:t>
            </a:r>
            <a:r>
              <a:rPr lang="en-US" sz="3000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sz="3000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dengan</a:t>
            </a:r>
            <a:r>
              <a:rPr lang="en-US" sz="3000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sz="3000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memperhatikan</a:t>
            </a:r>
            <a:r>
              <a:rPr lang="en-US" sz="3000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sz="3000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golongan</a:t>
            </a:r>
            <a:r>
              <a:rPr lang="en-US" sz="3000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, </a:t>
            </a:r>
            <a:r>
              <a:rPr lang="en-US" sz="3000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jabatan</a:t>
            </a:r>
            <a:r>
              <a:rPr lang="en-US" sz="3000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, </a:t>
            </a:r>
            <a:r>
              <a:rPr lang="en-US" sz="3000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masa</a:t>
            </a:r>
            <a:r>
              <a:rPr lang="en-US" sz="3000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sz="3000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kerja</a:t>
            </a:r>
            <a:r>
              <a:rPr lang="en-US" sz="3000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, </a:t>
            </a:r>
            <a:r>
              <a:rPr lang="en-US" sz="3000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pendidikan</a:t>
            </a:r>
            <a:r>
              <a:rPr lang="en-US" sz="3000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, </a:t>
            </a:r>
            <a:r>
              <a:rPr lang="en-US" sz="3000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dan</a:t>
            </a:r>
            <a:r>
              <a:rPr lang="en-US" sz="3000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sz="3000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kompetensi</a:t>
            </a:r>
            <a:r>
              <a:rPr lang="en-US" sz="3000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.</a:t>
            </a:r>
          </a:p>
          <a:p>
            <a:pPr marL="364434" indent="-364434" algn="just" eaLnBrk="1" hangingPunct="1">
              <a:spcBef>
                <a:spcPct val="0"/>
              </a:spcBef>
              <a:spcAft>
                <a:spcPts val="1275"/>
              </a:spcAft>
              <a:buFont typeface="Wingdings 3" charset="2"/>
              <a:buChar char=""/>
              <a:defRPr/>
            </a:pPr>
            <a:endParaRPr lang="en-US" sz="900" dirty="0">
              <a:solidFill>
                <a:srgbClr val="0D0D0D"/>
              </a:solidFill>
              <a:latin typeface="Franklin Gothic Demi" pitchFamily="34" charset="-52"/>
              <a:ea typeface="Arial" charset="-52"/>
              <a:cs typeface="Arial" charset="-52"/>
            </a:endParaRPr>
          </a:p>
          <a:p>
            <a:pPr marL="364434" indent="-364434" algn="just" eaLnBrk="1" hangingPunct="1">
              <a:spcBef>
                <a:spcPct val="0"/>
              </a:spcBef>
              <a:spcAft>
                <a:spcPts val="1275"/>
              </a:spcAft>
              <a:buFont typeface="Wingdings 3" charset="2"/>
              <a:buChar char=""/>
              <a:defRPr/>
            </a:pPr>
            <a:r>
              <a:rPr lang="en-US" sz="3000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Struktur</a:t>
            </a:r>
            <a:r>
              <a:rPr lang="en-US" sz="3000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sz="3000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dan</a:t>
            </a:r>
            <a:r>
              <a:rPr lang="en-US" sz="3000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sz="3000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skala</a:t>
            </a:r>
            <a:r>
              <a:rPr lang="en-US" sz="3000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sz="3000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upah</a:t>
            </a:r>
            <a:r>
              <a:rPr lang="en-US" sz="3000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sz="3000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wajib</a:t>
            </a:r>
            <a:r>
              <a:rPr lang="en-US" sz="3000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sz="3000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diberitahukan</a:t>
            </a:r>
            <a:r>
              <a:rPr lang="en-US" sz="3000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sz="3000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kepada</a:t>
            </a:r>
            <a:r>
              <a:rPr lang="en-US" sz="3000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sz="3000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seluruh</a:t>
            </a:r>
            <a:r>
              <a:rPr lang="en-US" sz="3000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sz="3000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pekerja/buruh</a:t>
            </a:r>
            <a:r>
              <a:rPr lang="en-US" sz="3000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. 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3940175" y="6389688"/>
            <a:ext cx="2346325" cy="482600"/>
          </a:xfrm>
          <a:ln>
            <a:miter lim="800000"/>
            <a:headEnd/>
            <a:tailEnd/>
          </a:ln>
        </p:spPr>
        <p:txBody>
          <a:bodyPr/>
          <a:lstStyle/>
          <a:p>
            <a:fld id="{002946BF-B272-4FBA-87D9-DAB34DA5F79A}" type="slidenum">
              <a:rPr lang="en-US" altLang="en-US">
                <a:cs typeface="Arial" charset="0"/>
              </a:rPr>
              <a:pPr/>
              <a:t>10</a:t>
            </a:fld>
            <a:endParaRPr lang="en-US" altLang="en-US"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701996"/>
            <a:ext cx="10058400" cy="72974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0" tIns="48585" rIns="0" bIns="0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Arial" charset="0"/>
              </a:rPr>
              <a:t>DIATUR DALAM PP NO. 78 TAHUN 2015</a:t>
            </a:r>
          </a:p>
          <a:p>
            <a:pPr algn="ctr">
              <a:defRPr/>
            </a:pP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Arial" charset="0"/>
              </a:rPr>
              <a:t>Pasal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Arial" charset="0"/>
              </a:rPr>
              <a:t> 14, 59 Dan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Arial" charset="0"/>
              </a:rPr>
              <a:t>Pasal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Arial" charset="0"/>
              </a:rPr>
              <a:t> 63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0" y="192088"/>
            <a:ext cx="10058400" cy="558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97182" tIns="48591" rIns="97182" bIns="48591">
            <a:spAutoFit/>
          </a:bodyPr>
          <a:lstStyle/>
          <a:p>
            <a:pPr algn="ctr">
              <a:defRPr/>
            </a:pPr>
            <a:r>
              <a:rPr lang="en-AU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Arial" charset="0"/>
              </a:rPr>
              <a:t>PENYUSUNAN STRUKTUR DAN SKALA UPAH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817563" y="1374775"/>
            <a:ext cx="8455025" cy="41275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364434" indent="-364434" algn="just" eaLnBrk="1" hangingPunct="1">
              <a:spcBef>
                <a:spcPct val="0"/>
              </a:spcBef>
              <a:buFont typeface="Wingdings 3" charset="2"/>
              <a:buChar char=""/>
              <a:defRPr/>
            </a:pP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Struktur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dan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skala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upah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harus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dilampirkan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oleh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perusahaan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pada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saat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permohonan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:</a:t>
            </a:r>
          </a:p>
          <a:p>
            <a:pPr marL="769361" indent="-364434" algn="just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Pengesahan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dan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pembaruan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PP;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atau</a:t>
            </a:r>
            <a:endParaRPr lang="en-US" dirty="0">
              <a:solidFill>
                <a:srgbClr val="0D0D0D"/>
              </a:solidFill>
              <a:latin typeface="Franklin Gothic Demi" pitchFamily="34" charset="-52"/>
              <a:ea typeface="Arial" charset="-52"/>
              <a:cs typeface="Arial" charset="-52"/>
            </a:endParaRPr>
          </a:p>
          <a:p>
            <a:pPr marL="769361" indent="-364434" algn="just" eaLnBrk="1" hangingPunct="1">
              <a:spcBef>
                <a:spcPct val="0"/>
              </a:spcBef>
              <a:spcAft>
                <a:spcPts val="1275"/>
              </a:spcAft>
              <a:buFontTx/>
              <a:buAutoNum type="arabicPeriod"/>
              <a:defRPr/>
            </a:pP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Pendaftaran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,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perpanjangan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dan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pembaruan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PKB.</a:t>
            </a:r>
          </a:p>
          <a:p>
            <a:pPr marL="364434" indent="-364434" eaLnBrk="1" hangingPunct="1">
              <a:spcBef>
                <a:spcPct val="0"/>
              </a:spcBef>
              <a:buFont typeface="Wingdings 3" charset="2"/>
              <a:buChar char=""/>
              <a:defRPr/>
            </a:pP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Tidak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menyusun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struktur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dan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skala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upah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serta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tidak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memberitahukan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struktur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dan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skala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upah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kepada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pekerja/buruh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,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dikenai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sanksi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administratif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.</a:t>
            </a: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3940175" y="6389688"/>
            <a:ext cx="2346325" cy="482600"/>
          </a:xfrm>
          <a:ln>
            <a:miter lim="800000"/>
            <a:headEnd/>
            <a:tailEnd/>
          </a:ln>
        </p:spPr>
        <p:txBody>
          <a:bodyPr/>
          <a:lstStyle/>
          <a:p>
            <a:fld id="{3AACABD2-4821-493D-8E21-C92C1953EA8E}" type="slidenum">
              <a:rPr lang="en-US" altLang="en-US">
                <a:cs typeface="Arial" charset="0"/>
              </a:rPr>
              <a:pPr/>
              <a:t>11</a:t>
            </a:fld>
            <a:endParaRPr lang="en-US" altLang="en-US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628650" y="1882775"/>
            <a:ext cx="8643938" cy="325755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 eaLnBrk="1" hangingPunct="1">
              <a:buFont typeface="Wingdings 2" charset="2"/>
              <a:buChar char=""/>
              <a:defRPr/>
            </a:pPr>
            <a:r>
              <a:rPr lang="en-US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Bagi Pengusaha </a:t>
            </a:r>
            <a:r>
              <a:rPr lang="id-ID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yang </a:t>
            </a:r>
            <a:r>
              <a:rPr lang="en-US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belum menyusun dan menerapkan struktur dan skala upah, wajib menyusun dan menerapkan struktur dan skala upah serta melampirkannya dalam permohonan PP atau PKB, paling lama 2 (tahun) tahun</a:t>
            </a:r>
            <a:r>
              <a:rPr lang="id-ID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terhitung sejak Peraturan Pemerintah </a:t>
            </a:r>
            <a:r>
              <a:rPr lang="en-US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tentang Pengupahan </a:t>
            </a:r>
            <a:r>
              <a:rPr lang="id-ID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diundangkan</a:t>
            </a:r>
            <a:r>
              <a:rPr lang="en-US">
                <a:solidFill>
                  <a:srgbClr val="0D0D0D"/>
                </a:solidFill>
                <a:latin typeface="Franklin Gothic Demi" pitchFamily="34" charset="-52"/>
                <a:ea typeface="ＭＳ Ｐゴシック" charset="-128"/>
              </a:rPr>
              <a:t>.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3940175" y="6389688"/>
            <a:ext cx="2346325" cy="482600"/>
          </a:xfrm>
          <a:ln>
            <a:miter lim="800000"/>
            <a:headEnd/>
            <a:tailEnd/>
          </a:ln>
        </p:spPr>
        <p:txBody>
          <a:bodyPr/>
          <a:lstStyle/>
          <a:p>
            <a:fld id="{A3292883-33AA-4A4E-AB8A-2D134C572D31}" type="slidenum">
              <a:rPr lang="en-US" altLang="en-US">
                <a:cs typeface="Arial" charset="0"/>
              </a:rPr>
              <a:pPr/>
              <a:t>12</a:t>
            </a:fld>
            <a:endParaRPr lang="en-US" altLang="en-US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738188" y="2027238"/>
            <a:ext cx="8534400" cy="3040062"/>
          </a:xfrm>
          <a:solidFill>
            <a:srgbClr val="92D050"/>
          </a:solidFill>
        </p:spPr>
        <p:txBody>
          <a:bodyPr>
            <a:normAutofit fontScale="92500" lnSpcReduction="20000"/>
          </a:bodyPr>
          <a:lstStyle/>
          <a:p>
            <a:pPr marL="364434" indent="-364434" eaLnBrk="1" hangingPunct="1">
              <a:spcBef>
                <a:spcPct val="0"/>
              </a:spcBef>
              <a:buFont typeface="Wingdings 2" charset="2"/>
              <a:buChar char=""/>
              <a:defRPr/>
            </a:pP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Perusahaan yang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tidak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menyusun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struktur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dan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skala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upah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serta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tidak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memberitahukan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struktur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dan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skala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upah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kepada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pekerja/buruh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,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dikenai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sanksi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administratif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.</a:t>
            </a:r>
          </a:p>
          <a:p>
            <a:pPr marL="364434" indent="-364434" eaLnBrk="1" hangingPunct="1">
              <a:spcBef>
                <a:spcPct val="0"/>
              </a:spcBef>
              <a:buFont typeface="Wingdings 2" charset="2"/>
              <a:buChar char=""/>
              <a:defRPr/>
            </a:pPr>
            <a:endParaRPr lang="en-US" dirty="0">
              <a:solidFill>
                <a:srgbClr val="0D0D0D"/>
              </a:solidFill>
              <a:latin typeface="Franklin Gothic Demi" pitchFamily="34" charset="-52"/>
              <a:ea typeface="Arial" charset="-52"/>
              <a:cs typeface="Arial" charset="-52"/>
            </a:endParaRPr>
          </a:p>
          <a:p>
            <a:pPr marL="364434" indent="-364434" eaLnBrk="1" hangingPunct="1">
              <a:spcBef>
                <a:spcPct val="0"/>
              </a:spcBef>
              <a:buFont typeface="Wingdings 2" charset="2"/>
              <a:buChar char=""/>
              <a:defRPr/>
            </a:pP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Sanksi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Administratif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diatu</a:t>
            </a:r>
            <a:r>
              <a:rPr lang="id-ID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r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dalam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Permenaker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No. 20 </a:t>
            </a:r>
            <a:r>
              <a:rPr lang="en-US" dirty="0" err="1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Tahun</a:t>
            </a:r>
            <a:r>
              <a:rPr lang="en-US" dirty="0">
                <a:solidFill>
                  <a:srgbClr val="0D0D0D"/>
                </a:solidFill>
                <a:latin typeface="Franklin Gothic Demi" pitchFamily="34" charset="-52"/>
                <a:ea typeface="Arial" charset="-52"/>
                <a:cs typeface="Arial" charset="-52"/>
              </a:rPr>
              <a:t> 2016 </a:t>
            </a:r>
          </a:p>
          <a:p>
            <a:pPr marL="364434" indent="-364434" eaLnBrk="1" hangingPunct="1">
              <a:spcBef>
                <a:spcPct val="0"/>
              </a:spcBef>
              <a:buFont typeface="Wingdings 2" charset="2"/>
              <a:buChar char=""/>
              <a:defRPr/>
            </a:pPr>
            <a:endParaRPr lang="en-US" dirty="0">
              <a:latin typeface="Franklin Gothic Demi" pitchFamily="34" charset="-52"/>
              <a:ea typeface="Arial" charset="-52"/>
              <a:cs typeface="Arial" charset="-52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3940175" y="6389688"/>
            <a:ext cx="2346325" cy="482600"/>
          </a:xfrm>
          <a:ln>
            <a:miter lim="800000"/>
            <a:headEnd/>
            <a:tailEnd/>
          </a:ln>
        </p:spPr>
        <p:txBody>
          <a:bodyPr/>
          <a:lstStyle/>
          <a:p>
            <a:fld id="{CB7ACDEF-D1DE-44AB-8EF8-C88BF46B9BFA}" type="slidenum">
              <a:rPr lang="en-US" altLang="en-US">
                <a:cs typeface="Arial" charset="0"/>
              </a:rPr>
              <a:pPr/>
              <a:t>13</a:t>
            </a:fld>
            <a:endParaRPr lang="en-US" altLang="en-US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533400" y="350838"/>
            <a:ext cx="9067800" cy="6213475"/>
          </a:xfrm>
        </p:spPr>
        <p:txBody>
          <a:bodyPr/>
          <a:lstStyle/>
          <a:p>
            <a:pPr marL="355600" indent="-35560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solidFill>
                  <a:srgbClr val="FF0000"/>
                </a:solidFill>
                <a:latin typeface="Franklin Gothic Demi" pitchFamily="34" charset="0"/>
                <a:ea typeface="ＭＳ Ｐゴシック" charset="-128"/>
              </a:rPr>
              <a:t>PENGERTIAN</a:t>
            </a:r>
          </a:p>
          <a:p>
            <a:pPr marL="355600" indent="-355600" algn="just" eaLnBrk="1" hangingPunct="1">
              <a:lnSpc>
                <a:spcPct val="90000"/>
              </a:lnSpc>
              <a:buFontTx/>
              <a:buNone/>
              <a:defRPr/>
            </a:pPr>
            <a:endParaRPr lang="en-US" sz="800" b="1" dirty="0">
              <a:solidFill>
                <a:srgbClr val="FF0000"/>
              </a:solidFill>
              <a:latin typeface="Franklin Gothic Demi" pitchFamily="34" charset="0"/>
              <a:ea typeface="ＭＳ Ｐゴシック" charset="-128"/>
            </a:endParaRPr>
          </a:p>
          <a:p>
            <a:pPr marL="355600" indent="-355600" algn="just">
              <a:buFont typeface="Arial" pitchFamily="1" charset="-52"/>
              <a:buChar char="•"/>
              <a:defRPr/>
            </a:pPr>
            <a:r>
              <a:rPr lang="id-ID" sz="2400" dirty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Struktur </a:t>
            </a:r>
            <a:r>
              <a:rPr lang="en-US" sz="2400" dirty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U</a:t>
            </a:r>
            <a:r>
              <a:rPr lang="id-ID" sz="2400" dirty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pah adalah </a:t>
            </a:r>
            <a:r>
              <a:rPr lang="id-ID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susunan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tingkat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upah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GB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dari</a:t>
            </a:r>
            <a:r>
              <a:rPr lang="en-GB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yang </a:t>
            </a:r>
            <a:r>
              <a:rPr lang="en-GB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terendah</a:t>
            </a:r>
            <a:r>
              <a:rPr lang="en-GB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GB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sampai</a:t>
            </a:r>
            <a:r>
              <a:rPr lang="en-GB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GB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dengan</a:t>
            </a:r>
            <a:r>
              <a:rPr lang="en-GB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yang </a:t>
            </a:r>
            <a:r>
              <a:rPr lang="en-GB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tertinggi</a:t>
            </a:r>
            <a:r>
              <a:rPr lang="en-GB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GB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atau</a:t>
            </a:r>
            <a:r>
              <a:rPr lang="en-GB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GB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dari</a:t>
            </a:r>
            <a:r>
              <a:rPr lang="en-GB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yang </a:t>
            </a:r>
            <a:r>
              <a:rPr lang="en-GB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tertinggi</a:t>
            </a:r>
            <a:r>
              <a:rPr lang="en-GB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GB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sampai</a:t>
            </a:r>
            <a:r>
              <a:rPr lang="en-GB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GB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dengan</a:t>
            </a:r>
            <a:r>
              <a:rPr lang="en-GB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yang </a:t>
            </a:r>
            <a:r>
              <a:rPr lang="en-GB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terendah</a:t>
            </a:r>
            <a:r>
              <a:rPr lang="en-GB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.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endParaRPr lang="en-AU" sz="2400" dirty="0" smtClean="0">
              <a:latin typeface="Franklin Gothic Demi" panose="020B0703020102020204" pitchFamily="34" charset="0"/>
              <a:ea typeface="ＭＳ Ｐゴシック" charset="-128"/>
              <a:cs typeface="Bookman Old Style"/>
            </a:endParaRPr>
          </a:p>
          <a:p>
            <a:pPr algn="just">
              <a:buFont typeface="Arial" pitchFamily="1" charset="-52"/>
              <a:buChar char="•"/>
              <a:defRPr/>
            </a:pPr>
            <a:r>
              <a:rPr lang="id-ID" sz="2400" dirty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Skala </a:t>
            </a:r>
            <a:r>
              <a:rPr lang="en-US" sz="2400" dirty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U</a:t>
            </a:r>
            <a:r>
              <a:rPr lang="id-ID" sz="2400" dirty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pah adalah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kisaran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nilai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nominal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upah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id-ID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dari yang terkecil sampai dengan yang terbesar 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untuk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setiap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golongan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jabatan</a:t>
            </a:r>
            <a:r>
              <a:rPr lang="id-ID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.</a:t>
            </a:r>
            <a:endParaRPr lang="en-US" sz="2400" dirty="0" smtClean="0">
              <a:latin typeface="Franklin Gothic Demi" panose="020B0703020102020204" pitchFamily="34" charset="0"/>
              <a:ea typeface="ＭＳ Ｐゴシック" charset="-128"/>
              <a:cs typeface="Bookman Old Style"/>
            </a:endParaRPr>
          </a:p>
          <a:p>
            <a:pPr algn="just">
              <a:buFont typeface="Arial" pitchFamily="1" charset="-52"/>
              <a:buChar char="•"/>
              <a:defRPr/>
            </a:pPr>
            <a:r>
              <a:rPr lang="id-ID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Struktur dan 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S</a:t>
            </a:r>
            <a:r>
              <a:rPr lang="id-ID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kala 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U</a:t>
            </a:r>
            <a:r>
              <a:rPr lang="id-ID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pah adalah susunan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tingkat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upah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GB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dari</a:t>
            </a:r>
            <a:r>
              <a:rPr lang="en-GB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yang </a:t>
            </a:r>
            <a:r>
              <a:rPr lang="en-GB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terendah</a:t>
            </a:r>
            <a:r>
              <a:rPr lang="en-GB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GB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sampai</a:t>
            </a:r>
            <a:r>
              <a:rPr lang="en-GB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GB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dengan</a:t>
            </a:r>
            <a:r>
              <a:rPr lang="en-GB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yang </a:t>
            </a:r>
            <a:r>
              <a:rPr lang="en-GB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tertinggi</a:t>
            </a:r>
            <a:r>
              <a:rPr lang="en-GB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GB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atau</a:t>
            </a:r>
            <a:r>
              <a:rPr lang="en-GB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GB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dari</a:t>
            </a:r>
            <a:r>
              <a:rPr lang="en-GB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yang </a:t>
            </a:r>
            <a:r>
              <a:rPr lang="en-GB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tertinggi</a:t>
            </a:r>
            <a:r>
              <a:rPr lang="en-GB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GB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sampai</a:t>
            </a:r>
            <a:r>
              <a:rPr lang="en-GB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GB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dengan</a:t>
            </a:r>
            <a:r>
              <a:rPr lang="en-GB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yang </a:t>
            </a:r>
            <a:r>
              <a:rPr lang="en-GB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terendah</a:t>
            </a:r>
            <a:r>
              <a:rPr lang="en-GB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yang </a:t>
            </a:r>
            <a:r>
              <a:rPr lang="en-GB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memuat</a:t>
            </a:r>
            <a:r>
              <a:rPr lang="en-GB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kisaran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nilai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nominal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upah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dari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yang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terkecil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sampai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dengan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yang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terbesar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untuk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setiap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golongan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jabatan</a:t>
            </a:r>
            <a:r>
              <a:rPr lang="en-GB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.</a:t>
            </a:r>
            <a:endParaRPr lang="en-US" sz="2400" dirty="0" smtClean="0">
              <a:latin typeface="Franklin Gothic Demi" panose="020B0703020102020204" pitchFamily="34" charset="0"/>
              <a:ea typeface="ＭＳ Ｐゴシック" charset="-128"/>
              <a:cs typeface="Bookman Old Style"/>
            </a:endParaRPr>
          </a:p>
          <a:p>
            <a:pPr algn="just">
              <a:buFont typeface="Arial" pitchFamily="1" charset="-52"/>
              <a:buChar char="•"/>
              <a:defRPr/>
            </a:pPr>
            <a:r>
              <a:rPr lang="id-ID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Golongan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Jabatan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adalah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pengelompokan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jabatan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berdasarkan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nilai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atau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bobot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jabatan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. </a:t>
            </a:r>
            <a:r>
              <a:rPr lang="id-ID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 </a:t>
            </a:r>
            <a:endParaRPr lang="en-US" sz="2400" dirty="0" smtClean="0">
              <a:latin typeface="Franklin Gothic Demi" panose="020B0703020102020204" pitchFamily="34" charset="0"/>
              <a:ea typeface="ＭＳ Ｐゴシック" charset="-128"/>
              <a:cs typeface="Bookman Old Style"/>
            </a:endParaRPr>
          </a:p>
          <a:p>
            <a:pPr marL="755650" lvl="1" indent="-284163" algn="just" eaLnBrk="1" hangingPunct="1">
              <a:lnSpc>
                <a:spcPct val="95000"/>
              </a:lnSpc>
              <a:buClr>
                <a:schemeClr val="tx1"/>
              </a:buClr>
              <a:buFontTx/>
              <a:buNone/>
              <a:defRPr/>
            </a:pPr>
            <a:endParaRPr lang="en-US" sz="2300" b="1" dirty="0" smtClean="0">
              <a:latin typeface="Franklin Gothic Demi" pitchFamily="34" charset="0"/>
              <a:ea typeface="ＭＳ Ｐゴシック" pitchFamily="1" charset="-128"/>
            </a:endParaRPr>
          </a:p>
          <a:p>
            <a:pPr marL="755650" lvl="1" indent="-284163" algn="just" eaLnBrk="1" hangingPunct="1">
              <a:lnSpc>
                <a:spcPct val="120000"/>
              </a:lnSpc>
              <a:buClr>
                <a:schemeClr val="tx1"/>
              </a:buClr>
              <a:buFont typeface="Wingdings" pitchFamily="1" charset="2"/>
              <a:buChar char="Ø"/>
              <a:defRPr/>
            </a:pPr>
            <a:endParaRPr lang="en-US" sz="2300" b="1" dirty="0">
              <a:latin typeface="Franklin Gothic Demi" pitchFamily="34" charset="0"/>
              <a:ea typeface="ＭＳ Ｐゴシック" pitchFamily="1" charset="-128"/>
            </a:endParaRPr>
          </a:p>
          <a:p>
            <a:pPr marL="755650" lvl="1" indent="-284163" algn="just" eaLnBrk="1" hangingPunct="1">
              <a:lnSpc>
                <a:spcPct val="80000"/>
              </a:lnSpc>
              <a:buClr>
                <a:schemeClr val="tx1"/>
              </a:buClr>
              <a:buFontTx/>
              <a:buNone/>
              <a:defRPr/>
            </a:pPr>
            <a:endParaRPr lang="en-US" sz="2300" b="1" dirty="0">
              <a:solidFill>
                <a:schemeClr val="tx2"/>
              </a:solidFill>
              <a:latin typeface="Franklin Gothic Demi" pitchFamily="34" charset="0"/>
              <a:ea typeface="ＭＳ Ｐゴシック" pitchFamily="1" charset="-128"/>
            </a:endParaRPr>
          </a:p>
        </p:txBody>
      </p:sp>
      <p:sp>
        <p:nvSpPr>
          <p:cNvPr id="3277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36938" y="6332538"/>
            <a:ext cx="3184525" cy="463550"/>
          </a:xfrm>
        </p:spPr>
        <p:txBody>
          <a:bodyPr/>
          <a:lstStyle/>
          <a:p>
            <a:pPr algn="ctr"/>
            <a:fld id="{BD0C1E7A-F18F-4A06-B70D-E467E6CBBF6C}" type="slidenum">
              <a:rPr lang="en-US" altLang="en-US"/>
              <a:pPr algn="ctr"/>
              <a:t>14</a:t>
            </a:fld>
            <a:endParaRPr lang="en-US" altLang="en-US"/>
          </a:p>
        </p:txBody>
      </p:sp>
      <p:pic>
        <p:nvPicPr>
          <p:cNvPr id="23556" name="Picture 4" descr="AG00115_"/>
          <p:cNvPicPr>
            <a:picLocks noChangeAspect="1" noChangeArrowheads="1" noCrop="1"/>
          </p:cNvPicPr>
          <p:nvPr/>
        </p:nvPicPr>
        <p:blipFill>
          <a:blip r:embed="rId2" cstate="print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0" y="960438"/>
            <a:ext cx="10058400" cy="7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304800" y="832524"/>
            <a:ext cx="9448800" cy="5832476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5600" indent="-355600" algn="just" eaLnBrk="1" hangingPunct="1">
              <a:lnSpc>
                <a:spcPct val="90000"/>
              </a:lnSpc>
              <a:spcAft>
                <a:spcPts val="600"/>
              </a:spcAft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Bookman Old Style"/>
                <a:ea typeface="ＭＳ Ｐゴシック" charset="-128"/>
                <a:cs typeface="Bookman Old Style"/>
              </a:rPr>
              <a:t>   </a:t>
            </a:r>
          </a:p>
          <a:p>
            <a:pPr marL="434975" lvl="5" indent="-241300" algn="just">
              <a:spcAft>
                <a:spcPts val="600"/>
              </a:spcAft>
              <a:defRPr/>
            </a:pPr>
            <a:r>
              <a:rPr lang="en-US" sz="2400" dirty="0" err="1" smtClean="0">
                <a:latin typeface="Franklin Gothic Demi" panose="020B0703020102020204" pitchFamily="34" charset="0"/>
                <a:cs typeface="Bookman Old Style"/>
              </a:rPr>
              <a:t>Struktur</a:t>
            </a:r>
            <a:r>
              <a:rPr lang="en-US" sz="2400" dirty="0" smtClean="0">
                <a:latin typeface="Franklin Gothic Demi" panose="020B0703020102020204" pitchFamily="34" charset="0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cs typeface="Bookman Old Style"/>
              </a:rPr>
              <a:t>dan</a:t>
            </a:r>
            <a:r>
              <a:rPr lang="en-US" sz="2400" dirty="0" smtClean="0">
                <a:latin typeface="Franklin Gothic Demi" panose="020B0703020102020204" pitchFamily="34" charset="0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cs typeface="Bookman Old Style"/>
              </a:rPr>
              <a:t>Skala</a:t>
            </a:r>
            <a:r>
              <a:rPr lang="en-US" sz="2400" dirty="0" smtClean="0">
                <a:latin typeface="Franklin Gothic Demi" panose="020B0703020102020204" pitchFamily="34" charset="0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cs typeface="Bookman Old Style"/>
              </a:rPr>
              <a:t>Upah</a:t>
            </a:r>
            <a:r>
              <a:rPr lang="en-US" sz="2400" dirty="0" smtClean="0">
                <a:latin typeface="Franklin Gothic Demi" panose="020B0703020102020204" pitchFamily="34" charset="0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cs typeface="Bookman Old Style"/>
              </a:rPr>
              <a:t>wajib</a:t>
            </a:r>
            <a:r>
              <a:rPr lang="en-US" sz="2400" dirty="0" smtClean="0">
                <a:latin typeface="Franklin Gothic Demi" panose="020B0703020102020204" pitchFamily="34" charset="0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cs typeface="Bookman Old Style"/>
              </a:rPr>
              <a:t>disusun</a:t>
            </a:r>
            <a:r>
              <a:rPr lang="en-US" sz="2400" dirty="0" smtClean="0">
                <a:latin typeface="Franklin Gothic Demi" panose="020B0703020102020204" pitchFamily="34" charset="0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cs typeface="Bookman Old Style"/>
              </a:rPr>
              <a:t>oleh</a:t>
            </a:r>
            <a:r>
              <a:rPr lang="en-US" sz="2400" dirty="0" smtClean="0">
                <a:latin typeface="Franklin Gothic Demi" panose="020B0703020102020204" pitchFamily="34" charset="0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cs typeface="Bookman Old Style"/>
              </a:rPr>
              <a:t>Pengusaha</a:t>
            </a:r>
            <a:r>
              <a:rPr lang="en-US" sz="2400" dirty="0" smtClean="0">
                <a:latin typeface="Franklin Gothic Demi" panose="020B0703020102020204" pitchFamily="34" charset="0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cs typeface="Bookman Old Style"/>
              </a:rPr>
              <a:t>dengan</a:t>
            </a:r>
            <a:r>
              <a:rPr lang="en-US" sz="2400" dirty="0" smtClean="0">
                <a:latin typeface="Franklin Gothic Demi" panose="020B0703020102020204" pitchFamily="34" charset="0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cs typeface="Bookman Old Style"/>
              </a:rPr>
              <a:t>memperhatikan</a:t>
            </a:r>
            <a:r>
              <a:rPr lang="en-US" sz="2400" dirty="0" smtClean="0">
                <a:latin typeface="Franklin Gothic Demi" panose="020B0703020102020204" pitchFamily="34" charset="0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cs typeface="Bookman Old Style"/>
              </a:rPr>
              <a:t>golongan</a:t>
            </a:r>
            <a:r>
              <a:rPr lang="en-US" sz="2400" dirty="0" smtClean="0">
                <a:latin typeface="Franklin Gothic Demi" panose="020B0703020102020204" pitchFamily="34" charset="0"/>
                <a:cs typeface="Bookman Old Style"/>
              </a:rPr>
              <a:t>, </a:t>
            </a:r>
            <a:r>
              <a:rPr lang="en-US" sz="2400" dirty="0" err="1" smtClean="0">
                <a:latin typeface="Franklin Gothic Demi" panose="020B0703020102020204" pitchFamily="34" charset="0"/>
                <a:cs typeface="Bookman Old Style"/>
              </a:rPr>
              <a:t>jabatan</a:t>
            </a:r>
            <a:r>
              <a:rPr lang="en-US" sz="2400" dirty="0" smtClean="0">
                <a:latin typeface="Franklin Gothic Demi" panose="020B0703020102020204" pitchFamily="34" charset="0"/>
                <a:cs typeface="Bookman Old Style"/>
              </a:rPr>
              <a:t>, </a:t>
            </a:r>
            <a:r>
              <a:rPr lang="en-US" sz="2400" dirty="0" err="1" smtClean="0">
                <a:latin typeface="Franklin Gothic Demi" panose="020B0703020102020204" pitchFamily="34" charset="0"/>
                <a:cs typeface="Bookman Old Style"/>
              </a:rPr>
              <a:t>masa</a:t>
            </a:r>
            <a:r>
              <a:rPr lang="en-US" sz="2400" dirty="0" smtClean="0">
                <a:latin typeface="Franklin Gothic Demi" panose="020B0703020102020204" pitchFamily="34" charset="0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cs typeface="Bookman Old Style"/>
              </a:rPr>
              <a:t>kerja</a:t>
            </a:r>
            <a:r>
              <a:rPr lang="en-US" sz="2400" dirty="0" smtClean="0">
                <a:latin typeface="Franklin Gothic Demi" panose="020B0703020102020204" pitchFamily="34" charset="0"/>
                <a:cs typeface="Bookman Old Style"/>
              </a:rPr>
              <a:t>, </a:t>
            </a:r>
            <a:r>
              <a:rPr lang="en-US" sz="2400" dirty="0" err="1" smtClean="0">
                <a:latin typeface="Franklin Gothic Demi" panose="020B0703020102020204" pitchFamily="34" charset="0"/>
                <a:cs typeface="Bookman Old Style"/>
              </a:rPr>
              <a:t>pendidikan</a:t>
            </a:r>
            <a:r>
              <a:rPr lang="en-US" sz="2400" dirty="0" smtClean="0">
                <a:latin typeface="Franklin Gothic Demi" panose="020B0703020102020204" pitchFamily="34" charset="0"/>
                <a:cs typeface="Bookman Old Style"/>
              </a:rPr>
              <a:t>, </a:t>
            </a:r>
            <a:r>
              <a:rPr lang="en-US" sz="2400" dirty="0" err="1" smtClean="0">
                <a:latin typeface="Franklin Gothic Demi" panose="020B0703020102020204" pitchFamily="34" charset="0"/>
                <a:cs typeface="Bookman Old Style"/>
              </a:rPr>
              <a:t>dan</a:t>
            </a:r>
            <a:r>
              <a:rPr lang="en-US" sz="2400" dirty="0" smtClean="0">
                <a:latin typeface="Franklin Gothic Demi" panose="020B0703020102020204" pitchFamily="34" charset="0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cs typeface="Bookman Old Style"/>
              </a:rPr>
              <a:t>kompetensi</a:t>
            </a:r>
            <a:r>
              <a:rPr lang="en-US" sz="2400" dirty="0" smtClean="0">
                <a:latin typeface="Franklin Gothic Demi" panose="020B0703020102020204" pitchFamily="34" charset="0"/>
                <a:cs typeface="Bookman Old Style"/>
              </a:rPr>
              <a:t>.</a:t>
            </a:r>
          </a:p>
          <a:p>
            <a:pPr marL="434975" lvl="5" indent="-241300" algn="just">
              <a:spcAft>
                <a:spcPts val="600"/>
              </a:spcAft>
              <a:defRPr/>
            </a:pPr>
            <a:r>
              <a:rPr lang="id-ID" sz="2400" dirty="0" smtClean="0">
                <a:latin typeface="Franklin Gothic Demi" panose="020B0703020102020204" pitchFamily="34" charset="0"/>
                <a:cs typeface="Bookman Old Style"/>
              </a:rPr>
              <a:t>G</a:t>
            </a:r>
            <a:r>
              <a:rPr lang="en-US" sz="2400" dirty="0" err="1" smtClean="0">
                <a:latin typeface="Franklin Gothic Demi" panose="020B0703020102020204" pitchFamily="34" charset="0"/>
                <a:cs typeface="Bookman Old Style"/>
              </a:rPr>
              <a:t>olongan</a:t>
            </a:r>
            <a:r>
              <a:rPr lang="en-US" sz="2400" dirty="0" smtClean="0">
                <a:latin typeface="Franklin Gothic Demi" panose="020B0703020102020204" pitchFamily="34" charset="0"/>
                <a:cs typeface="Bookman Old Style"/>
              </a:rPr>
              <a:t> </a:t>
            </a:r>
            <a:r>
              <a:rPr lang="en-GB" sz="2400" dirty="0" err="1" smtClean="0">
                <a:latin typeface="Franklin Gothic Demi" panose="020B0703020102020204" pitchFamily="34" charset="0"/>
                <a:cs typeface="Bookman Old Style"/>
              </a:rPr>
              <a:t>merupakan</a:t>
            </a:r>
            <a:r>
              <a:rPr lang="en-GB" sz="2400" dirty="0" smtClean="0">
                <a:latin typeface="Franklin Gothic Demi" panose="020B0703020102020204" pitchFamily="34" charset="0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cs typeface="Bookman Old Style"/>
              </a:rPr>
              <a:t>banyaknya</a:t>
            </a:r>
            <a:r>
              <a:rPr lang="en-US" sz="2400" dirty="0" smtClean="0">
                <a:latin typeface="Franklin Gothic Demi" panose="020B0703020102020204" pitchFamily="34" charset="0"/>
                <a:cs typeface="Bookman Old Style"/>
              </a:rPr>
              <a:t> G</a:t>
            </a:r>
            <a:r>
              <a:rPr lang="en-GB" sz="2400" dirty="0" err="1" smtClean="0">
                <a:latin typeface="Franklin Gothic Demi" panose="020B0703020102020204" pitchFamily="34" charset="0"/>
                <a:cs typeface="Bookman Old Style"/>
              </a:rPr>
              <a:t>olongan</a:t>
            </a:r>
            <a:r>
              <a:rPr lang="en-GB" sz="2400" dirty="0" smtClean="0">
                <a:latin typeface="Franklin Gothic Demi" panose="020B0703020102020204" pitchFamily="34" charset="0"/>
                <a:cs typeface="Bookman Old Style"/>
              </a:rPr>
              <a:t> </a:t>
            </a:r>
            <a:r>
              <a:rPr lang="id-ID" sz="2400" dirty="0" smtClean="0">
                <a:latin typeface="Franklin Gothic Demi" panose="020B0703020102020204" pitchFamily="34" charset="0"/>
                <a:cs typeface="Bookman Old Style"/>
              </a:rPr>
              <a:t>J</a:t>
            </a:r>
            <a:r>
              <a:rPr lang="en-GB" sz="2400" dirty="0" err="1" smtClean="0">
                <a:latin typeface="Franklin Gothic Demi" panose="020B0703020102020204" pitchFamily="34" charset="0"/>
                <a:cs typeface="Bookman Old Style"/>
              </a:rPr>
              <a:t>abatan</a:t>
            </a:r>
            <a:r>
              <a:rPr lang="en-GB" sz="2400" dirty="0" smtClean="0">
                <a:latin typeface="Franklin Gothic Demi" panose="020B0703020102020204" pitchFamily="34" charset="0"/>
                <a:cs typeface="Bookman Old Style"/>
              </a:rPr>
              <a:t>.</a:t>
            </a:r>
            <a:endParaRPr lang="en-US" sz="2400" dirty="0" smtClean="0">
              <a:latin typeface="Franklin Gothic Demi" panose="020B0703020102020204" pitchFamily="34" charset="0"/>
              <a:cs typeface="Bookman Old Style"/>
            </a:endParaRPr>
          </a:p>
          <a:p>
            <a:pPr marL="434975" lvl="5" indent="-241300" algn="just">
              <a:spcAft>
                <a:spcPts val="600"/>
              </a:spcAft>
              <a:defRPr/>
            </a:pPr>
            <a:r>
              <a:rPr lang="en-US" sz="2400" dirty="0" err="1" smtClean="0">
                <a:latin typeface="Franklin Gothic Demi" panose="020B0703020102020204" pitchFamily="34" charset="0"/>
                <a:cs typeface="Bookman Old Style"/>
              </a:rPr>
              <a:t>Jabatan</a:t>
            </a:r>
            <a:r>
              <a:rPr lang="en-US" sz="2400" dirty="0" smtClean="0">
                <a:latin typeface="Franklin Gothic Demi" panose="020B0703020102020204" pitchFamily="34" charset="0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cs typeface="Bookman Old Style"/>
              </a:rPr>
              <a:t>merupakan</a:t>
            </a:r>
            <a:r>
              <a:rPr lang="en-US" sz="2400" dirty="0" smtClean="0">
                <a:latin typeface="Franklin Gothic Demi" panose="020B0703020102020204" pitchFamily="34" charset="0"/>
                <a:cs typeface="Bookman Old Style"/>
              </a:rPr>
              <a:t> </a:t>
            </a:r>
            <a:r>
              <a:rPr lang="en-GB" sz="2400" dirty="0" err="1" smtClean="0">
                <a:latin typeface="Franklin Gothic Demi" panose="020B0703020102020204" pitchFamily="34" charset="0"/>
                <a:cs typeface="Bookman Old Style"/>
              </a:rPr>
              <a:t>sekelompok</a:t>
            </a:r>
            <a:r>
              <a:rPr lang="en-GB" sz="2400" dirty="0" smtClean="0">
                <a:latin typeface="Franklin Gothic Demi" panose="020B0703020102020204" pitchFamily="34" charset="0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cs typeface="Bookman Old Style"/>
              </a:rPr>
              <a:t>tugas</a:t>
            </a:r>
            <a:r>
              <a:rPr lang="en-US" sz="2400" dirty="0" smtClean="0">
                <a:latin typeface="Franklin Gothic Demi" panose="020B0703020102020204" pitchFamily="34" charset="0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cs typeface="Bookman Old Style"/>
              </a:rPr>
              <a:t>dan</a:t>
            </a:r>
            <a:r>
              <a:rPr lang="en-US" sz="2400" dirty="0" smtClean="0">
                <a:latin typeface="Franklin Gothic Demi" panose="020B0703020102020204" pitchFamily="34" charset="0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cs typeface="Bookman Old Style"/>
              </a:rPr>
              <a:t>pekerjaan</a:t>
            </a:r>
            <a:r>
              <a:rPr lang="en-US" sz="2400" dirty="0" smtClean="0">
                <a:latin typeface="Franklin Gothic Demi" panose="020B0703020102020204" pitchFamily="34" charset="0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cs typeface="Bookman Old Style"/>
              </a:rPr>
              <a:t>dalam</a:t>
            </a:r>
            <a:r>
              <a:rPr lang="en-US" sz="2400" dirty="0" smtClean="0">
                <a:latin typeface="Franklin Gothic Demi" panose="020B0703020102020204" pitchFamily="34" charset="0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cs typeface="Bookman Old Style"/>
              </a:rPr>
              <a:t>organisasi</a:t>
            </a:r>
            <a:r>
              <a:rPr lang="en-US" sz="2400" dirty="0" smtClean="0">
                <a:latin typeface="Franklin Gothic Demi" panose="020B0703020102020204" pitchFamily="34" charset="0"/>
                <a:cs typeface="Bookman Old Style"/>
              </a:rPr>
              <a:t> Perusahaan.</a:t>
            </a:r>
          </a:p>
          <a:p>
            <a:pPr marL="434975" lvl="5" indent="-241300" algn="just">
              <a:spcAft>
                <a:spcPts val="600"/>
              </a:spcAft>
              <a:defRPr/>
            </a:pPr>
            <a:r>
              <a:rPr lang="id-ID" sz="2400" dirty="0" smtClean="0">
                <a:latin typeface="Franklin Gothic Demi" panose="020B0703020102020204" pitchFamily="34" charset="0"/>
                <a:cs typeface="Bookman Old Style"/>
              </a:rPr>
              <a:t>Masa Kerja merupakan lamanya pengalaman melaksanakan pekerjaan tertentu yang dinyatakan dalam satuan tahun yang dipersyaratkan dalam suatu jabatan.</a:t>
            </a:r>
            <a:r>
              <a:rPr lang="en-US" sz="2400" dirty="0" smtClean="0">
                <a:latin typeface="Franklin Gothic Demi" panose="020B0703020102020204" pitchFamily="34" charset="0"/>
                <a:cs typeface="Bookman Old Style"/>
              </a:rPr>
              <a:t> </a:t>
            </a:r>
            <a:endParaRPr lang="en-US" sz="2400" b="1" dirty="0" smtClean="0">
              <a:latin typeface="Franklin Gothic Demi" panose="020B0703020102020204" pitchFamily="34" charset="0"/>
              <a:cs typeface="Bookman Old Style"/>
            </a:endParaRPr>
          </a:p>
          <a:p>
            <a:pPr marL="755650" lvl="1" indent="-284163" algn="just"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FontTx/>
              <a:buNone/>
              <a:defRPr/>
            </a:pPr>
            <a:endParaRPr lang="en-US" sz="2400" b="1" dirty="0" smtClean="0">
              <a:solidFill>
                <a:schemeClr val="tx2"/>
              </a:solidFill>
              <a:latin typeface="Franklin Gothic Demi" panose="020B0703020102020204" pitchFamily="34" charset="0"/>
              <a:ea typeface="+mn-ea"/>
              <a:cs typeface="Bookman Old Style"/>
            </a:endParaRPr>
          </a:p>
        </p:txBody>
      </p:sp>
      <p:sp>
        <p:nvSpPr>
          <p:cNvPr id="3277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36938" y="6332538"/>
            <a:ext cx="3184525" cy="463550"/>
          </a:xfrm>
        </p:spPr>
        <p:txBody>
          <a:bodyPr/>
          <a:lstStyle/>
          <a:p>
            <a:pPr algn="ctr"/>
            <a:fld id="{ABFFF130-6479-4996-A094-35684F245041}" type="slidenum">
              <a:rPr lang="en-US" altLang="en-US"/>
              <a:pPr algn="ctr"/>
              <a:t>15</a:t>
            </a:fld>
            <a:endParaRPr lang="en-US" altLang="en-US"/>
          </a:p>
        </p:txBody>
      </p:sp>
      <p:pic>
        <p:nvPicPr>
          <p:cNvPr id="24580" name="Picture 4" descr="AG00115_"/>
          <p:cNvPicPr>
            <a:picLocks noChangeAspect="1" noChangeArrowheads="1" noCrop="1"/>
          </p:cNvPicPr>
          <p:nvPr/>
        </p:nvPicPr>
        <p:blipFill>
          <a:blip r:embed="rId2" cstate="print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0" y="960438"/>
            <a:ext cx="10058400" cy="7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315200" y="350838"/>
            <a:ext cx="19573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cs typeface="Bookman Old Style"/>
              </a:rPr>
              <a:t>Lanjutan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cs typeface="Bookman Old Style"/>
              </a:rPr>
              <a:t>….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1"/>
          <p:cNvSpPr>
            <a:spLocks noGrp="1"/>
          </p:cNvSpPr>
          <p:nvPr>
            <p:ph idx="1"/>
          </p:nvPr>
        </p:nvSpPr>
        <p:spPr>
          <a:xfrm>
            <a:off x="457200" y="1417637"/>
            <a:ext cx="9097963" cy="48228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0363" lvl="5" indent="-241300" algn="just">
              <a:spcAft>
                <a:spcPts val="600"/>
              </a:spcAft>
              <a:defRPr/>
            </a:pPr>
            <a:r>
              <a:rPr lang="id-ID" sz="2400" dirty="0" smtClean="0">
                <a:latin typeface="Franklin Gothic Demi" panose="020B0703020102020204" pitchFamily="34" charset="0"/>
                <a:cs typeface="Bookman Old Style"/>
              </a:rPr>
              <a:t>Pendidikan merupakan tingkat pengetahuan yang diperoleh dari jenjang pendidikan formal sesuai sist</a:t>
            </a:r>
            <a:r>
              <a:rPr lang="en-GB" sz="2400" dirty="0" err="1" smtClean="0">
                <a:latin typeface="Franklin Gothic Demi" panose="020B0703020102020204" pitchFamily="34" charset="0"/>
                <a:cs typeface="Bookman Old Style"/>
              </a:rPr>
              <a:t>e</a:t>
            </a:r>
            <a:r>
              <a:rPr lang="id-ID" sz="2400" dirty="0" smtClean="0">
                <a:latin typeface="Franklin Gothic Demi" panose="020B0703020102020204" pitchFamily="34" charset="0"/>
                <a:cs typeface="Bookman Old Style"/>
              </a:rPr>
              <a:t>m pendidikan nasional yang dipersyaratkan dalam suatu jabatan.</a:t>
            </a:r>
            <a:endParaRPr lang="en-US" sz="2400" dirty="0" smtClean="0">
              <a:latin typeface="Franklin Gothic Demi" panose="020B0703020102020204" pitchFamily="34" charset="0"/>
              <a:cs typeface="Bookman Old Style"/>
            </a:endParaRPr>
          </a:p>
          <a:p>
            <a:pPr algn="just">
              <a:spcAft>
                <a:spcPts val="600"/>
              </a:spcAft>
              <a:buFont typeface="Arial" pitchFamily="1" charset="-52"/>
              <a:buChar char="•"/>
              <a:defRPr/>
            </a:pPr>
            <a:r>
              <a:rPr lang="id-ID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Kompetensi merupakan kemampuan kerja yang mencakup aspek pengetahuan, keterampilan, dan sikap kerja sesuai dengan standar yang ditetapkan dan dipersyaratkan dalam suatu jabatan.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</a:p>
          <a:p>
            <a:pPr algn="just">
              <a:spcAft>
                <a:spcPts val="600"/>
              </a:spcAft>
              <a:buFont typeface="Arial" pitchFamily="1" charset="-52"/>
              <a:buChar char="•"/>
              <a:defRPr/>
            </a:pP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Upah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yang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tercantum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dalam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Struktur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dan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Skala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Upah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merupakan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upah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pokok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.</a:t>
            </a:r>
            <a:endParaRPr lang="en-AU" sz="2400" dirty="0" smtClean="0">
              <a:latin typeface="Franklin Gothic Demi" panose="020B0703020102020204" pitchFamily="34" charset="0"/>
              <a:ea typeface="ＭＳ Ｐゴシック" charset="-128"/>
              <a:cs typeface="Bookman Old Style"/>
            </a:endParaRPr>
          </a:p>
          <a:p>
            <a:pPr algn="just">
              <a:spcAft>
                <a:spcPts val="600"/>
              </a:spcAft>
              <a:buFont typeface="Arial" pitchFamily="1" charset="-52"/>
              <a:buChar char="•"/>
              <a:defRPr/>
            </a:pP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Upah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pokok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merupakan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imbalan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dasar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yang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dibayarkan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kepada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Pekerja/Buruh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menurut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tingkat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atau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jenis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pekerjaan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yang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besarnya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ditetapkan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berdasarkan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4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kesepakatan</a:t>
            </a:r>
            <a:r>
              <a:rPr lang="en-US" sz="24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.</a:t>
            </a:r>
            <a:endParaRPr lang="en-AU" sz="2400" dirty="0" smtClean="0">
              <a:latin typeface="Franklin Gothic Demi" panose="020B0703020102020204" pitchFamily="34" charset="0"/>
              <a:ea typeface="ＭＳ Ｐゴシック" charset="-128"/>
              <a:cs typeface="Bookman Old Style"/>
            </a:endParaRPr>
          </a:p>
          <a:p>
            <a:pPr algn="just">
              <a:spcAft>
                <a:spcPts val="600"/>
              </a:spcAft>
              <a:buFont typeface="Arial" pitchFamily="1" charset="-52"/>
              <a:buChar char="•"/>
              <a:defRPr/>
            </a:pPr>
            <a:endParaRPr lang="en-US" sz="2400" dirty="0" smtClean="0">
              <a:latin typeface="Bookman Old Style"/>
              <a:ea typeface="ＭＳ Ｐゴシック" charset="-128"/>
              <a:cs typeface="Bookman Old Style"/>
            </a:endParaRPr>
          </a:p>
          <a:p>
            <a:pPr algn="just">
              <a:spcAft>
                <a:spcPts val="600"/>
              </a:spcAft>
              <a:buFont typeface="Arial" pitchFamily="1" charset="-52"/>
              <a:buNone/>
              <a:defRPr/>
            </a:pPr>
            <a:endParaRPr lang="en-AU" sz="2400" dirty="0" smtClean="0">
              <a:latin typeface="Bookman Old Style"/>
              <a:ea typeface="ＭＳ Ｐゴシック" charset="-128"/>
              <a:cs typeface="Bookman Old Style"/>
            </a:endParaRPr>
          </a:p>
          <a:p>
            <a:pPr algn="just">
              <a:spcAft>
                <a:spcPts val="600"/>
              </a:spcAft>
              <a:buFont typeface="Arial" pitchFamily="1" charset="-52"/>
              <a:buChar char="•"/>
              <a:defRPr/>
            </a:pPr>
            <a:endParaRPr lang="en-AU" sz="2400" dirty="0">
              <a:latin typeface="Bookman Old Style"/>
              <a:ea typeface="ＭＳ Ｐゴシック" charset="-128"/>
              <a:cs typeface="Bookman Old Styl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5200" y="350838"/>
            <a:ext cx="19573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cs typeface="Bookman Old Style"/>
              </a:rPr>
              <a:t>Lanjutan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cs typeface="Bookman Old Style"/>
              </a:rPr>
              <a:t>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7363" y="1477963"/>
            <a:ext cx="9067800" cy="5334000"/>
          </a:xfrm>
        </p:spPr>
        <p:txBody>
          <a:bodyPr>
            <a:normAutofit/>
          </a:bodyPr>
          <a:lstStyle/>
          <a:p>
            <a:pPr algn="just">
              <a:buFont typeface="Arial" pitchFamily="1" charset="-52"/>
              <a:buChar char="•"/>
              <a:defRPr/>
            </a:pPr>
            <a:r>
              <a:rPr lang="en-US" sz="28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Penyusunan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8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Struktur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8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dan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8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Skala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8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Upah</a:t>
            </a:r>
            <a:r>
              <a:rPr lang="id-ID" sz="28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dapat menggunakan tahapan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: </a:t>
            </a:r>
          </a:p>
          <a:p>
            <a:pPr lvl="1" algn="just">
              <a:buFont typeface="Arial" pitchFamily="1" charset="-52"/>
              <a:buChar char="–"/>
              <a:defRPr/>
            </a:pPr>
            <a:r>
              <a:rPr lang="id-ID" sz="2800" dirty="0" smtClean="0">
                <a:latin typeface="Franklin Gothic Demi" panose="020B0703020102020204" pitchFamily="34" charset="0"/>
                <a:ea typeface="ＭＳ Ｐゴシック" pitchFamily="1" charset="-128"/>
                <a:cs typeface="Bookman Old Style"/>
              </a:rPr>
              <a:t>a</a:t>
            </a:r>
            <a:r>
              <a:rPr lang="en-US" sz="2800" dirty="0" err="1" smtClean="0">
                <a:latin typeface="Franklin Gothic Demi" panose="020B0703020102020204" pitchFamily="34" charset="0"/>
                <a:ea typeface="ＭＳ Ｐゴシック" pitchFamily="1" charset="-128"/>
                <a:cs typeface="Bookman Old Style"/>
              </a:rPr>
              <a:t>nalisa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pitchFamily="1" charset="-128"/>
                <a:cs typeface="Bookman Old Style"/>
              </a:rPr>
              <a:t> </a:t>
            </a:r>
            <a:r>
              <a:rPr lang="en-US" sz="2800" dirty="0" err="1" smtClean="0">
                <a:latin typeface="Franklin Gothic Demi" panose="020B0703020102020204" pitchFamily="34" charset="0"/>
                <a:ea typeface="ＭＳ Ｐゴシック" pitchFamily="1" charset="-128"/>
                <a:cs typeface="Bookman Old Style"/>
              </a:rPr>
              <a:t>jabatan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pitchFamily="1" charset="-128"/>
                <a:cs typeface="Bookman Old Style"/>
              </a:rPr>
              <a:t>;</a:t>
            </a:r>
          </a:p>
          <a:p>
            <a:pPr lvl="1" algn="just">
              <a:buFont typeface="Arial" pitchFamily="1" charset="-52"/>
              <a:buChar char="–"/>
              <a:defRPr/>
            </a:pPr>
            <a:r>
              <a:rPr lang="id-ID" sz="2800" dirty="0" smtClean="0">
                <a:latin typeface="Franklin Gothic Demi" panose="020B0703020102020204" pitchFamily="34" charset="0"/>
                <a:ea typeface="ＭＳ Ｐゴシック" pitchFamily="1" charset="-128"/>
                <a:cs typeface="Bookman Old Style"/>
              </a:rPr>
              <a:t>e</a:t>
            </a:r>
            <a:r>
              <a:rPr lang="en-US" sz="2800" dirty="0" err="1" smtClean="0">
                <a:latin typeface="Franklin Gothic Demi" panose="020B0703020102020204" pitchFamily="34" charset="0"/>
                <a:ea typeface="ＭＳ Ｐゴシック" pitchFamily="1" charset="-128"/>
                <a:cs typeface="Bookman Old Style"/>
              </a:rPr>
              <a:t>valuasi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pitchFamily="1" charset="-128"/>
                <a:cs typeface="Bookman Old Style"/>
              </a:rPr>
              <a:t> </a:t>
            </a:r>
            <a:r>
              <a:rPr lang="en-US" sz="2800" dirty="0" err="1" smtClean="0">
                <a:latin typeface="Franklin Gothic Demi" panose="020B0703020102020204" pitchFamily="34" charset="0"/>
                <a:ea typeface="ＭＳ Ｐゴシック" pitchFamily="1" charset="-128"/>
                <a:cs typeface="Bookman Old Style"/>
              </a:rPr>
              <a:t>jabatan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pitchFamily="1" charset="-128"/>
                <a:cs typeface="Bookman Old Style"/>
              </a:rPr>
              <a:t>; </a:t>
            </a:r>
          </a:p>
          <a:p>
            <a:pPr lvl="1" algn="just">
              <a:spcAft>
                <a:spcPts val="600"/>
              </a:spcAft>
              <a:buFont typeface="Arial" pitchFamily="1" charset="-52"/>
              <a:buChar char="–"/>
              <a:defRPr/>
            </a:pPr>
            <a:r>
              <a:rPr lang="id-ID" sz="2800" dirty="0" smtClean="0">
                <a:latin typeface="Franklin Gothic Demi" panose="020B0703020102020204" pitchFamily="34" charset="0"/>
                <a:ea typeface="ＭＳ Ｐゴシック" pitchFamily="1" charset="-128"/>
                <a:cs typeface="Bookman Old Style"/>
              </a:rPr>
              <a:t>p</a:t>
            </a:r>
            <a:r>
              <a:rPr lang="en-US" sz="2800" dirty="0" err="1" smtClean="0">
                <a:latin typeface="Franklin Gothic Demi" panose="020B0703020102020204" pitchFamily="34" charset="0"/>
                <a:ea typeface="ＭＳ Ｐゴシック" pitchFamily="1" charset="-128"/>
                <a:cs typeface="Bookman Old Style"/>
              </a:rPr>
              <a:t>enentuan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pitchFamily="1" charset="-128"/>
                <a:cs typeface="Bookman Old Style"/>
              </a:rPr>
              <a:t> </a:t>
            </a:r>
            <a:r>
              <a:rPr lang="en-US" sz="2800" dirty="0" err="1" smtClean="0">
                <a:latin typeface="Franklin Gothic Demi" panose="020B0703020102020204" pitchFamily="34" charset="0"/>
                <a:ea typeface="ＭＳ Ｐゴシック" pitchFamily="1" charset="-128"/>
                <a:cs typeface="Bookman Old Style"/>
              </a:rPr>
              <a:t>Struktur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pitchFamily="1" charset="-128"/>
                <a:cs typeface="Bookman Old Style"/>
              </a:rPr>
              <a:t> </a:t>
            </a:r>
            <a:r>
              <a:rPr lang="en-US" sz="2800" dirty="0" err="1" smtClean="0">
                <a:latin typeface="Franklin Gothic Demi" panose="020B0703020102020204" pitchFamily="34" charset="0"/>
                <a:ea typeface="ＭＳ Ｐゴシック" pitchFamily="1" charset="-128"/>
                <a:cs typeface="Bookman Old Style"/>
              </a:rPr>
              <a:t>dan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pitchFamily="1" charset="-128"/>
                <a:cs typeface="Bookman Old Style"/>
              </a:rPr>
              <a:t> </a:t>
            </a:r>
            <a:r>
              <a:rPr lang="en-US" sz="2800" dirty="0" err="1" smtClean="0">
                <a:latin typeface="Franklin Gothic Demi" panose="020B0703020102020204" pitchFamily="34" charset="0"/>
                <a:ea typeface="ＭＳ Ｐゴシック" pitchFamily="1" charset="-128"/>
                <a:cs typeface="Bookman Old Style"/>
              </a:rPr>
              <a:t>Skala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pitchFamily="1" charset="-128"/>
                <a:cs typeface="Bookman Old Style"/>
              </a:rPr>
              <a:t> </a:t>
            </a:r>
            <a:r>
              <a:rPr lang="en-US" sz="2800" dirty="0" err="1" smtClean="0">
                <a:latin typeface="Franklin Gothic Demi" panose="020B0703020102020204" pitchFamily="34" charset="0"/>
                <a:ea typeface="ＭＳ Ｐゴシック" pitchFamily="1" charset="-128"/>
                <a:cs typeface="Bookman Old Style"/>
              </a:rPr>
              <a:t>Upah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pitchFamily="1" charset="-128"/>
                <a:cs typeface="Bookman Old Style"/>
              </a:rPr>
              <a:t>.</a:t>
            </a:r>
          </a:p>
          <a:p>
            <a:pPr algn="just">
              <a:buFont typeface="Arial" pitchFamily="1" charset="-52"/>
              <a:buChar char="•"/>
              <a:defRPr/>
            </a:pPr>
            <a:r>
              <a:rPr lang="en-US" sz="28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Analisa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8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jabatan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8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merupakan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8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proses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8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memperoleh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8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dan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8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mengolah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data </a:t>
            </a:r>
            <a:r>
              <a:rPr lang="en-US" sz="28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jabatan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8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menjadi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8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informasi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8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jabatan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yang </a:t>
            </a:r>
            <a:r>
              <a:rPr lang="en-US" sz="28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dituangkan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8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dalam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8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bentuk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8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uraian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 </a:t>
            </a:r>
            <a:r>
              <a:rPr lang="en-US" sz="2800" dirty="0" err="1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jabatan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.</a:t>
            </a:r>
            <a:endParaRPr lang="en-AU" sz="2800" dirty="0" smtClean="0">
              <a:latin typeface="Franklin Gothic Demi" panose="020B0703020102020204" pitchFamily="34" charset="0"/>
              <a:ea typeface="ＭＳ Ｐゴシック" charset="-128"/>
              <a:cs typeface="Bookman Old Style"/>
            </a:endParaRPr>
          </a:p>
          <a:p>
            <a:pPr marL="514350" indent="-514350" algn="just" eaLnBrk="1" hangingPunct="1">
              <a:spcBef>
                <a:spcPct val="0"/>
              </a:spcBef>
              <a:spcAft>
                <a:spcPts val="1275"/>
              </a:spcAft>
              <a:buFont typeface="Calibri" pitchFamily="1" charset="0"/>
              <a:buAutoNum type="arabicPeriod"/>
              <a:defRPr/>
            </a:pPr>
            <a:endParaRPr lang="en-AU" sz="2600" dirty="0">
              <a:latin typeface="Bookman Old Style"/>
              <a:ea typeface="ＭＳ Ｐゴシック" charset="-128"/>
              <a:cs typeface="Bookman Old Style"/>
            </a:endParaRPr>
          </a:p>
          <a:p>
            <a:pPr marL="514350" indent="-514350" algn="just" eaLnBrk="1" hangingPunct="1">
              <a:spcBef>
                <a:spcPct val="0"/>
              </a:spcBef>
              <a:spcAft>
                <a:spcPts val="1275"/>
              </a:spcAft>
              <a:buFont typeface="Calibri" pitchFamily="1" charset="0"/>
              <a:buAutoNum type="arabicPeriod"/>
              <a:defRPr/>
            </a:pPr>
            <a:endParaRPr lang="en-AU" sz="2600" dirty="0">
              <a:latin typeface="Bookman Old Style"/>
              <a:ea typeface="ＭＳ Ｐゴシック" charset="-128"/>
              <a:cs typeface="Bookman Old Style"/>
            </a:endParaRPr>
          </a:p>
          <a:p>
            <a:pPr marL="514350" indent="-514350" algn="just" eaLnBrk="1" hangingPunct="1">
              <a:spcBef>
                <a:spcPct val="0"/>
              </a:spcBef>
              <a:spcAft>
                <a:spcPts val="1275"/>
              </a:spcAft>
              <a:buFont typeface="Wingdings 3" pitchFamily="1" charset="2"/>
              <a:buChar char=""/>
              <a:defRPr/>
            </a:pPr>
            <a:endParaRPr lang="en-US" sz="2600" dirty="0">
              <a:latin typeface="Bookman Old Style"/>
              <a:ea typeface="Arial" pitchFamily="1" charset="-52"/>
              <a:cs typeface="Bookman Old Style"/>
            </a:endParaRPr>
          </a:p>
          <a:p>
            <a:pPr marL="514350" indent="-514350" algn="just" eaLnBrk="1" hangingPunct="1">
              <a:buFont typeface="Wingdings 3" pitchFamily="1" charset="2"/>
              <a:buChar char=""/>
              <a:defRPr/>
            </a:pPr>
            <a:endParaRPr lang="en-US" dirty="0">
              <a:latin typeface="Bookman Old Style"/>
              <a:ea typeface="ＭＳ Ｐゴシック" charset="-128"/>
              <a:cs typeface="Bookman Old Style"/>
            </a:endParaRPr>
          </a:p>
          <a:p>
            <a:pPr marL="514350" indent="-514350" algn="just" eaLnBrk="1" hangingPunct="1">
              <a:buFont typeface="Courier New" pitchFamily="1" charset="0"/>
              <a:buChar char="o"/>
              <a:defRPr/>
            </a:pPr>
            <a:endParaRPr lang="en-US" dirty="0">
              <a:latin typeface="Bookman Old Style"/>
              <a:ea typeface="ＭＳ Ｐゴシック" charset="-128"/>
              <a:cs typeface="Bookman Old Style"/>
            </a:endParaRPr>
          </a:p>
        </p:txBody>
      </p:sp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D746-7116-44CA-8188-E93BEFD182C5}" type="slidenum">
              <a:rPr lang="en-US" altLang="en-US">
                <a:cs typeface="Arial" charset="0"/>
              </a:rPr>
              <a:pPr/>
              <a:t>17</a:t>
            </a:fld>
            <a:endParaRPr lang="en-US" altLang="en-US">
              <a:cs typeface="Arial" charset="0"/>
            </a:endParaRP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609600" y="122238"/>
            <a:ext cx="9067800" cy="87471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ctr" eaLnBrk="1" hangingPunct="1">
              <a:lnSpc>
                <a:spcPct val="90000"/>
              </a:lnSpc>
            </a:pPr>
            <a:r>
              <a:rPr lang="en-US" altLang="en-US" sz="2800" b="1">
                <a:latin typeface="Franklin Gothic Demi" pitchFamily="34" charset="0"/>
              </a:rPr>
              <a:t>PENYUSUNAN DAN PEMBERLAKUAN </a:t>
            </a:r>
          </a:p>
          <a:p>
            <a:pPr marL="355600" indent="-355600" algn="ctr" eaLnBrk="1" hangingPunct="1">
              <a:lnSpc>
                <a:spcPct val="90000"/>
              </a:lnSpc>
            </a:pPr>
            <a:r>
              <a:rPr lang="en-US" altLang="en-US" sz="2800" b="1">
                <a:latin typeface="Franklin Gothic Demi" pitchFamily="34" charset="0"/>
              </a:rPr>
              <a:t>STRUKTUR SKALA DAN UPAH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533400" y="1570038"/>
            <a:ext cx="9051925" cy="5019675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en-US" altLang="en-US" sz="2800" smtClean="0">
                <a:latin typeface="Franklin Gothic Demi" pitchFamily="34" charset="0"/>
              </a:rPr>
              <a:t>Evaluasi jabatan merupakan  proses menilai,  membandingkan, dan memeringkat jabatan-jabatan.</a:t>
            </a:r>
          </a:p>
          <a:p>
            <a:pPr algn="just">
              <a:spcAft>
                <a:spcPts val="1200"/>
              </a:spcAft>
            </a:pPr>
            <a:r>
              <a:rPr lang="en-US" altLang="en-US" sz="2800" smtClean="0">
                <a:latin typeface="Franklin Gothic Demi" pitchFamily="34" charset="0"/>
              </a:rPr>
              <a:t>Penentuan Struktur dan Skala Upah dilakukan oleh Pengusaha berdasarkan kemampuan</a:t>
            </a:r>
            <a:r>
              <a:rPr lang="id-ID" altLang="en-US" sz="2800" smtClean="0">
                <a:latin typeface="Franklin Gothic Demi" pitchFamily="34" charset="0"/>
              </a:rPr>
              <a:t> P</a:t>
            </a:r>
            <a:r>
              <a:rPr lang="en-US" altLang="en-US" sz="2800" smtClean="0">
                <a:latin typeface="Franklin Gothic Demi" pitchFamily="34" charset="0"/>
              </a:rPr>
              <a:t>erusahaan dan harus memperhatikan </a:t>
            </a:r>
            <a:r>
              <a:rPr lang="id-ID" altLang="en-US" sz="2800" smtClean="0">
                <a:latin typeface="Franklin Gothic Demi" pitchFamily="34" charset="0"/>
              </a:rPr>
              <a:t>upah minimum yang berlaku</a:t>
            </a:r>
            <a:r>
              <a:rPr lang="en-US" altLang="en-US" sz="2800" smtClean="0">
                <a:latin typeface="Franklin Gothic Demi" pitchFamily="34" charset="0"/>
              </a:rPr>
              <a:t>.</a:t>
            </a:r>
            <a:r>
              <a:rPr lang="id-ID" altLang="en-US" sz="2800" smtClean="0">
                <a:latin typeface="Franklin Gothic Demi" pitchFamily="34" charset="0"/>
              </a:rPr>
              <a:t> </a:t>
            </a:r>
          </a:p>
          <a:p>
            <a:pPr algn="just">
              <a:spcAft>
                <a:spcPts val="1200"/>
              </a:spcAft>
            </a:pPr>
            <a:r>
              <a:rPr lang="id-ID" altLang="en-US" sz="2800" smtClean="0">
                <a:latin typeface="Franklin Gothic Demi" pitchFamily="34" charset="0"/>
              </a:rPr>
              <a:t>Struktur dan Skala Upah ditetapkan </a:t>
            </a:r>
            <a:r>
              <a:rPr lang="en-GB" altLang="en-US" sz="2800" smtClean="0">
                <a:latin typeface="Franklin Gothic Demi" pitchFamily="34" charset="0"/>
              </a:rPr>
              <a:t>oleh pimpinan Perusahaan dalam bentuk surat </a:t>
            </a:r>
            <a:r>
              <a:rPr lang="id-ID" altLang="en-US" sz="2800" smtClean="0">
                <a:latin typeface="Franklin Gothic Demi" pitchFamily="34" charset="0"/>
              </a:rPr>
              <a:t>keputusan. </a:t>
            </a:r>
            <a:endParaRPr lang="en-US" altLang="en-US" sz="2800" smtClean="0">
              <a:latin typeface="Franklin Gothic Demi" pitchFamily="34" charset="0"/>
            </a:endParaRPr>
          </a:p>
          <a:p>
            <a:pPr algn="just">
              <a:spcAft>
                <a:spcPts val="600"/>
              </a:spcAft>
            </a:pPr>
            <a:endParaRPr lang="en-US" altLang="en-US" sz="2800" smtClean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5200" y="350838"/>
            <a:ext cx="19573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cs typeface="Bookman Old Style"/>
              </a:rPr>
              <a:t>Lanjutan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cs typeface="Bookman Old Style"/>
              </a:rPr>
              <a:t>….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1504950"/>
            <a:ext cx="9067800" cy="5334000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buFont typeface="Arial" pitchFamily="1" charset="-52"/>
              <a:buChar char="•"/>
              <a:defRPr/>
            </a:pPr>
            <a:r>
              <a:rPr lang="id-ID" sz="2800" dirty="0" smtClean="0">
                <a:latin typeface="Franklin Gothic Demi" panose="020B0703020102020204" pitchFamily="34" charset="0"/>
                <a:ea typeface="ＭＳ Ｐゴシック" charset="-128"/>
              </a:rPr>
              <a:t>Struktur dan Skala Upah wajib diberitahukan kepada seluruh Pekerja/Buruh oleh Pengusaha.</a:t>
            </a:r>
            <a:endParaRPr lang="en-US" sz="2800" dirty="0" smtClean="0">
              <a:latin typeface="Franklin Gothic Demi" panose="020B0703020102020204" pitchFamily="34" charset="0"/>
              <a:ea typeface="ＭＳ Ｐゴシック" charset="-128"/>
            </a:endParaRPr>
          </a:p>
          <a:p>
            <a:pPr algn="just">
              <a:spcAft>
                <a:spcPts val="600"/>
              </a:spcAft>
              <a:buFont typeface="Arial" pitchFamily="1" charset="-52"/>
              <a:buChar char="•"/>
              <a:defRPr/>
            </a:pPr>
            <a:r>
              <a:rPr lang="en-US" sz="2800" dirty="0" err="1" smtClean="0">
                <a:latin typeface="Franklin Gothic Demi" panose="020B0703020102020204" pitchFamily="34" charset="0"/>
                <a:ea typeface="ＭＳ Ｐゴシック" charset="-128"/>
              </a:rPr>
              <a:t>Pemberitahuan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charset="-128"/>
              </a:rPr>
              <a:t> </a:t>
            </a:r>
            <a:r>
              <a:rPr lang="en-US" sz="2800" dirty="0" err="1" smtClean="0">
                <a:latin typeface="Franklin Gothic Demi" panose="020B0703020102020204" pitchFamily="34" charset="0"/>
                <a:ea typeface="ＭＳ Ｐゴシック" charset="-128"/>
              </a:rPr>
              <a:t>Struktur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charset="-128"/>
              </a:rPr>
              <a:t> </a:t>
            </a:r>
            <a:r>
              <a:rPr lang="en-US" sz="2800" dirty="0" err="1" smtClean="0">
                <a:latin typeface="Franklin Gothic Demi" panose="020B0703020102020204" pitchFamily="34" charset="0"/>
                <a:ea typeface="ＭＳ Ｐゴシック" charset="-128"/>
              </a:rPr>
              <a:t>dan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charset="-128"/>
              </a:rPr>
              <a:t> </a:t>
            </a:r>
            <a:r>
              <a:rPr lang="en-US" sz="2800" dirty="0" err="1" smtClean="0">
                <a:latin typeface="Franklin Gothic Demi" panose="020B0703020102020204" pitchFamily="34" charset="0"/>
                <a:ea typeface="ＭＳ Ｐゴシック" charset="-128"/>
              </a:rPr>
              <a:t>Skala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charset="-128"/>
              </a:rPr>
              <a:t> </a:t>
            </a:r>
            <a:r>
              <a:rPr lang="en-US" sz="2800" dirty="0" err="1" smtClean="0">
                <a:latin typeface="Franklin Gothic Demi" panose="020B0703020102020204" pitchFamily="34" charset="0"/>
                <a:ea typeface="ＭＳ Ｐゴシック" charset="-128"/>
              </a:rPr>
              <a:t>Upah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charset="-128"/>
              </a:rPr>
              <a:t> </a:t>
            </a:r>
            <a:r>
              <a:rPr lang="en-US" sz="2800" dirty="0" err="1" smtClean="0">
                <a:latin typeface="Franklin Gothic Demi" panose="020B0703020102020204" pitchFamily="34" charset="0"/>
                <a:ea typeface="ＭＳ Ｐゴシック" charset="-128"/>
              </a:rPr>
              <a:t>kepada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charset="-128"/>
              </a:rPr>
              <a:t> </a:t>
            </a:r>
            <a:r>
              <a:rPr lang="en-US" sz="2800" dirty="0" err="1" smtClean="0">
                <a:latin typeface="Franklin Gothic Demi" panose="020B0703020102020204" pitchFamily="34" charset="0"/>
                <a:ea typeface="ＭＳ Ｐゴシック" charset="-128"/>
              </a:rPr>
              <a:t>seluruh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charset="-128"/>
              </a:rPr>
              <a:t> </a:t>
            </a:r>
            <a:r>
              <a:rPr lang="en-US" sz="2800" dirty="0" err="1" smtClean="0">
                <a:latin typeface="Franklin Gothic Demi" panose="020B0703020102020204" pitchFamily="34" charset="0"/>
                <a:ea typeface="ＭＳ Ｐゴシック" charset="-128"/>
              </a:rPr>
              <a:t>Pekerja/Buruh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charset="-128"/>
              </a:rPr>
              <a:t> yang </a:t>
            </a:r>
            <a:r>
              <a:rPr lang="en-US" sz="2800" dirty="0" err="1" smtClean="0">
                <a:latin typeface="Franklin Gothic Demi" panose="020B0703020102020204" pitchFamily="34" charset="0"/>
                <a:ea typeface="ＭＳ Ｐゴシック" charset="-128"/>
              </a:rPr>
              <a:t>dilakukan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charset="-128"/>
              </a:rPr>
              <a:t> </a:t>
            </a:r>
            <a:r>
              <a:rPr lang="en-US" sz="2800" dirty="0" err="1" smtClean="0">
                <a:latin typeface="Franklin Gothic Demi" panose="020B0703020102020204" pitchFamily="34" charset="0"/>
                <a:ea typeface="ＭＳ Ｐゴシック" charset="-128"/>
              </a:rPr>
              <a:t>secara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charset="-128"/>
              </a:rPr>
              <a:t> </a:t>
            </a:r>
            <a:r>
              <a:rPr lang="en-US" sz="2800" dirty="0" err="1" smtClean="0">
                <a:latin typeface="Franklin Gothic Demi" panose="020B0703020102020204" pitchFamily="34" charset="0"/>
                <a:ea typeface="ＭＳ Ｐゴシック" charset="-128"/>
              </a:rPr>
              <a:t>perorangan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charset="-128"/>
              </a:rPr>
              <a:t>.</a:t>
            </a:r>
          </a:p>
          <a:p>
            <a:pPr algn="just">
              <a:spcAft>
                <a:spcPts val="600"/>
              </a:spcAft>
              <a:buFont typeface="Arial" pitchFamily="1" charset="-52"/>
              <a:buChar char="•"/>
              <a:defRPr/>
            </a:pPr>
            <a:r>
              <a:rPr lang="id-ID" sz="2800" dirty="0" smtClean="0">
                <a:latin typeface="Franklin Gothic Demi" panose="020B0703020102020204" pitchFamily="34" charset="0"/>
                <a:ea typeface="ＭＳ Ｐゴシック" charset="-128"/>
              </a:rPr>
              <a:t>Struktur dan 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charset="-128"/>
              </a:rPr>
              <a:t>S</a:t>
            </a:r>
            <a:r>
              <a:rPr lang="id-ID" sz="2800" dirty="0" smtClean="0">
                <a:latin typeface="Franklin Gothic Demi" panose="020B0703020102020204" pitchFamily="34" charset="0"/>
                <a:ea typeface="ＭＳ Ｐゴシック" charset="-128"/>
              </a:rPr>
              <a:t>kala 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charset="-128"/>
              </a:rPr>
              <a:t>U</a:t>
            </a:r>
            <a:r>
              <a:rPr lang="id-ID" sz="2800" dirty="0" smtClean="0">
                <a:latin typeface="Franklin Gothic Demi" panose="020B0703020102020204" pitchFamily="34" charset="0"/>
                <a:ea typeface="ＭＳ Ｐゴシック" charset="-128"/>
              </a:rPr>
              <a:t>pah yang diberitahukan sekurang-kurangnya 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charset="-128"/>
              </a:rPr>
              <a:t>S</a:t>
            </a:r>
            <a:r>
              <a:rPr lang="id-ID" sz="2800" dirty="0" smtClean="0">
                <a:latin typeface="Franklin Gothic Demi" panose="020B0703020102020204" pitchFamily="34" charset="0"/>
                <a:ea typeface="ＭＳ Ｐゴシック" charset="-128"/>
              </a:rPr>
              <a:t>truktur dan 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charset="-128"/>
              </a:rPr>
              <a:t>S</a:t>
            </a:r>
            <a:r>
              <a:rPr lang="id-ID" sz="2800" dirty="0" smtClean="0">
                <a:latin typeface="Franklin Gothic Demi" panose="020B0703020102020204" pitchFamily="34" charset="0"/>
                <a:ea typeface="ＭＳ Ｐゴシック" charset="-128"/>
              </a:rPr>
              <a:t>kala 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charset="-128"/>
              </a:rPr>
              <a:t>U</a:t>
            </a:r>
            <a:r>
              <a:rPr lang="id-ID" sz="2800" dirty="0" smtClean="0">
                <a:latin typeface="Franklin Gothic Demi" panose="020B0703020102020204" pitchFamily="34" charset="0"/>
                <a:ea typeface="ＭＳ Ｐゴシック" charset="-128"/>
              </a:rPr>
              <a:t>pah pada 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charset="-128"/>
              </a:rPr>
              <a:t>G</a:t>
            </a:r>
            <a:r>
              <a:rPr lang="id-ID" sz="2800" dirty="0" smtClean="0">
                <a:latin typeface="Franklin Gothic Demi" panose="020B0703020102020204" pitchFamily="34" charset="0"/>
                <a:ea typeface="ＭＳ Ｐゴシック" charset="-128"/>
              </a:rPr>
              <a:t>olongan </a:t>
            </a:r>
            <a:r>
              <a:rPr lang="en-US" sz="2800" dirty="0" err="1" smtClean="0">
                <a:latin typeface="Franklin Gothic Demi" panose="020B0703020102020204" pitchFamily="34" charset="0"/>
                <a:ea typeface="ＭＳ Ｐゴシック" charset="-128"/>
              </a:rPr>
              <a:t>Jabatan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charset="-128"/>
              </a:rPr>
              <a:t> </a:t>
            </a:r>
            <a:r>
              <a:rPr lang="en-GB" sz="2800" dirty="0" err="1" smtClean="0">
                <a:latin typeface="Franklin Gothic Demi" panose="020B0703020102020204" pitchFamily="34" charset="0"/>
                <a:ea typeface="ＭＳ Ｐゴシック" charset="-128"/>
              </a:rPr>
              <a:t>sesuai</a:t>
            </a:r>
            <a:r>
              <a:rPr lang="id-ID" sz="2800" dirty="0" smtClean="0">
                <a:latin typeface="Franklin Gothic Demi" panose="020B0703020102020204" pitchFamily="34" charset="0"/>
                <a:ea typeface="ＭＳ Ｐゴシック" charset="-128"/>
              </a:rPr>
              <a:t> jabatan Pekerja/Buruh yang bersangkutan.</a:t>
            </a:r>
            <a:r>
              <a:rPr lang="en-US" sz="2800" dirty="0" smtClean="0">
                <a:latin typeface="Franklin Gothic Demi" panose="020B0703020102020204" pitchFamily="34" charset="0"/>
                <a:ea typeface="ＭＳ Ｐゴシック" charset="-128"/>
              </a:rPr>
              <a:t> </a:t>
            </a:r>
            <a:endParaRPr lang="en-AU" sz="2800" dirty="0" smtClean="0">
              <a:latin typeface="Franklin Gothic Demi" panose="020B0703020102020204" pitchFamily="34" charset="0"/>
              <a:ea typeface="ＭＳ Ｐゴシック" charset="-128"/>
              <a:cs typeface="Bookman Old Style"/>
            </a:endParaRPr>
          </a:p>
          <a:p>
            <a:pPr marL="514350" indent="-514350" algn="just" eaLnBrk="1" hangingPunct="1">
              <a:spcBef>
                <a:spcPct val="0"/>
              </a:spcBef>
              <a:spcAft>
                <a:spcPts val="1275"/>
              </a:spcAft>
              <a:buFont typeface="Calibri" pitchFamily="1" charset="0"/>
              <a:buAutoNum type="arabicPeriod"/>
              <a:defRPr/>
            </a:pPr>
            <a:endParaRPr lang="en-AU" sz="2600" dirty="0">
              <a:latin typeface="Bookman Old Style"/>
              <a:ea typeface="ＭＳ Ｐゴシック" charset="-128"/>
              <a:cs typeface="Bookman Old Style"/>
            </a:endParaRPr>
          </a:p>
          <a:p>
            <a:pPr marL="514350" indent="-514350" algn="just" eaLnBrk="1" hangingPunct="1">
              <a:spcBef>
                <a:spcPct val="0"/>
              </a:spcBef>
              <a:spcAft>
                <a:spcPts val="1275"/>
              </a:spcAft>
              <a:buFont typeface="Wingdings 3" pitchFamily="1" charset="2"/>
              <a:buChar char=""/>
              <a:defRPr/>
            </a:pPr>
            <a:endParaRPr lang="en-US" sz="2600" dirty="0">
              <a:latin typeface="Bookman Old Style"/>
              <a:ea typeface="Arial" pitchFamily="1" charset="-52"/>
              <a:cs typeface="Bookman Old Style"/>
            </a:endParaRPr>
          </a:p>
          <a:p>
            <a:pPr marL="514350" indent="-514350" algn="just" eaLnBrk="1" hangingPunct="1">
              <a:buFont typeface="Wingdings 3" pitchFamily="1" charset="2"/>
              <a:buChar char=""/>
              <a:defRPr/>
            </a:pPr>
            <a:endParaRPr lang="en-US" dirty="0">
              <a:latin typeface="Bookman Old Style"/>
              <a:ea typeface="ＭＳ Ｐゴシック" charset="-128"/>
              <a:cs typeface="Bookman Old Style"/>
            </a:endParaRPr>
          </a:p>
          <a:p>
            <a:pPr marL="514350" indent="-514350" algn="just" eaLnBrk="1" hangingPunct="1">
              <a:buFont typeface="Courier New" pitchFamily="1" charset="0"/>
              <a:buChar char="o"/>
              <a:defRPr/>
            </a:pPr>
            <a:endParaRPr lang="en-US" dirty="0">
              <a:latin typeface="Bookman Old Style"/>
              <a:ea typeface="ＭＳ Ｐゴシック" charset="-128"/>
              <a:cs typeface="Bookman Old Style"/>
            </a:endParaRPr>
          </a:p>
        </p:txBody>
      </p:sp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7BE8-5C65-4605-87E6-E4FD55A7C1E1}" type="slidenum">
              <a:rPr lang="en-US" altLang="en-US">
                <a:cs typeface="Arial" charset="0"/>
              </a:rPr>
              <a:pPr/>
              <a:t>19</a:t>
            </a:fld>
            <a:endParaRPr lang="en-US" altLang="en-US">
              <a:cs typeface="Arial" charset="0"/>
            </a:endParaRP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533400" y="198438"/>
            <a:ext cx="9067800" cy="87471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ctr" eaLnBrk="1" hangingPunct="1">
              <a:lnSpc>
                <a:spcPct val="90000"/>
              </a:lnSpc>
            </a:pPr>
            <a:r>
              <a:rPr lang="en-US" altLang="en-US" sz="2800" b="1">
                <a:latin typeface="Franklin Gothic Demi" pitchFamily="34" charset="0"/>
              </a:rPr>
              <a:t>PEMBERITAHUAN</a:t>
            </a:r>
          </a:p>
          <a:p>
            <a:pPr marL="355600" indent="-355600" algn="ctr" eaLnBrk="1" hangingPunct="1">
              <a:lnSpc>
                <a:spcPct val="90000"/>
              </a:lnSpc>
            </a:pPr>
            <a:r>
              <a:rPr lang="en-US" altLang="en-US" sz="2800" b="1">
                <a:latin typeface="Franklin Gothic Demi" pitchFamily="34" charset="0"/>
              </a:rPr>
              <a:t>STRUKTUR SKALA DAN UPAH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87375" y="2611438"/>
            <a:ext cx="9051925" cy="4556125"/>
          </a:xfrm>
        </p:spPr>
        <p:txBody>
          <a:bodyPr rtlCol="0">
            <a:normAutofit/>
          </a:bodyPr>
          <a:lstStyle/>
          <a:p>
            <a:pPr marL="786048" indent="-485797" defTabSz="970978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786048" algn="l"/>
              </a:tabLst>
              <a:defRPr/>
            </a:pPr>
            <a:endParaRPr lang="en-US" dirty="0" smtClean="0">
              <a:ea typeface="+mn-ea"/>
              <a:cs typeface="+mn-cs"/>
            </a:endParaRPr>
          </a:p>
          <a:p>
            <a:pPr marL="917618" indent="-431820" defTabSz="970978" eaLnBrk="1" fontAlgn="auto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	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42075"/>
            <a:ext cx="3184525" cy="369888"/>
          </a:xfrm>
        </p:spPr>
        <p:txBody>
          <a:bodyPr/>
          <a:lstStyle/>
          <a:p>
            <a:pPr algn="ctr"/>
            <a:fld id="{45ADF971-DFDE-46A1-BE51-F6CE71DC25C9}" type="slidenum">
              <a:rPr lang="en-US" altLang="en-US">
                <a:latin typeface="Calibri" pitchFamily="34" charset="0"/>
              </a:rPr>
              <a:pPr algn="ctr"/>
              <a:t>2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19100" y="1235075"/>
            <a:ext cx="9051925" cy="48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159" tIns="48580" rIns="97159" bIns="48580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947863" y="342900"/>
            <a:ext cx="6129337" cy="130333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59" tIns="48580" rIns="97159" bIns="48580"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FUNGSI UPAH SECARA MIKRO </a:t>
            </a:r>
          </a:p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DI PERUSAHAAN</a:t>
            </a:r>
          </a:p>
        </p:txBody>
      </p:sp>
      <p:sp>
        <p:nvSpPr>
          <p:cNvPr id="17" name="Bevel 16"/>
          <p:cNvSpPr/>
          <p:nvPr/>
        </p:nvSpPr>
        <p:spPr>
          <a:xfrm>
            <a:off x="762000" y="2408238"/>
            <a:ext cx="8510588" cy="40386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59" tIns="48580" rIns="97159" bIns="48580" anchor="ctr"/>
          <a:lstStyle/>
          <a:p>
            <a:pPr marL="786048" indent="-485797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q"/>
              <a:tabLst>
                <a:tab pos="786048" algn="l"/>
              </a:tabLst>
              <a:defRPr/>
            </a:pPr>
            <a:r>
              <a:rPr lang="en-U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MENINGKATKAN KESEJAHTERAAN PEKERJA.  </a:t>
            </a:r>
          </a:p>
          <a:p>
            <a:pPr marL="786048" indent="-485797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q"/>
              <a:tabLst>
                <a:tab pos="786048" algn="l"/>
              </a:tabLst>
              <a:defRPr/>
            </a:pPr>
            <a:r>
              <a:rPr lang="en-U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MENARIK DAN MEMPERTAHANKAN PEKERJA YANG BERKUALITAS.</a:t>
            </a:r>
          </a:p>
          <a:p>
            <a:pPr marL="786048" indent="-485797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q"/>
              <a:tabLst>
                <a:tab pos="786048" algn="l"/>
              </a:tabLst>
              <a:defRPr/>
            </a:pPr>
            <a:r>
              <a:rPr lang="en-U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PENYUSUNAN ANGGARAN PERUSAHAAN.</a:t>
            </a:r>
          </a:p>
          <a:p>
            <a:pPr marL="786048" indent="-485797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q"/>
              <a:tabLst>
                <a:tab pos="786048" algn="l"/>
              </a:tabLst>
              <a:defRPr/>
            </a:pPr>
            <a:r>
              <a:rPr lang="en-U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MEMOTIVASI PENINGKATAN  PRODUKTIVITAS.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4724400" y="1646238"/>
            <a:ext cx="3810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59" tIns="48580" rIns="97159" bIns="48580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533400" y="1493838"/>
            <a:ext cx="9051925" cy="4943475"/>
          </a:xfrm>
        </p:spPr>
        <p:txBody>
          <a:bodyPr/>
          <a:lstStyle/>
          <a:p>
            <a:pPr algn="just"/>
            <a:r>
              <a:rPr lang="en-US" altLang="en-US" sz="2400" smtClean="0">
                <a:latin typeface="Franklin Gothic Demi" pitchFamily="34" charset="0"/>
              </a:rPr>
              <a:t>Struktur dan Skala Upah </a:t>
            </a:r>
            <a:r>
              <a:rPr lang="en-GB" altLang="en-US" sz="2400" smtClean="0">
                <a:latin typeface="Franklin Gothic Demi" pitchFamily="34" charset="0"/>
              </a:rPr>
              <a:t>yang ditetapkan</a:t>
            </a:r>
            <a:r>
              <a:rPr lang="en-GB" altLang="en-US" sz="2400" b="1" smtClean="0">
                <a:latin typeface="Franklin Gothic Demi" pitchFamily="34" charset="0"/>
              </a:rPr>
              <a:t> </a:t>
            </a:r>
            <a:r>
              <a:rPr lang="en-US" altLang="en-US" sz="2400" smtClean="0">
                <a:latin typeface="Franklin Gothic Demi" pitchFamily="34" charset="0"/>
              </a:rPr>
              <a:t>harus dilampirkan oleh Perusahaan pada saat mengajukan permohonan:</a:t>
            </a:r>
          </a:p>
          <a:p>
            <a:pPr lvl="1" algn="just"/>
            <a:r>
              <a:rPr lang="en-US" altLang="en-US" sz="2400" smtClean="0">
                <a:latin typeface="Franklin Gothic Demi" pitchFamily="34" charset="0"/>
              </a:rPr>
              <a:t>pengesahan dan pembaruan peraturan perusahaan; atau</a:t>
            </a:r>
          </a:p>
          <a:p>
            <a:pPr lvl="1" algn="just"/>
            <a:r>
              <a:rPr lang="en-US" altLang="en-US" sz="2400" smtClean="0">
                <a:latin typeface="Franklin Gothic Demi" pitchFamily="34" charset="0"/>
              </a:rPr>
              <a:t>pendaftaran, perpanjangan dan pembaruan perjanjian kerja bersama.</a:t>
            </a:r>
          </a:p>
          <a:p>
            <a:pPr lvl="1" algn="just"/>
            <a:endParaRPr lang="en-US" altLang="en-US" sz="2400" smtClean="0">
              <a:latin typeface="Franklin Gothic Demi" pitchFamily="34" charset="0"/>
            </a:endParaRPr>
          </a:p>
          <a:p>
            <a:pPr algn="just"/>
            <a:r>
              <a:rPr lang="en-US" altLang="en-US" sz="2400" smtClean="0">
                <a:latin typeface="Franklin Gothic Demi" pitchFamily="34" charset="0"/>
              </a:rPr>
              <a:t>Struktur dan Skala Upah yang dilampirkan diperlihatkan kepada pejabat yang berwenang</a:t>
            </a:r>
            <a:r>
              <a:rPr lang="id-ID" altLang="en-US" sz="2400" smtClean="0">
                <a:latin typeface="Franklin Gothic Demi" pitchFamily="34" charset="0"/>
              </a:rPr>
              <a:t> pada kementerian atau dinas provinsi atau dinas kabupaten/kota yang menyelenggarakan urusan pemerintahan bidang ketenagakerjaan.</a:t>
            </a:r>
            <a:endParaRPr lang="en-US" altLang="en-US" sz="2400" smtClean="0">
              <a:latin typeface="Franklin Gothic Demi" pitchFamily="34" charset="0"/>
            </a:endParaRPr>
          </a:p>
          <a:p>
            <a:pPr algn="just"/>
            <a:endParaRPr lang="en-US" altLang="en-US" sz="2400" smtClean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5200" y="350838"/>
            <a:ext cx="19573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cs typeface="Bookman Old Style"/>
              </a:rPr>
              <a:t>Lanjutan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cs typeface="Bookman Old Style"/>
              </a:rPr>
              <a:t>….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1493838"/>
            <a:ext cx="9097963" cy="4714875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en-US" altLang="en-US" sz="2400" smtClean="0">
                <a:latin typeface="Franklin Gothic Demi" pitchFamily="34" charset="0"/>
              </a:rPr>
              <a:t>Setelah dokumen Stuktur dan Skala Upah diperlihatkan, pejabat yang berwenang harus mengembalikan dokumen Struktur dan Skala Upah kepada pihak Perusahaan pada saat itu juga. </a:t>
            </a:r>
          </a:p>
          <a:p>
            <a:pPr algn="just">
              <a:spcAft>
                <a:spcPts val="600"/>
              </a:spcAft>
            </a:pPr>
            <a:r>
              <a:rPr lang="en-US" altLang="en-US" sz="2400" smtClean="0">
                <a:latin typeface="Franklin Gothic Demi" pitchFamily="34" charset="0"/>
              </a:rPr>
              <a:t>Selain melampirkan Struktur dan Skala Upah, pimpinan Perusahaan melampirkan surat pernyataan telah ditetapkannya Struktur dan Skala Upah di Perusahaan.</a:t>
            </a:r>
          </a:p>
          <a:p>
            <a:pPr algn="just">
              <a:spcAft>
                <a:spcPts val="600"/>
              </a:spcAft>
            </a:pPr>
            <a:r>
              <a:rPr lang="en-US" altLang="en-US" sz="2400" smtClean="0">
                <a:latin typeface="Franklin Gothic Demi" pitchFamily="34" charset="0"/>
              </a:rPr>
              <a:t>Surat</a:t>
            </a:r>
            <a:r>
              <a:rPr lang="en-GB" altLang="en-US" sz="2400" smtClean="0">
                <a:latin typeface="Franklin Gothic Demi" pitchFamily="34" charset="0"/>
              </a:rPr>
              <a:t> pernyataan didokumentasikan </a:t>
            </a:r>
            <a:r>
              <a:rPr lang="id-ID" altLang="en-US" sz="2400" smtClean="0">
                <a:latin typeface="Franklin Gothic Demi" pitchFamily="34" charset="0"/>
              </a:rPr>
              <a:t>oleh </a:t>
            </a:r>
            <a:r>
              <a:rPr lang="en-US" altLang="en-US" sz="2400" smtClean="0">
                <a:latin typeface="Franklin Gothic Demi" pitchFamily="34" charset="0"/>
              </a:rPr>
              <a:t>pejabat yang berwenang</a:t>
            </a:r>
            <a:r>
              <a:rPr lang="id-ID" altLang="en-US" sz="2400" smtClean="0">
                <a:latin typeface="Franklin Gothic Demi" pitchFamily="34" charset="0"/>
              </a:rPr>
              <a:t> pada kementerian atau dinas provinsi atau dinas kabupaten/kota yang menyelenggarakan urusan pemerintahan bidang ketenagakerjaan, </a:t>
            </a:r>
            <a:r>
              <a:rPr lang="en-US" altLang="en-US" sz="2400" smtClean="0">
                <a:latin typeface="Franklin Gothic Demi" pitchFamily="34" charset="0"/>
              </a:rPr>
              <a:t>dan</a:t>
            </a:r>
            <a:r>
              <a:rPr lang="id-ID" altLang="en-US" sz="2400" smtClean="0">
                <a:latin typeface="Franklin Gothic Demi" pitchFamily="34" charset="0"/>
              </a:rPr>
              <a:t> sebagai </a:t>
            </a:r>
            <a:r>
              <a:rPr lang="en-US" altLang="en-US" sz="2400" smtClean="0">
                <a:latin typeface="Franklin Gothic Demi" pitchFamily="34" charset="0"/>
              </a:rPr>
              <a:t>bukti telah</a:t>
            </a:r>
            <a:r>
              <a:rPr lang="id-ID" altLang="en-US" sz="2400" smtClean="0">
                <a:latin typeface="Franklin Gothic Demi" pitchFamily="34" charset="0"/>
              </a:rPr>
              <a:t> dilakukan penyusunan </a:t>
            </a:r>
            <a:r>
              <a:rPr lang="en-US" altLang="en-US" sz="2400" smtClean="0">
                <a:latin typeface="Franklin Gothic Demi" pitchFamily="34" charset="0"/>
              </a:rPr>
              <a:t>Struktur dan Skala Upah.</a:t>
            </a:r>
          </a:p>
          <a:p>
            <a:pPr algn="just">
              <a:spcAft>
                <a:spcPts val="600"/>
              </a:spcAft>
            </a:pPr>
            <a:endParaRPr lang="en-US" altLang="en-US" sz="2400" smtClean="0">
              <a:latin typeface="Bookman Old Style" pitchFamily="18" charset="0"/>
            </a:endParaRPr>
          </a:p>
          <a:p>
            <a:pPr algn="just">
              <a:spcAft>
                <a:spcPts val="600"/>
              </a:spcAft>
            </a:pPr>
            <a:endParaRPr lang="en-US" altLang="en-US" sz="2400" smtClean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5200" y="350838"/>
            <a:ext cx="19573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cs typeface="Bookman Old Style"/>
              </a:rPr>
              <a:t>Lanjutan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cs typeface="Bookman Old Style"/>
              </a:rPr>
              <a:t>….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1200"/>
              </a:spcAft>
            </a:pPr>
            <a:r>
              <a:rPr lang="id-ID" altLang="en-US" sz="2800" smtClean="0">
                <a:latin typeface="Franklin Gothic Demi" pitchFamily="34" charset="0"/>
              </a:rPr>
              <a:t>Struktur dan Skala Upah </a:t>
            </a:r>
            <a:r>
              <a:rPr lang="en-US" altLang="en-US" sz="2800" smtClean="0">
                <a:latin typeface="Franklin Gothic Demi" pitchFamily="34" charset="0"/>
              </a:rPr>
              <a:t>dapat ditinjau </a:t>
            </a:r>
            <a:r>
              <a:rPr lang="id-ID" altLang="en-US" sz="2800" smtClean="0">
                <a:latin typeface="Franklin Gothic Demi" pitchFamily="34" charset="0"/>
              </a:rPr>
              <a:t>oleh Pengusaha.</a:t>
            </a:r>
            <a:endParaRPr lang="en-US" altLang="en-US" sz="2800" smtClean="0">
              <a:latin typeface="Franklin Gothic Demi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GB" altLang="en-US" sz="2800" smtClean="0">
                <a:latin typeface="Franklin Gothic Demi" pitchFamily="34" charset="0"/>
              </a:rPr>
              <a:t>Hasil peninjauan Struktur dan Skala Upah diberitahukan kepada Pekerja/Buruh yang Golongan Jabatannya mengalami perubahan.</a:t>
            </a:r>
            <a:endParaRPr lang="en-US" altLang="en-US" sz="2800" smtClean="0">
              <a:latin typeface="Franklin Gothic Demi" pitchFamily="34" charset="0"/>
            </a:endParaRPr>
          </a:p>
          <a:p>
            <a:pPr algn="just">
              <a:spcAft>
                <a:spcPts val="1200"/>
              </a:spcAft>
            </a:pPr>
            <a:endParaRPr lang="en-US" altLang="en-US" smtClean="0">
              <a:latin typeface="Bookman Old Style" pitchFamily="18" charset="0"/>
            </a:endParaRP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533400" y="198438"/>
            <a:ext cx="9067800" cy="104298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ctr" eaLnBrk="1" hangingPunct="1">
              <a:lnSpc>
                <a:spcPct val="90000"/>
              </a:lnSpc>
            </a:pPr>
            <a:r>
              <a:rPr lang="en-US" altLang="en-US" sz="3400" b="1">
                <a:latin typeface="Franklin Gothic Demi" pitchFamily="34" charset="0"/>
              </a:rPr>
              <a:t>PENINJAUAN</a:t>
            </a:r>
          </a:p>
          <a:p>
            <a:pPr marL="355600" indent="-355600" algn="ctr" eaLnBrk="1" hangingPunct="1">
              <a:lnSpc>
                <a:spcPct val="90000"/>
              </a:lnSpc>
            </a:pPr>
            <a:r>
              <a:rPr lang="en-US" altLang="en-US" sz="3400" b="1">
                <a:latin typeface="Franklin Gothic Demi" pitchFamily="34" charset="0"/>
              </a:rPr>
              <a:t>STRUKTUR SKALA DAN UPAH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0"/>
            <a:ext cx="9555162" cy="1158875"/>
          </a:xfrm>
          <a:solidFill>
            <a:schemeClr val="accent3"/>
          </a:solidFill>
        </p:spPr>
        <p:txBody>
          <a:bodyPr/>
          <a:lstStyle/>
          <a:p>
            <a:pPr>
              <a:defRPr/>
            </a:pPr>
            <a:r>
              <a:rPr lang="en-US" sz="32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METODE UMUM DALAM </a:t>
            </a:r>
            <a:br>
              <a:rPr lang="en-US" sz="32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</a:br>
            <a:r>
              <a:rPr lang="en-US" sz="32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STRUKTUR DAN SKALA UPAH</a:t>
            </a:r>
            <a:endParaRPr lang="en-US" sz="3200" dirty="0">
              <a:latin typeface="Franklin Gothic Demi" panose="020B0703020102020204" pitchFamily="34" charset="0"/>
              <a:ea typeface="ＭＳ Ｐゴシック" charset="-128"/>
              <a:cs typeface="Bookman Old Sty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936750"/>
            <a:ext cx="9051925" cy="4586288"/>
          </a:xfrm>
        </p:spPr>
        <p:txBody>
          <a:bodyPr/>
          <a:lstStyle/>
          <a:p>
            <a:pPr marL="7938" indent="-7938" algn="just">
              <a:buFont typeface="Arial" pitchFamily="1" charset="-52"/>
              <a:buNone/>
              <a:defRPr/>
            </a:pPr>
            <a:r>
              <a:rPr lang="id-ID" sz="28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Dalam penyusunan Struktur dan Skala Upah terdapat beberapa metode yang dapat digunakan oleh Pengusaha. Metode penyusunan Struktur dan Skala Upah tersebut dapat dipilih oleh Perusahaan sesuai dengan kondisi Perusahaan masing-masing. Metode tersebut antara lain: </a:t>
            </a:r>
            <a:endParaRPr lang="en-US" sz="2800" dirty="0" smtClean="0">
              <a:latin typeface="Franklin Gothic Demi" panose="020B0703020102020204" pitchFamily="34" charset="0"/>
              <a:ea typeface="ＭＳ Ｐゴシック" charset="-128"/>
              <a:cs typeface="Bookman Old Style"/>
            </a:endParaRPr>
          </a:p>
          <a:p>
            <a:pPr algn="just">
              <a:buFont typeface="Arial" pitchFamily="1" charset="-52"/>
              <a:buChar char="•"/>
              <a:defRPr/>
            </a:pPr>
            <a:r>
              <a:rPr lang="id-ID" sz="28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metode rangking sederhana, </a:t>
            </a:r>
          </a:p>
          <a:p>
            <a:pPr algn="just">
              <a:buFont typeface="Arial" pitchFamily="1" charset="-52"/>
              <a:buChar char="•"/>
              <a:defRPr/>
            </a:pPr>
            <a:r>
              <a:rPr lang="id-ID" sz="28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metode dua titik, dan </a:t>
            </a:r>
          </a:p>
          <a:p>
            <a:pPr algn="just">
              <a:buFont typeface="Arial" pitchFamily="1" charset="-52"/>
              <a:buChar char="•"/>
              <a:defRPr/>
            </a:pPr>
            <a:r>
              <a:rPr lang="id-ID" sz="2800" dirty="0" smtClean="0">
                <a:latin typeface="Franklin Gothic Demi" panose="020B0703020102020204" pitchFamily="34" charset="0"/>
                <a:ea typeface="ＭＳ Ｐゴシック" charset="-128"/>
                <a:cs typeface="Bookman Old Style"/>
              </a:rPr>
              <a:t>metode poin faktor. </a:t>
            </a:r>
            <a:endParaRPr lang="en-US" sz="2800" dirty="0" smtClean="0">
              <a:latin typeface="Franklin Gothic Demi" panose="020B0703020102020204" pitchFamily="34" charset="0"/>
              <a:ea typeface="ＭＳ Ｐゴシック" charset="-128"/>
              <a:cs typeface="Bookman Old Style"/>
            </a:endParaRPr>
          </a:p>
          <a:p>
            <a:pPr algn="just">
              <a:buFont typeface="Arial" pitchFamily="1" charset="-52"/>
              <a:buChar char="•"/>
              <a:defRPr/>
            </a:pPr>
            <a:endParaRPr lang="en-US" sz="2800" dirty="0">
              <a:latin typeface="Bookman Old Style"/>
              <a:ea typeface="ＭＳ Ｐゴシック" charset="-128"/>
              <a:cs typeface="Bookman Old Styl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81000" y="1189038"/>
            <a:ext cx="9204325" cy="4419600"/>
          </a:xfrm>
          <a:solidFill>
            <a:srgbClr val="FC4254"/>
          </a:solidFill>
        </p:spPr>
        <p:txBody>
          <a:bodyPr/>
          <a:lstStyle/>
          <a:p>
            <a:r>
              <a:rPr lang="en-US" altLang="en-US" sz="3600" smtClean="0">
                <a:latin typeface="Franklin Gothic Demi" pitchFamily="34" charset="0"/>
              </a:rPr>
              <a:t>COTOH PENYUSUNAN STRUKTUR DAN SKALA UPAH DENGAN BEBERAPA </a:t>
            </a:r>
            <a:br>
              <a:rPr lang="en-US" altLang="en-US" sz="3600" smtClean="0">
                <a:latin typeface="Franklin Gothic Demi" pitchFamily="34" charset="0"/>
              </a:rPr>
            </a:br>
            <a:r>
              <a:rPr lang="en-US" altLang="en-US" sz="3600" smtClean="0">
                <a:latin typeface="Franklin Gothic Demi" pitchFamily="34" charset="0"/>
              </a:rPr>
              <a:t>METODE UMUM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"/>
          <p:cNvSpPr>
            <a:spLocks noChangeArrowheads="1"/>
          </p:cNvSpPr>
          <p:nvPr/>
        </p:nvSpPr>
        <p:spPr bwMode="auto">
          <a:xfrm>
            <a:off x="754063" y="1158875"/>
            <a:ext cx="9304337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97159" tIns="48580" rIns="97159" bIns="48580" anchor="ctr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315" name="Rectangle 24"/>
          <p:cNvSpPr>
            <a:spLocks noChangeArrowheads="1"/>
          </p:cNvSpPr>
          <p:nvPr/>
        </p:nvSpPr>
        <p:spPr bwMode="auto">
          <a:xfrm>
            <a:off x="5056188" y="-46038"/>
            <a:ext cx="4924425" cy="6950076"/>
          </a:xfrm>
          <a:prstGeom prst="rect">
            <a:avLst/>
          </a:prstGeom>
          <a:solidFill>
            <a:srgbClr val="996600"/>
          </a:solidFill>
          <a:ln w="9525">
            <a:solidFill>
              <a:srgbClr val="996600"/>
            </a:solidFill>
            <a:miter lim="800000"/>
            <a:headEnd/>
            <a:tailEnd/>
          </a:ln>
        </p:spPr>
        <p:txBody>
          <a:bodyPr wrap="none" lIns="97159" tIns="48580" rIns="97159" bIns="48580" anchor="ctr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026" name="Picture 2" descr="D:\Project ONLINE\My Pictures\Photos Banyak\78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56188" cy="695007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275263" y="122238"/>
            <a:ext cx="4478337" cy="679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159" tIns="48580" rIns="97159" bIns="48580">
            <a:spAutoFit/>
          </a:bodyPr>
          <a:lstStyle/>
          <a:p>
            <a:pPr algn="ctr">
              <a:lnSpc>
                <a:spcPts val="5838"/>
              </a:lnSpc>
              <a:defRPr/>
            </a:pPr>
            <a:r>
              <a:rPr sz="3000" b="1" noProof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-52"/>
                <a:ea typeface="Arial" pitchFamily="1" charset="-52"/>
                <a:cs typeface="Arial" pitchFamily="1" charset="-52"/>
              </a:rPr>
              <a:t>MENYUSUN STRUKTUR DAN SKALA UPAH </a:t>
            </a:r>
          </a:p>
          <a:p>
            <a:pPr algn="ctr">
              <a:lnSpc>
                <a:spcPts val="5838"/>
              </a:lnSpc>
              <a:defRPr/>
            </a:pPr>
            <a:r>
              <a:rPr sz="3000" b="1" noProof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-52"/>
                <a:ea typeface="Arial" pitchFamily="1" charset="-52"/>
                <a:cs typeface="Arial" pitchFamily="1" charset="-52"/>
              </a:rPr>
              <a:t>DENGAN METODE RANKING SEDERHANA, METODE DUA TITIK DAN METODE POIN FAKTOR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4225" y="198438"/>
            <a:ext cx="8678863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d-ID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PENYUSUNAN STRUKTUR DAN SKALA UPAH DENGAN </a:t>
            </a:r>
          </a:p>
          <a:p>
            <a:pPr algn="ctr">
              <a:defRPr/>
            </a:pPr>
            <a:r>
              <a:rPr lang="id-ID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METODE RANKING SEDERHANA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990600" y="1492250"/>
            <a:ext cx="3538538" cy="9032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7000"/>
              </a:lnSpc>
              <a:defRPr/>
            </a:pPr>
            <a:r>
              <a:rPr lang="en-US" sz="1300" u="sng" dirty="0">
                <a:latin typeface="Arial Black" pitchFamily="1" charset="0"/>
                <a:ea typeface="Calibri" pitchFamily="1" charset="0"/>
                <a:cs typeface="Times New Roman" pitchFamily="1" charset="0"/>
              </a:rPr>
              <a:t>LANGKAH 1</a:t>
            </a:r>
            <a:endParaRPr lang="id-ID" sz="1300" dirty="0">
              <a:latin typeface="Arial Black" pitchFamily="1" charset="0"/>
              <a:ea typeface="Calibri" pitchFamily="1" charset="0"/>
              <a:cs typeface="Times New Roman" pitchFamily="1" charset="0"/>
            </a:endParaRPr>
          </a:p>
          <a:p>
            <a:pPr algn="ctr">
              <a:lnSpc>
                <a:spcPct val="107000"/>
              </a:lnSpc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Tentukan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j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abatan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uraian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tugas</a:t>
            </a: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masing-masing jabatan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endParaRPr lang="id-ID" sz="1200" dirty="0">
              <a:latin typeface="Arial Black"/>
              <a:ea typeface="Calibri" pitchFamily="1" charset="0"/>
              <a:cs typeface="Arial Black"/>
            </a:endParaRP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990600" y="2789238"/>
            <a:ext cx="3581400" cy="1190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7000"/>
              </a:lnSpc>
              <a:defRPr/>
            </a:pPr>
            <a:r>
              <a:rPr lang="en-US" sz="1200" u="sng" dirty="0">
                <a:latin typeface="Arial Black"/>
                <a:ea typeface="Calibri" pitchFamily="1" charset="0"/>
                <a:cs typeface="Arial Black"/>
              </a:rPr>
              <a:t>LANGKAH </a:t>
            </a:r>
            <a:r>
              <a:rPr lang="en-US" sz="1200" u="sng" dirty="0">
                <a:solidFill>
                  <a:srgbClr val="FF0000"/>
                </a:solidFill>
                <a:latin typeface="Arial Black"/>
                <a:ea typeface="Calibri" pitchFamily="1" charset="0"/>
                <a:cs typeface="Arial Black"/>
              </a:rPr>
              <a:t>2</a:t>
            </a:r>
            <a:endParaRPr lang="id-ID" sz="1200" dirty="0">
              <a:latin typeface="Arial Black"/>
              <a:ea typeface="Calibri" pitchFamily="1" charset="0"/>
              <a:cs typeface="Arial Black"/>
            </a:endParaRPr>
          </a:p>
          <a:p>
            <a:pPr algn="ctr"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Buat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daftar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jabatan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urutkan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j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abatan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tersebut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berdasarkan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uraian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tugasnya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dari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yang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termudah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sampai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dengan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yang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tersulit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.</a:t>
            </a:r>
          </a:p>
        </p:txBody>
      </p:sp>
      <p:sp>
        <p:nvSpPr>
          <p:cNvPr id="7" name="AutoShape 2109"/>
          <p:cNvSpPr>
            <a:spLocks noChangeArrowheads="1"/>
          </p:cNvSpPr>
          <p:nvPr/>
        </p:nvSpPr>
        <p:spPr bwMode="auto">
          <a:xfrm>
            <a:off x="2590800" y="2408238"/>
            <a:ext cx="227013" cy="3365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upright="1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990600" y="4389438"/>
            <a:ext cx="36576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7000"/>
              </a:lnSpc>
              <a:defRPr/>
            </a:pPr>
            <a:r>
              <a:rPr lang="en-US" sz="1200" u="sng" dirty="0">
                <a:latin typeface="Arial Black"/>
                <a:ea typeface="Calibri" pitchFamily="1" charset="0"/>
                <a:cs typeface="Arial Black"/>
              </a:rPr>
              <a:t>LANGKAH </a:t>
            </a:r>
            <a:r>
              <a:rPr lang="en-US" sz="1200" u="sng" dirty="0">
                <a:solidFill>
                  <a:srgbClr val="FF0000"/>
                </a:solidFill>
                <a:latin typeface="Arial Black"/>
                <a:ea typeface="Calibri" pitchFamily="1" charset="0"/>
                <a:cs typeface="Arial Black"/>
              </a:rPr>
              <a:t>3</a:t>
            </a:r>
            <a:endParaRPr lang="id-ID" sz="1200" dirty="0">
              <a:latin typeface="Arial Black"/>
              <a:ea typeface="Calibri" pitchFamily="1" charset="0"/>
              <a:cs typeface="Arial Black"/>
            </a:endParaRPr>
          </a:p>
          <a:p>
            <a:pPr algn="ctr"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Buat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Tabel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Struktur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Skala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Upah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yang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terdiri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dari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kolom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id-ID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j</a:t>
            </a:r>
            <a:r>
              <a:rPr lang="en-US" sz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abatan</a:t>
            </a: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, </a:t>
            </a:r>
            <a:r>
              <a:rPr lang="en-US" sz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Golongan</a:t>
            </a: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Jabatan</a:t>
            </a: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, </a:t>
            </a:r>
            <a:r>
              <a:rPr lang="id-ID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</a:t>
            </a:r>
            <a:r>
              <a:rPr lang="en-US" sz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pah</a:t>
            </a: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id-ID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</a:t>
            </a:r>
            <a:r>
              <a:rPr lang="en-US" sz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erkecil</a:t>
            </a: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, </a:t>
            </a:r>
            <a:r>
              <a:rPr lang="en-US" sz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dan</a:t>
            </a: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id-ID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</a:t>
            </a:r>
            <a:r>
              <a:rPr lang="en-US" sz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pah</a:t>
            </a: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id-ID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</a:t>
            </a: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erbesar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.</a:t>
            </a:r>
            <a:r>
              <a:rPr lang="en-US" sz="1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1)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122863" y="4389438"/>
          <a:ext cx="4340225" cy="1590675"/>
        </p:xfrm>
        <a:graphic>
          <a:graphicData uri="http://schemas.openxmlformats.org/drawingml/2006/table">
            <a:tbl>
              <a:tblPr/>
              <a:tblGrid>
                <a:gridCol w="1258887">
                  <a:extLst>
                    <a:ext uri="{9D8B030D-6E8A-4147-A177-3AD203B41FA5}"/>
                  </a:extLst>
                </a:gridCol>
                <a:gridCol w="1100138">
                  <a:extLst>
                    <a:ext uri="{9D8B030D-6E8A-4147-A177-3AD203B41FA5}"/>
                  </a:extLst>
                </a:gridCol>
                <a:gridCol w="927100">
                  <a:extLst>
                    <a:ext uri="{9D8B030D-6E8A-4147-A177-3AD203B41FA5}"/>
                  </a:extLst>
                </a:gridCol>
                <a:gridCol w="1054100">
                  <a:extLst>
                    <a:ext uri="{9D8B030D-6E8A-4147-A177-3AD203B41FA5}"/>
                  </a:extLst>
                </a:gridCol>
              </a:tblGrid>
              <a:tr h="195706">
                <a:tc gridSpan="4"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1" charset="0"/>
                        </a:rPr>
                        <a:t>Tabel Struktur dan Skala Upah 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1" charset="0"/>
                        </a:rPr>
                        <a:t>1)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93" marR="6859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91989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Jabatan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93" marR="68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Golongan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Jabaran</a:t>
                      </a:r>
                      <a:endParaRPr kumimoji="0" lang="id-ID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93" marR="68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Nilai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Terkecil</a:t>
                      </a:r>
                      <a:endParaRPr kumimoji="0" lang="id-ID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93" marR="68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Nilai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Terbesar</a:t>
                      </a:r>
                      <a:endParaRPr kumimoji="0" lang="id-ID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93" marR="68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403096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Jabatan terendah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93" marR="68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93" marR="68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93" marR="68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93" marR="68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196787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…..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93" marR="68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93" marR="68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93" marR="68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93" marR="68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403096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Jabatan tertinggi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93" marR="68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93" marR="68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93" marR="68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93" marR="68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1" name="AutoShape 2109"/>
          <p:cNvSpPr>
            <a:spLocks noChangeArrowheads="1"/>
          </p:cNvSpPr>
          <p:nvPr/>
        </p:nvSpPr>
        <p:spPr bwMode="auto">
          <a:xfrm>
            <a:off x="2590800" y="3995738"/>
            <a:ext cx="214313" cy="3905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upright="1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AutoShape 2109"/>
          <p:cNvSpPr>
            <a:spLocks noChangeArrowheads="1"/>
          </p:cNvSpPr>
          <p:nvPr/>
        </p:nvSpPr>
        <p:spPr bwMode="auto">
          <a:xfrm>
            <a:off x="2590800" y="5989638"/>
            <a:ext cx="239713" cy="34448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upright="1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24800" y="198438"/>
            <a:ext cx="10699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Lanjutan</a:t>
            </a: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1177925" y="785813"/>
            <a:ext cx="3352800" cy="784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7000"/>
              </a:lnSpc>
              <a:defRPr/>
            </a:pPr>
            <a:r>
              <a:rPr lang="en-US" sz="1300" u="sng" dirty="0">
                <a:latin typeface="Arial Black"/>
                <a:ea typeface="Calibri" pitchFamily="1" charset="0"/>
                <a:cs typeface="Arial Black"/>
              </a:rPr>
              <a:t>LANGKAH </a:t>
            </a:r>
            <a:r>
              <a:rPr lang="en-US" sz="1300" u="sng" dirty="0">
                <a:solidFill>
                  <a:srgbClr val="FF0000"/>
                </a:solidFill>
                <a:latin typeface="Arial Black"/>
                <a:ea typeface="Calibri" pitchFamily="1" charset="0"/>
                <a:cs typeface="Arial Black"/>
              </a:rPr>
              <a:t>4</a:t>
            </a:r>
            <a:endParaRPr lang="id-ID" sz="1300" dirty="0">
              <a:latin typeface="Arial Black"/>
              <a:ea typeface="Calibri" pitchFamily="1" charset="0"/>
              <a:cs typeface="Arial Black"/>
            </a:endParaRPr>
          </a:p>
          <a:p>
            <a:pPr algn="ctr">
              <a:lnSpc>
                <a:spcPct val="107000"/>
              </a:lnSpc>
              <a:defRPr/>
            </a:pP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Tentukan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upah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terkecil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untuk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id-ID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j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abatan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terendah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. </a:t>
            </a:r>
            <a:r>
              <a:rPr lang="en-US" sz="1300" baseline="30000" dirty="0">
                <a:solidFill>
                  <a:srgbClr val="FF0000"/>
                </a:solidFill>
                <a:latin typeface="Arial Black"/>
                <a:ea typeface="Calibri" pitchFamily="1" charset="0"/>
                <a:cs typeface="Arial Black"/>
              </a:rPr>
              <a:t>2)</a:t>
            </a:r>
            <a:endParaRPr lang="id-ID" sz="1300" dirty="0">
              <a:latin typeface="Arial Black"/>
              <a:ea typeface="Calibri" pitchFamily="1" charset="0"/>
              <a:cs typeface="Arial Black"/>
            </a:endParaRP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1177925" y="1865313"/>
            <a:ext cx="3376613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7000"/>
              </a:lnSpc>
            </a:pPr>
            <a:r>
              <a:rPr lang="en-US" altLang="en-US" sz="1300" u="sng">
                <a:latin typeface="Arial Black" pitchFamily="34" charset="0"/>
                <a:ea typeface="Calibri" pitchFamily="34" charset="0"/>
                <a:cs typeface="Times New Roman" pitchFamily="18" charset="0"/>
              </a:rPr>
              <a:t>LANGKAH </a:t>
            </a:r>
            <a:r>
              <a:rPr lang="en-US" altLang="en-US" sz="1300" u="sng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5</a:t>
            </a:r>
            <a:endParaRPr lang="id-ID" altLang="en-US" sz="130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altLang="en-US" sz="1300">
                <a:latin typeface="Arial Black" pitchFamily="34" charset="0"/>
                <a:ea typeface="Calibri" pitchFamily="34" charset="0"/>
                <a:cs typeface="Times New Roman" pitchFamily="18" charset="0"/>
              </a:rPr>
              <a:t>Tentukan </a:t>
            </a:r>
            <a:r>
              <a:rPr lang="en-US" altLang="en-US" sz="130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Upah Ter</a:t>
            </a:r>
            <a:r>
              <a:rPr lang="id-ID" altLang="en-US" sz="130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besar</a:t>
            </a:r>
            <a:r>
              <a:rPr lang="en-US" altLang="en-US" sz="1300">
                <a:latin typeface="Arial Black" pitchFamily="34" charset="0"/>
                <a:ea typeface="Calibri" pitchFamily="34" charset="0"/>
                <a:cs typeface="Times New Roman" pitchFamily="18" charset="0"/>
              </a:rPr>
              <a:t> untuk Jabatan terendah. </a:t>
            </a:r>
            <a:r>
              <a:rPr lang="en-US" altLang="en-US" sz="1300" baseline="3000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3)</a:t>
            </a:r>
            <a:endParaRPr lang="id-ID" altLang="en-US" sz="130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177925" y="2941638"/>
            <a:ext cx="3352800" cy="1447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7000"/>
              </a:lnSpc>
            </a:pPr>
            <a:r>
              <a:rPr lang="en-US" altLang="en-US" sz="800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id-ID" altLang="en-US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altLang="en-US" sz="1300" u="sng">
                <a:latin typeface="Arial Black" pitchFamily="34" charset="0"/>
                <a:ea typeface="Calibri" pitchFamily="34" charset="0"/>
                <a:cs typeface="Times New Roman" pitchFamily="18" charset="0"/>
              </a:rPr>
              <a:t>LANGKAH </a:t>
            </a:r>
            <a:r>
              <a:rPr lang="en-US" altLang="en-US" sz="1300" u="sng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6</a:t>
            </a:r>
            <a:endParaRPr lang="id-ID" altLang="en-US" sz="130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altLang="en-US" sz="1300">
                <a:latin typeface="Arial Black" pitchFamily="34" charset="0"/>
                <a:ea typeface="Calibri" pitchFamily="34" charset="0"/>
                <a:cs typeface="Times New Roman" pitchFamily="18" charset="0"/>
              </a:rPr>
              <a:t>Tentukan </a:t>
            </a:r>
            <a:r>
              <a:rPr lang="en-US" altLang="en-US" sz="130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Upah Ter</a:t>
            </a:r>
            <a:r>
              <a:rPr lang="id-ID" altLang="en-US" sz="130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kecil </a:t>
            </a:r>
            <a:r>
              <a:rPr lang="en-US" altLang="en-US" sz="1300">
                <a:latin typeface="Arial Black" pitchFamily="34" charset="0"/>
                <a:ea typeface="Calibri" pitchFamily="34" charset="0"/>
                <a:cs typeface="Times New Roman" pitchFamily="18" charset="0"/>
              </a:rPr>
              <a:t>dan </a:t>
            </a:r>
            <a:r>
              <a:rPr lang="en-US" altLang="en-US" sz="130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Upah Ter</a:t>
            </a:r>
            <a:r>
              <a:rPr lang="id-ID" altLang="en-US" sz="130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besar</a:t>
            </a:r>
            <a:r>
              <a:rPr lang="en-US" altLang="en-US" sz="1300">
                <a:latin typeface="Arial Black" pitchFamily="34" charset="0"/>
                <a:ea typeface="Calibri" pitchFamily="34" charset="0"/>
                <a:cs typeface="Times New Roman" pitchFamily="18" charset="0"/>
              </a:rPr>
              <a:t> untuk Jabatan-Jabatan</a:t>
            </a:r>
            <a:r>
              <a:rPr lang="id-ID" altLang="en-US" sz="1300">
                <a:latin typeface="Arial Black" pitchFamily="34" charset="0"/>
                <a:ea typeface="Calibri" pitchFamily="34" charset="0"/>
                <a:cs typeface="Times New Roman" pitchFamily="18" charset="0"/>
              </a:rPr>
              <a:t> selanjutnya dengan mengikuti  langkah</a:t>
            </a:r>
            <a:r>
              <a:rPr lang="en-US" altLang="en-US" sz="1300"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d-ID" altLang="en-US" sz="1300"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130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en-US" altLang="en-US" sz="1300">
                <a:latin typeface="Arial Black" pitchFamily="34" charset="0"/>
                <a:ea typeface="Calibri" pitchFamily="34" charset="0"/>
                <a:cs typeface="Times New Roman" pitchFamily="18" charset="0"/>
              </a:rPr>
              <a:t> dan </a:t>
            </a:r>
            <a:r>
              <a:rPr lang="id-ID" altLang="en-US" sz="1300">
                <a:latin typeface="Arial Black" pitchFamily="34" charset="0"/>
                <a:ea typeface="Calibri" pitchFamily="34" charset="0"/>
                <a:cs typeface="Times New Roman" pitchFamily="18" charset="0"/>
              </a:rPr>
              <a:t>langkah</a:t>
            </a:r>
            <a:r>
              <a:rPr lang="en-US" altLang="en-US" sz="1300"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130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5</a:t>
            </a:r>
            <a:r>
              <a:rPr lang="en-US" altLang="en-US" sz="1300">
                <a:latin typeface="Arial Black" pitchFamily="34" charset="0"/>
                <a:ea typeface="Calibri" pitchFamily="34" charset="0"/>
                <a:cs typeface="Times New Roman" pitchFamily="18" charset="0"/>
              </a:rPr>
              <a:t>).</a:t>
            </a:r>
            <a:endParaRPr lang="id-ID" altLang="en-US" sz="130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1143000" y="4618038"/>
            <a:ext cx="3387725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7000"/>
              </a:lnSpc>
            </a:pPr>
            <a:r>
              <a:rPr lang="en-US" altLang="en-US" sz="1300" u="sng">
                <a:latin typeface="Arial Black" pitchFamily="34" charset="0"/>
                <a:ea typeface="Calibri" pitchFamily="34" charset="0"/>
                <a:cs typeface="Times New Roman" pitchFamily="18" charset="0"/>
              </a:rPr>
              <a:t>LANGKAH </a:t>
            </a:r>
            <a:r>
              <a:rPr lang="en-US" altLang="en-US" sz="1300" u="sng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7</a:t>
            </a:r>
            <a:endParaRPr lang="id-ID" altLang="en-US" sz="130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altLang="en-US" sz="1300">
                <a:latin typeface="Arial Black" pitchFamily="34" charset="0"/>
                <a:ea typeface="Calibri" pitchFamily="34" charset="0"/>
                <a:cs typeface="Times New Roman" pitchFamily="18" charset="0"/>
              </a:rPr>
              <a:t>Masukkan </a:t>
            </a:r>
            <a:r>
              <a:rPr lang="en-US" altLang="en-US" sz="130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Upah Ter</a:t>
            </a:r>
            <a:r>
              <a:rPr lang="id-ID" altLang="en-US" sz="130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kecil</a:t>
            </a:r>
            <a:r>
              <a:rPr lang="en-US" altLang="en-US" sz="1300">
                <a:latin typeface="Arial Black" pitchFamily="34" charset="0"/>
                <a:ea typeface="Calibri" pitchFamily="34" charset="0"/>
                <a:cs typeface="Times New Roman" pitchFamily="18" charset="0"/>
              </a:rPr>
              <a:t> dan </a:t>
            </a:r>
            <a:r>
              <a:rPr lang="en-US" altLang="en-US" sz="130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Upah Ter</a:t>
            </a:r>
            <a:r>
              <a:rPr lang="id-ID" altLang="en-US" sz="130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besar</a:t>
            </a:r>
            <a:r>
              <a:rPr lang="en-US" altLang="en-US" sz="1300">
                <a:latin typeface="Arial Black" pitchFamily="34" charset="0"/>
                <a:ea typeface="Calibri" pitchFamily="34" charset="0"/>
                <a:cs typeface="Times New Roman" pitchFamily="18" charset="0"/>
              </a:rPr>
              <a:t> masing-masing Jabatan ke dalam Tabel Struktur dan Skala Upah.</a:t>
            </a:r>
            <a:endParaRPr lang="id-ID" altLang="en-US" sz="130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1143000" y="5913438"/>
            <a:ext cx="3387725" cy="76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7000"/>
              </a:lnSpc>
              <a:defRPr/>
            </a:pPr>
            <a:r>
              <a:rPr lang="en-US" sz="1300" u="sng" dirty="0">
                <a:latin typeface="Arial Black"/>
                <a:ea typeface="Calibri" pitchFamily="1" charset="0"/>
                <a:cs typeface="Arial Black"/>
              </a:rPr>
              <a:t>LANGKAH </a:t>
            </a:r>
            <a:r>
              <a:rPr lang="en-US" sz="1300" u="sng" dirty="0">
                <a:solidFill>
                  <a:srgbClr val="FF0000"/>
                </a:solidFill>
                <a:latin typeface="Arial Black"/>
                <a:ea typeface="Calibri" pitchFamily="1" charset="0"/>
                <a:cs typeface="Arial Black"/>
              </a:rPr>
              <a:t>8</a:t>
            </a:r>
            <a:endParaRPr lang="id-ID" sz="1300" dirty="0">
              <a:latin typeface="Arial Black"/>
              <a:ea typeface="Calibri" pitchFamily="1" charset="0"/>
              <a:cs typeface="Arial Black"/>
            </a:endParaRPr>
          </a:p>
          <a:p>
            <a:pPr algn="ctr">
              <a:lnSpc>
                <a:spcPct val="107000"/>
              </a:lnSpc>
              <a:defRPr/>
            </a:pP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Tentukan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Golongan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Jabatan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untuk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masing-masing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id-ID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j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abatan.</a:t>
            </a:r>
            <a:r>
              <a: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4)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300" baseline="30000" dirty="0">
                <a:solidFill>
                  <a:srgbClr val="FF0000"/>
                </a:solidFill>
                <a:latin typeface="Arial Black"/>
                <a:ea typeface="Calibri" pitchFamily="1" charset="0"/>
                <a:cs typeface="Arial Black"/>
              </a:rPr>
              <a:t>4)</a:t>
            </a:r>
            <a:endParaRPr lang="id-ID" sz="1300" dirty="0">
              <a:latin typeface="Arial Black"/>
              <a:ea typeface="Calibri" pitchFamily="1" charset="0"/>
              <a:cs typeface="Arial Blac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9200" y="5953125"/>
            <a:ext cx="4267200" cy="600075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100">
                <a:latin typeface="Arial Black" pitchFamily="1" charset="0"/>
              </a:rPr>
              <a:t>Untuk Jabatan yang tugas dan tanggung jawabnya kurang lebih sama, dapat digabung menjadi 1 (satu) Golongan Upah.</a:t>
            </a:r>
            <a:endParaRPr lang="id-ID" sz="1100">
              <a:effectLst>
                <a:outerShdw blurRad="38100" dist="38100" dir="2700000" algn="tl">
                  <a:srgbClr val="DDDDDD"/>
                </a:outerShdw>
              </a:effectLst>
              <a:latin typeface="Arial Black" pitchFamily="1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572000" y="6203950"/>
            <a:ext cx="457200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29188" y="771525"/>
            <a:ext cx="4343400" cy="646113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Upah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terkecil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untuk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jabatan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terendah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adalah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upah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terkecil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yang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umumnya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dibayarkan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mau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diterima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oleh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Pekerja/Buruh</a:t>
            </a: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.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endParaRPr lang="id-ID" sz="1200" dirty="0">
              <a:effectLst>
                <a:outerShdw blurRad="38100" dist="38100" dir="2700000" algn="tl">
                  <a:srgbClr val="DDDDDD"/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95863" y="1892300"/>
            <a:ext cx="4300537" cy="76835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100">
                <a:latin typeface="Arial Black" pitchFamily="1" charset="0"/>
              </a:rPr>
              <a:t>Upah Ter</a:t>
            </a:r>
            <a:r>
              <a:rPr lang="id-ID" sz="1100">
                <a:latin typeface="Arial Black" pitchFamily="1" charset="0"/>
              </a:rPr>
              <a:t>besar</a:t>
            </a:r>
            <a:r>
              <a:rPr lang="en-US" sz="1100">
                <a:latin typeface="Arial Black" pitchFamily="1" charset="0"/>
              </a:rPr>
              <a:t> untuk Jabatan terendah adalah upah ter</a:t>
            </a:r>
            <a:r>
              <a:rPr lang="id-ID" sz="1100">
                <a:latin typeface="Arial Black" pitchFamily="1" charset="0"/>
              </a:rPr>
              <a:t>besar </a:t>
            </a:r>
            <a:r>
              <a:rPr lang="en-US" sz="1100">
                <a:latin typeface="Arial Black" pitchFamily="1" charset="0"/>
              </a:rPr>
              <a:t>yang </a:t>
            </a:r>
            <a:r>
              <a:rPr lang="id-ID" sz="1100">
                <a:latin typeface="Arial Black" pitchFamily="1" charset="0"/>
              </a:rPr>
              <a:t>umumnya dibayarkan dan mampu dibayarkan oleh pengusaha.</a:t>
            </a:r>
          </a:p>
          <a:p>
            <a:pPr>
              <a:defRPr/>
            </a:pPr>
            <a:endParaRPr lang="id-ID" sz="1100">
              <a:effectLst>
                <a:outerShdw blurRad="38100" dist="38100" dir="2700000" algn="tl">
                  <a:srgbClr val="DDDDDD"/>
                </a:outerShdw>
              </a:effectLst>
              <a:latin typeface="Arial Black" pitchFamily="1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572000" y="2260600"/>
            <a:ext cx="423863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572000" y="1112838"/>
            <a:ext cx="357188" cy="7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AutoShape 2109"/>
          <p:cNvSpPr>
            <a:spLocks noChangeArrowheads="1"/>
          </p:cNvSpPr>
          <p:nvPr/>
        </p:nvSpPr>
        <p:spPr bwMode="auto">
          <a:xfrm>
            <a:off x="2735263" y="1570038"/>
            <a:ext cx="238125" cy="2952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upright="1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AutoShape 2109"/>
          <p:cNvSpPr>
            <a:spLocks noChangeArrowheads="1"/>
          </p:cNvSpPr>
          <p:nvPr/>
        </p:nvSpPr>
        <p:spPr bwMode="auto">
          <a:xfrm>
            <a:off x="2735263" y="2698750"/>
            <a:ext cx="238125" cy="2428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upright="1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AutoShape 2109"/>
          <p:cNvSpPr>
            <a:spLocks noChangeArrowheads="1"/>
          </p:cNvSpPr>
          <p:nvPr/>
        </p:nvSpPr>
        <p:spPr bwMode="auto">
          <a:xfrm>
            <a:off x="2735263" y="4389438"/>
            <a:ext cx="250825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upright="1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1087438" y="960438"/>
            <a:ext cx="7980362" cy="4894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200">
                <a:latin typeface="Arial Black" pitchFamily="34" charset="0"/>
              </a:rPr>
              <a:t>Contoh:</a:t>
            </a:r>
            <a:endParaRPr lang="id-ID" altLang="en-US" sz="2200">
              <a:latin typeface="Arial Black" pitchFamily="34" charset="0"/>
            </a:endParaRPr>
          </a:p>
          <a:p>
            <a:endParaRPr lang="id-ID" altLang="en-US" sz="2200">
              <a:latin typeface="Arial Black" pitchFamily="34" charset="0"/>
            </a:endParaRPr>
          </a:p>
          <a:p>
            <a:pPr algn="just"/>
            <a:r>
              <a:rPr lang="en-US" altLang="en-US" sz="2200">
                <a:latin typeface="Arial Black" pitchFamily="34" charset="0"/>
              </a:rPr>
              <a:t>Usaha Kontraktor Bangunan (bisa juga diterapkan pada usaha lain yang jumlah jabatannya sedikit, seperti </a:t>
            </a:r>
            <a:r>
              <a:rPr lang="id-ID" altLang="en-US" sz="2200">
                <a:latin typeface="Arial Black" pitchFamily="34" charset="0"/>
              </a:rPr>
              <a:t>usaha</a:t>
            </a:r>
            <a:r>
              <a:rPr lang="en-US" altLang="en-US" sz="2200">
                <a:latin typeface="Arial Black" pitchFamily="34" charset="0"/>
              </a:rPr>
              <a:t> restoran kecil, toko ritel, dan lain-lain).</a:t>
            </a:r>
            <a:endParaRPr lang="id-ID" altLang="en-US" sz="2200">
              <a:latin typeface="Arial Black" pitchFamily="34" charset="0"/>
            </a:endParaRPr>
          </a:p>
          <a:p>
            <a:r>
              <a:rPr lang="en-US" altLang="en-US" sz="2200">
                <a:latin typeface="Arial Black" pitchFamily="34" charset="0"/>
              </a:rPr>
              <a:t>Jabatan dan jumlah Pekerja/Buruh:</a:t>
            </a:r>
            <a:endParaRPr lang="id-ID" altLang="en-US" sz="2200">
              <a:latin typeface="Arial Black" pitchFamily="34" charset="0"/>
            </a:endParaRPr>
          </a:p>
          <a:p>
            <a:endParaRPr lang="id-ID" altLang="en-US" sz="2200">
              <a:latin typeface="Arial Black" pitchFamily="34" charset="0"/>
            </a:endParaRPr>
          </a:p>
          <a:p>
            <a:r>
              <a:rPr lang="en-US" altLang="en-US" sz="2400">
                <a:latin typeface="Arial Black" pitchFamily="34" charset="0"/>
              </a:rPr>
              <a:t>Tukang Kayu 		:   3 orang;</a:t>
            </a:r>
            <a:endParaRPr lang="id-ID" altLang="en-US" sz="2400">
              <a:latin typeface="Arial Black" pitchFamily="34" charset="0"/>
            </a:endParaRPr>
          </a:p>
          <a:p>
            <a:r>
              <a:rPr lang="en-US" altLang="en-US" sz="2400">
                <a:latin typeface="Arial Black" pitchFamily="34" charset="0"/>
              </a:rPr>
              <a:t>Tukang Batu 		:   5 orang;</a:t>
            </a:r>
            <a:endParaRPr lang="id-ID" altLang="en-US" sz="2400">
              <a:latin typeface="Arial Black" pitchFamily="34" charset="0"/>
            </a:endParaRPr>
          </a:p>
          <a:p>
            <a:r>
              <a:rPr lang="en-US" altLang="en-US" sz="2400">
                <a:latin typeface="Arial Black" pitchFamily="34" charset="0"/>
              </a:rPr>
              <a:t>Pembantu Tukang	: 10 orang;</a:t>
            </a:r>
            <a:endParaRPr lang="id-ID" altLang="en-US" sz="2400">
              <a:latin typeface="Arial Black" pitchFamily="34" charset="0"/>
            </a:endParaRPr>
          </a:p>
          <a:p>
            <a:r>
              <a:rPr lang="en-US" altLang="en-US" sz="2400">
                <a:latin typeface="Arial Black" pitchFamily="34" charset="0"/>
              </a:rPr>
              <a:t>Mandor 			:   1 orang;</a:t>
            </a:r>
            <a:endParaRPr lang="id-ID" altLang="en-US" sz="2400">
              <a:latin typeface="Arial Black" pitchFamily="34" charset="0"/>
            </a:endParaRPr>
          </a:p>
          <a:p>
            <a:r>
              <a:rPr lang="en-US" altLang="en-US" sz="2200">
                <a:latin typeface="Arial Black" pitchFamily="34" charset="0"/>
              </a:rPr>
              <a:t>Arsitek			:   1 orang.</a:t>
            </a:r>
            <a:endParaRPr lang="id-ID" altLang="en-US" sz="2200">
              <a:latin typeface="Arial Black" pitchFamily="34" charset="0"/>
            </a:endParaRPr>
          </a:p>
          <a:p>
            <a:r>
              <a:rPr lang="en-US" altLang="en-US"/>
              <a:t> </a:t>
            </a:r>
            <a:endParaRPr lang="id-ID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845425" y="274638"/>
            <a:ext cx="771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Lanjutan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19200" y="1406525"/>
          <a:ext cx="7848600" cy="5246688"/>
        </p:xfrm>
        <a:graphic>
          <a:graphicData uri="http://schemas.openxmlformats.org/drawingml/2006/table">
            <a:tbl>
              <a:tblPr/>
              <a:tblGrid>
                <a:gridCol w="2408238">
                  <a:extLst>
                    <a:ext uri="{9D8B030D-6E8A-4147-A177-3AD203B41FA5}"/>
                  </a:extLst>
                </a:gridCol>
                <a:gridCol w="5440362">
                  <a:extLst>
                    <a:ext uri="{9D8B030D-6E8A-4147-A177-3AD203B41FA5}"/>
                  </a:extLst>
                </a:gridCol>
              </a:tblGrid>
              <a:tr h="380986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Daftar Jabatan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Uraian jabatan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963424"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Tukang Kayu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melaksanakan pekerjaan konstruksi kayu atap, kusen, pintu dan jendela, termasuk plafon, lantai dan dinding kayu sesuai gambar kerja</a:t>
                      </a:r>
                      <a:endParaRPr kumimoji="0" lang="id-ID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1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876127"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Tukang Batu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melaksanakan pekerjaan konstruksi </a:t>
                      </a:r>
                      <a:r>
                        <a:rPr kumimoji="0" lang="id-ID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batu kali dan batu bata, pelesteran, siar (</a:t>
                      </a:r>
                      <a:r>
                        <a:rPr kumimoji="0" lang="id-ID" sz="15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veog</a:t>
                      </a:r>
                      <a:r>
                        <a:rPr kumimoji="0" lang="id-ID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)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 sesuai gambar kerja</a:t>
                      </a:r>
                      <a:endParaRPr kumimoji="0" lang="id-ID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1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670541"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Pembantu Tukang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membantu pelaksanaan pekerjaan-pekerjaan Tukang Kayu dan/atau Tukang Batu</a:t>
                      </a:r>
                      <a:endParaRPr kumimoji="0" lang="id-ID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1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1060242"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Mandor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mengawasi dan memastikan pekerjaan-pekerjaan Tukang Kayu, Tukang Batu, dan Pembantu Tukang sesuai dengan gambar kerja/gambar detail serta tepat waktu</a:t>
                      </a:r>
                      <a:r>
                        <a:rPr kumimoji="0" lang="id-ID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.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1295368"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Arsitek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merancang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bangunan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sesuai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 yang </a:t>
                      </a: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dikehendaki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, </a:t>
                      </a: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menghitung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anggaran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pembangunan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, </a:t>
                      </a: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serta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memastikan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bahwa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pelaksanaan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dan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bangunan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tidak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melanggar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peraturan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perundang-undangan</a:t>
                      </a:r>
                      <a:endParaRPr kumimoji="0" lang="id-ID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1" charset="0"/>
                      </a:endParaRPr>
                    </a:p>
                    <a:p>
                      <a:pPr marL="0" marR="0" lvl="0" indent="0" algn="l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19200" y="514350"/>
            <a:ext cx="7848600" cy="369888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Tentukan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j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abatan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uraian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tugas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masing-masing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j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abatan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46038"/>
            <a:ext cx="12620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Langkah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1827213" y="731838"/>
            <a:ext cx="211137" cy="3206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104650" tIns="52324" rIns="104650" bIns="52324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id-ID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79878" name="AutoShape 6"/>
          <p:cNvSpPr>
            <a:spLocks noChangeArrowheads="1"/>
          </p:cNvSpPr>
          <p:nvPr/>
        </p:nvSpPr>
        <p:spPr bwMode="gray">
          <a:xfrm>
            <a:off x="922338" y="3552825"/>
            <a:ext cx="6537325" cy="7715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104650" tIns="52324" rIns="104650" bIns="52324" anchor="ctr"/>
          <a:lstStyle/>
          <a:p>
            <a:pPr defTabSz="8163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Dasar</a:t>
            </a:r>
            <a:r>
              <a:rPr lang="en-US" sz="29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en-US" sz="29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Hukum</a:t>
            </a:r>
            <a:endParaRPr lang="en-US" sz="29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9880" name="AutoShape 8"/>
          <p:cNvSpPr>
            <a:spLocks noChangeArrowheads="1"/>
          </p:cNvSpPr>
          <p:nvPr/>
        </p:nvSpPr>
        <p:spPr bwMode="gray">
          <a:xfrm>
            <a:off x="838200" y="1158875"/>
            <a:ext cx="6286500" cy="7635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104650" tIns="52324" rIns="104650" bIns="52324" anchor="ctr"/>
          <a:lstStyle/>
          <a:p>
            <a:pPr defTabSz="8163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Latar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Belakang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Kebijakan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0245" name="Group 9"/>
          <p:cNvGrpSpPr>
            <a:grpSpLocks/>
          </p:cNvGrpSpPr>
          <p:nvPr/>
        </p:nvGrpSpPr>
        <p:grpSpPr bwMode="auto">
          <a:xfrm>
            <a:off x="1089025" y="4638675"/>
            <a:ext cx="419100" cy="530225"/>
            <a:chOff x="2078" y="1389"/>
            <a:chExt cx="1615" cy="2196"/>
          </a:xfrm>
        </p:grpSpPr>
        <p:sp>
          <p:nvSpPr>
            <p:cNvPr id="21531" name="Oval 10"/>
            <p:cNvSpPr>
              <a:spLocks noChangeArrowheads="1"/>
            </p:cNvSpPr>
            <p:nvPr/>
          </p:nvSpPr>
          <p:spPr bwMode="gray">
            <a:xfrm>
              <a:off x="2078" y="1678"/>
              <a:ext cx="1615" cy="1617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endParaRPr>
            </a:p>
          </p:txBody>
        </p:sp>
        <p:sp>
          <p:nvSpPr>
            <p:cNvPr id="21532" name="Oval 11"/>
            <p:cNvSpPr>
              <a:spLocks noChangeArrowheads="1"/>
            </p:cNvSpPr>
            <p:nvPr/>
          </p:nvSpPr>
          <p:spPr bwMode="gray">
            <a:xfrm>
              <a:off x="2170" y="1770"/>
              <a:ext cx="1431" cy="1433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endParaRPr>
            </a:p>
          </p:txBody>
        </p:sp>
        <p:sp>
          <p:nvSpPr>
            <p:cNvPr id="79884" name="Oval 12"/>
            <p:cNvSpPr>
              <a:spLocks noChangeArrowheads="1"/>
            </p:cNvSpPr>
            <p:nvPr/>
          </p:nvSpPr>
          <p:spPr bwMode="gray">
            <a:xfrm>
              <a:off x="2255" y="1409"/>
              <a:ext cx="997" cy="215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defTabSz="8163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1534" name="Oval 13"/>
            <p:cNvSpPr>
              <a:spLocks noChangeArrowheads="1"/>
            </p:cNvSpPr>
            <p:nvPr/>
          </p:nvSpPr>
          <p:spPr bwMode="gray">
            <a:xfrm>
              <a:off x="2255" y="1409"/>
              <a:ext cx="1003" cy="215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endParaRPr>
            </a:p>
          </p:txBody>
        </p:sp>
        <p:sp>
          <p:nvSpPr>
            <p:cNvPr id="79886" name="Oval 14"/>
            <p:cNvSpPr>
              <a:spLocks noChangeArrowheads="1"/>
            </p:cNvSpPr>
            <p:nvPr/>
          </p:nvSpPr>
          <p:spPr bwMode="gray">
            <a:xfrm>
              <a:off x="2335" y="1389"/>
              <a:ext cx="1095" cy="219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defTabSz="8163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1536" name="Oval 15"/>
            <p:cNvSpPr>
              <a:spLocks noChangeArrowheads="1"/>
            </p:cNvSpPr>
            <p:nvPr/>
          </p:nvSpPr>
          <p:spPr bwMode="gray">
            <a:xfrm>
              <a:off x="2335" y="1389"/>
              <a:ext cx="1095" cy="2196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endParaRPr>
            </a:p>
          </p:txBody>
        </p:sp>
      </p:grpSp>
      <p:grpSp>
        <p:nvGrpSpPr>
          <p:cNvPr id="10246" name="Group 23"/>
          <p:cNvGrpSpPr>
            <a:grpSpLocks/>
          </p:cNvGrpSpPr>
          <p:nvPr/>
        </p:nvGrpSpPr>
        <p:grpSpPr bwMode="auto">
          <a:xfrm>
            <a:off x="1009650" y="6024563"/>
            <a:ext cx="419100" cy="525462"/>
            <a:chOff x="2078" y="1389"/>
            <a:chExt cx="1615" cy="2196"/>
          </a:xfrm>
        </p:grpSpPr>
        <p:sp>
          <p:nvSpPr>
            <p:cNvPr id="21525" name="Oval 24"/>
            <p:cNvSpPr>
              <a:spLocks noChangeArrowheads="1"/>
            </p:cNvSpPr>
            <p:nvPr/>
          </p:nvSpPr>
          <p:spPr bwMode="gray">
            <a:xfrm>
              <a:off x="2078" y="1681"/>
              <a:ext cx="1615" cy="1612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endParaRPr>
            </a:p>
          </p:txBody>
        </p:sp>
        <p:sp>
          <p:nvSpPr>
            <p:cNvPr id="21526" name="Oval 25"/>
            <p:cNvSpPr>
              <a:spLocks noChangeArrowheads="1"/>
            </p:cNvSpPr>
            <p:nvPr/>
          </p:nvSpPr>
          <p:spPr bwMode="gray">
            <a:xfrm>
              <a:off x="2170" y="1774"/>
              <a:ext cx="1431" cy="1426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endParaRPr>
            </a:p>
          </p:txBody>
        </p:sp>
        <p:sp>
          <p:nvSpPr>
            <p:cNvPr id="79898" name="Oval 26"/>
            <p:cNvSpPr>
              <a:spLocks noChangeArrowheads="1"/>
            </p:cNvSpPr>
            <p:nvPr/>
          </p:nvSpPr>
          <p:spPr bwMode="gray">
            <a:xfrm>
              <a:off x="2255" y="1402"/>
              <a:ext cx="997" cy="216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defTabSz="8163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1528" name="Oval 27"/>
            <p:cNvSpPr>
              <a:spLocks noChangeArrowheads="1"/>
            </p:cNvSpPr>
            <p:nvPr/>
          </p:nvSpPr>
          <p:spPr bwMode="gray">
            <a:xfrm>
              <a:off x="2255" y="1402"/>
              <a:ext cx="1003" cy="2169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endParaRPr>
            </a:p>
          </p:txBody>
        </p:sp>
        <p:sp>
          <p:nvSpPr>
            <p:cNvPr id="79900" name="Oval 28"/>
            <p:cNvSpPr>
              <a:spLocks noChangeArrowheads="1"/>
            </p:cNvSpPr>
            <p:nvPr/>
          </p:nvSpPr>
          <p:spPr bwMode="gray">
            <a:xfrm>
              <a:off x="2335" y="1389"/>
              <a:ext cx="1095" cy="219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defTabSz="8163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1530" name="Oval 29"/>
            <p:cNvSpPr>
              <a:spLocks noChangeArrowheads="1"/>
            </p:cNvSpPr>
            <p:nvPr/>
          </p:nvSpPr>
          <p:spPr bwMode="gray">
            <a:xfrm>
              <a:off x="2335" y="1389"/>
              <a:ext cx="1095" cy="2196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endParaRPr>
            </a:p>
          </p:txBody>
        </p:sp>
      </p:grpSp>
      <p:grpSp>
        <p:nvGrpSpPr>
          <p:cNvPr id="10247" name="Group 37"/>
          <p:cNvGrpSpPr>
            <a:grpSpLocks/>
          </p:cNvGrpSpPr>
          <p:nvPr/>
        </p:nvGrpSpPr>
        <p:grpSpPr bwMode="auto">
          <a:xfrm>
            <a:off x="1006475" y="2162175"/>
            <a:ext cx="8382000" cy="1773238"/>
            <a:chOff x="1749" y="1680"/>
            <a:chExt cx="2736" cy="865"/>
          </a:xfrm>
        </p:grpSpPr>
        <p:sp>
          <p:nvSpPr>
            <p:cNvPr id="40" name="Rectangle 38"/>
            <p:cNvSpPr>
              <a:spLocks noChangeArrowheads="1"/>
            </p:cNvSpPr>
            <p:nvPr/>
          </p:nvSpPr>
          <p:spPr bwMode="gray">
            <a:xfrm>
              <a:off x="1749" y="1680"/>
              <a:ext cx="2736" cy="49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defTabSz="8163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1524" name="Rectangle 40"/>
            <p:cNvSpPr>
              <a:spLocks noChangeArrowheads="1"/>
            </p:cNvSpPr>
            <p:nvPr/>
          </p:nvSpPr>
          <p:spPr bwMode="gray">
            <a:xfrm>
              <a:off x="1810" y="1689"/>
              <a:ext cx="2606" cy="85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700" b="1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Franklin Gothic Book" pitchFamily="1" charset="0"/>
                </a:rPr>
                <a:t>Pergeseran makna upah minimum</a:t>
              </a:r>
            </a:p>
            <a:p>
              <a:pPr>
                <a:defRPr/>
              </a:pPr>
              <a:r>
                <a:rPr lang="en-US" sz="2700" b="1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Franklin Gothic Book" pitchFamily="1" charset="0"/>
                </a:rPr>
                <a:t>Dampak      </a:t>
              </a:r>
              <a:r>
                <a:rPr lang="id-ID" sz="2700" b="1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Franklin Gothic Book" pitchFamily="1" charset="0"/>
                </a:rPr>
                <a:t>  </a:t>
              </a:r>
              <a:r>
                <a:rPr lang="en-US" sz="2700" b="1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Franklin Gothic Book" pitchFamily="1" charset="0"/>
                </a:rPr>
                <a:t>Upah Sundulan</a:t>
              </a:r>
            </a:p>
            <a:p>
              <a:pPr>
                <a:defRPr/>
              </a:pPr>
              <a:endParaRPr lang="en-US" sz="27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Book" pitchFamily="1" charset="0"/>
              </a:endParaRPr>
            </a:p>
            <a:p>
              <a:pPr>
                <a:defRPr/>
              </a:pPr>
              <a:endParaRPr lang="en-US" sz="27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Book" pitchFamily="1" charset="0"/>
              </a:endParaRPr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1676400" y="4633383"/>
            <a:ext cx="7706202" cy="539599"/>
            <a:chOff x="1619" y="1576"/>
            <a:chExt cx="2768" cy="316"/>
          </a:xfrm>
          <a:solidFill>
            <a:srgbClr val="FFFF00"/>
          </a:solidFill>
        </p:grpSpPr>
        <p:sp>
          <p:nvSpPr>
            <p:cNvPr id="43" name="Rectangle 38"/>
            <p:cNvSpPr>
              <a:spLocks noChangeArrowheads="1"/>
            </p:cNvSpPr>
            <p:nvPr/>
          </p:nvSpPr>
          <p:spPr bwMode="gray">
            <a:xfrm>
              <a:off x="1651" y="1605"/>
              <a:ext cx="2736" cy="28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defTabSz="8163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1522" name="Rectangle 43"/>
            <p:cNvSpPr>
              <a:spLocks noChangeArrowheads="1"/>
            </p:cNvSpPr>
            <p:nvPr/>
          </p:nvSpPr>
          <p:spPr bwMode="gray">
            <a:xfrm>
              <a:off x="1619" y="1576"/>
              <a:ext cx="2606" cy="29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700" b="1" dirty="0">
                  <a:solidFill>
                    <a:srgbClr val="000000"/>
                  </a:solidFill>
                  <a:latin typeface="Franklin Gothic Book" pitchFamily="34" charset="0"/>
                </a:rPr>
                <a:t>UU No.  13 </a:t>
              </a:r>
              <a:r>
                <a:rPr lang="en-US" sz="2700" b="1" dirty="0" err="1">
                  <a:solidFill>
                    <a:srgbClr val="000000"/>
                  </a:solidFill>
                  <a:latin typeface="Franklin Gothic Book" pitchFamily="34" charset="0"/>
                </a:rPr>
                <a:t>Tahun</a:t>
              </a:r>
              <a:r>
                <a:rPr lang="en-US" sz="2700" b="1" dirty="0">
                  <a:solidFill>
                    <a:srgbClr val="000000"/>
                  </a:solidFill>
                  <a:latin typeface="Franklin Gothic Book" pitchFamily="34" charset="0"/>
                </a:rPr>
                <a:t>  2003</a:t>
              </a: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1768952" y="5911424"/>
            <a:ext cx="7618888" cy="587817"/>
            <a:chOff x="1539" y="1453"/>
            <a:chExt cx="2672" cy="287"/>
          </a:xfrm>
          <a:solidFill>
            <a:srgbClr val="FFCC99"/>
          </a:solidFill>
        </p:grpSpPr>
        <p:sp>
          <p:nvSpPr>
            <p:cNvPr id="47" name="Rectangle 38"/>
            <p:cNvSpPr>
              <a:spLocks noChangeArrowheads="1"/>
            </p:cNvSpPr>
            <p:nvPr/>
          </p:nvSpPr>
          <p:spPr bwMode="gray">
            <a:xfrm>
              <a:off x="1568" y="1453"/>
              <a:ext cx="2643" cy="28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defTabSz="8163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1520" name="Rectangle 47"/>
            <p:cNvSpPr>
              <a:spLocks noChangeArrowheads="1"/>
            </p:cNvSpPr>
            <p:nvPr/>
          </p:nvSpPr>
          <p:spPr bwMode="gray">
            <a:xfrm>
              <a:off x="1539" y="1491"/>
              <a:ext cx="2606" cy="24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700" b="1" dirty="0" err="1">
                  <a:solidFill>
                    <a:srgbClr val="000000"/>
                  </a:solidFill>
                  <a:latin typeface="Franklin Gothic Book" pitchFamily="34" charset="0"/>
                </a:rPr>
                <a:t>Permenkaer</a:t>
              </a:r>
              <a:r>
                <a:rPr lang="en-US" sz="2700" b="1" dirty="0">
                  <a:solidFill>
                    <a:srgbClr val="000000"/>
                  </a:solidFill>
                  <a:latin typeface="Franklin Gothic Book" pitchFamily="34" charset="0"/>
                </a:rPr>
                <a:t> No. 1 </a:t>
              </a:r>
              <a:r>
                <a:rPr lang="en-US" sz="2700" b="1" dirty="0" err="1">
                  <a:solidFill>
                    <a:srgbClr val="000000"/>
                  </a:solidFill>
                  <a:latin typeface="Franklin Gothic Book" pitchFamily="34" charset="0"/>
                </a:rPr>
                <a:t>Tahun</a:t>
              </a:r>
              <a:r>
                <a:rPr lang="en-US" sz="2700" b="1" dirty="0">
                  <a:solidFill>
                    <a:srgbClr val="000000"/>
                  </a:solidFill>
                  <a:latin typeface="Franklin Gothic Book" pitchFamily="34" charset="0"/>
                </a:rPr>
                <a:t> 2107</a:t>
              </a:r>
            </a:p>
          </p:txBody>
        </p:sp>
      </p:grpSp>
      <p:sp>
        <p:nvSpPr>
          <p:cNvPr id="10250" name="Text Box 19"/>
          <p:cNvSpPr txBox="1">
            <a:spLocks noChangeArrowheads="1"/>
          </p:cNvSpPr>
          <p:nvPr/>
        </p:nvSpPr>
        <p:spPr bwMode="auto">
          <a:xfrm>
            <a:off x="1089025" y="231775"/>
            <a:ext cx="8634413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650" tIns="52324" rIns="104650" bIns="52324">
            <a:spAutoFit/>
          </a:bodyPr>
          <a:lstStyle/>
          <a:p>
            <a:pPr algn="ctr" eaLnBrk="1" hangingPunct="1"/>
            <a:r>
              <a:rPr lang="en-US" altLang="en-US" sz="3700">
                <a:latin typeface="Showcard Gothic" pitchFamily="82" charset="0"/>
                <a:cs typeface="Arial" charset="0"/>
              </a:rPr>
              <a:t>STRUKTUR DAN SKALA UPAH</a:t>
            </a:r>
          </a:p>
        </p:txBody>
      </p:sp>
      <p:sp>
        <p:nvSpPr>
          <p:cNvPr id="21515" name="Slide Number Placeholder 38"/>
          <p:cNvSpPr>
            <a:spLocks noGrp="1"/>
          </p:cNvSpPr>
          <p:nvPr>
            <p:ph type="sldNum" sz="quarter" idx="12"/>
          </p:nvPr>
        </p:nvSpPr>
        <p:spPr bwMode="auto">
          <a:xfrm rot="16200000">
            <a:off x="-1204912" y="4876800"/>
            <a:ext cx="2660650" cy="250825"/>
          </a:xfrm>
          <a:ln>
            <a:miter lim="800000"/>
            <a:headEnd/>
            <a:tailEnd/>
          </a:ln>
        </p:spPr>
        <p:txBody>
          <a:bodyPr lIns="98467" tIns="49233" rIns="98467" bIns="49233" anchor="t"/>
          <a:lstStyle/>
          <a:p>
            <a:pPr algn="ctr" defTabSz="814388"/>
            <a:fld id="{183CCB59-994C-4144-937C-546EC0429FC1}" type="slidenum">
              <a:rPr lang="en-US" altLang="en-US">
                <a:solidFill>
                  <a:srgbClr val="FFFFFF"/>
                </a:solidFill>
              </a:rPr>
              <a:pPr algn="ctr" defTabSz="814388"/>
              <a:t>3</a:t>
            </a:fld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725738" y="2906713"/>
            <a:ext cx="336550" cy="4762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3" name="Rectangle 43"/>
          <p:cNvSpPr>
            <a:spLocks noChangeArrowheads="1"/>
          </p:cNvSpPr>
          <p:nvPr/>
        </p:nvSpPr>
        <p:spPr bwMode="gray">
          <a:xfrm>
            <a:off x="1827213" y="5286375"/>
            <a:ext cx="7561262" cy="5207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104662" tIns="52331" rIns="104662" bIns="52331">
            <a:spAutoFit/>
          </a:bodyPr>
          <a:lstStyle/>
          <a:p>
            <a:pPr defTabSz="815975"/>
            <a:r>
              <a:rPr lang="id-ID" altLang="en-US" sz="2700" b="1">
                <a:solidFill>
                  <a:srgbClr val="000000"/>
                </a:solidFill>
              </a:rPr>
              <a:t>PP No. 78  </a:t>
            </a:r>
            <a:r>
              <a:rPr lang="en-US" altLang="en-US" sz="2700" b="1">
                <a:solidFill>
                  <a:srgbClr val="000000"/>
                </a:solidFill>
              </a:rPr>
              <a:t>Tahun  20</a:t>
            </a:r>
            <a:r>
              <a:rPr lang="id-ID" altLang="en-US" sz="2700" b="1">
                <a:solidFill>
                  <a:srgbClr val="000000"/>
                </a:solidFill>
              </a:rPr>
              <a:t>15</a:t>
            </a:r>
            <a:endParaRPr lang="en-US" altLang="en-US" sz="2700" b="1">
              <a:solidFill>
                <a:srgbClr val="000000"/>
              </a:solidFill>
            </a:endParaRPr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1076508" y="5284863"/>
            <a:ext cx="419100" cy="526211"/>
            <a:chOff x="2078" y="1389"/>
            <a:chExt cx="1615" cy="2196"/>
          </a:xfrm>
          <a:solidFill>
            <a:schemeClr val="accent3">
              <a:lumMod val="75000"/>
            </a:schemeClr>
          </a:solidFill>
        </p:grpSpPr>
        <p:sp>
          <p:nvSpPr>
            <p:cNvPr id="34" name="Oval 24"/>
            <p:cNvSpPr>
              <a:spLocks noChangeArrowheads="1"/>
            </p:cNvSpPr>
            <p:nvPr/>
          </p:nvSpPr>
          <p:spPr bwMode="gray">
            <a:xfrm>
              <a:off x="2078" y="1679"/>
              <a:ext cx="1615" cy="1616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/>
            <a:p>
              <a:pPr defTabSz="8163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Oval 25"/>
            <p:cNvSpPr>
              <a:spLocks noChangeArrowheads="1"/>
            </p:cNvSpPr>
            <p:nvPr/>
          </p:nvSpPr>
          <p:spPr bwMode="gray">
            <a:xfrm>
              <a:off x="2170" y="1772"/>
              <a:ext cx="1431" cy="1431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/>
            <a:p>
              <a:pPr defTabSz="8163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Oval 26"/>
            <p:cNvSpPr>
              <a:spLocks noChangeArrowheads="1"/>
            </p:cNvSpPr>
            <p:nvPr/>
          </p:nvSpPr>
          <p:spPr bwMode="gray">
            <a:xfrm>
              <a:off x="2255" y="1403"/>
              <a:ext cx="1001" cy="2167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defTabSz="8163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7" name="Oval 27"/>
            <p:cNvSpPr>
              <a:spLocks noChangeArrowheads="1"/>
            </p:cNvSpPr>
            <p:nvPr/>
          </p:nvSpPr>
          <p:spPr bwMode="gray">
            <a:xfrm>
              <a:off x="2255" y="1403"/>
              <a:ext cx="1001" cy="2167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wrap="none" anchor="ctr">
              <a:spAutoFit/>
            </a:bodyPr>
            <a:lstStyle/>
            <a:p>
              <a:pPr defTabSz="8163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Oval 28"/>
            <p:cNvSpPr>
              <a:spLocks noChangeArrowheads="1"/>
            </p:cNvSpPr>
            <p:nvPr/>
          </p:nvSpPr>
          <p:spPr bwMode="gray">
            <a:xfrm>
              <a:off x="2335" y="1389"/>
              <a:ext cx="1095" cy="2196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defTabSz="8163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9" name="Oval 29"/>
            <p:cNvSpPr>
              <a:spLocks noChangeArrowheads="1"/>
            </p:cNvSpPr>
            <p:nvPr/>
          </p:nvSpPr>
          <p:spPr bwMode="gray">
            <a:xfrm>
              <a:off x="2335" y="1389"/>
              <a:ext cx="1095" cy="2196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anchor="ctr">
              <a:spAutoFit/>
            </a:bodyPr>
            <a:lstStyle/>
            <a:p>
              <a:pPr defTabSz="8163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304800" y="960438"/>
            <a:ext cx="8229600" cy="5170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u="sng" dirty="0">
                <a:latin typeface="Franklin Gothic Demi" panose="020B0703020102020204" pitchFamily="34" charset="0"/>
                <a:cs typeface="Arial Black"/>
              </a:rPr>
              <a:t>LANGKAH 2:</a:t>
            </a:r>
            <a:endParaRPr lang="id-ID" sz="2400" dirty="0">
              <a:latin typeface="Franklin Gothic Demi" panose="020B0703020102020204" pitchFamily="34" charset="0"/>
              <a:cs typeface="Arial Black"/>
            </a:endParaRPr>
          </a:p>
          <a:p>
            <a:pPr algn="just">
              <a:defRPr/>
            </a:pPr>
            <a:endParaRPr lang="id-ID" sz="2400" dirty="0">
              <a:latin typeface="Franklin Gothic Demi" panose="020B0703020102020204" pitchFamily="34" charset="0"/>
              <a:cs typeface="Arial Black"/>
            </a:endParaRPr>
          </a:p>
          <a:p>
            <a:pPr algn="just">
              <a:defRPr/>
            </a:pPr>
            <a:r>
              <a:rPr lang="en-US" sz="2400" dirty="0" err="1">
                <a:latin typeface="Franklin Gothic Demi" panose="020B0703020102020204" pitchFamily="34" charset="0"/>
                <a:cs typeface="Arial Black"/>
              </a:rPr>
              <a:t>Buat</a:t>
            </a:r>
            <a:r>
              <a:rPr lang="en-US" sz="2400" dirty="0">
                <a:latin typeface="Franklin Gothic Demi" panose="020B0703020102020204" pitchFamily="34" charset="0"/>
                <a:cs typeface="Arial Black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  <a:cs typeface="Arial Black"/>
              </a:rPr>
              <a:t>daftar</a:t>
            </a:r>
            <a:r>
              <a:rPr lang="en-US" sz="2400" dirty="0">
                <a:latin typeface="Franklin Gothic Demi" panose="020B0703020102020204" pitchFamily="34" charset="0"/>
                <a:cs typeface="Arial Black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  <a:cs typeface="Arial Black"/>
              </a:rPr>
              <a:t>jabatan</a:t>
            </a:r>
            <a:r>
              <a:rPr lang="en-US" sz="2400" dirty="0">
                <a:latin typeface="Franklin Gothic Demi" panose="020B0703020102020204" pitchFamily="34" charset="0"/>
                <a:cs typeface="Arial Black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  <a:cs typeface="Arial Black"/>
              </a:rPr>
              <a:t>dan</a:t>
            </a:r>
            <a:r>
              <a:rPr lang="en-US" sz="2400" dirty="0">
                <a:latin typeface="Franklin Gothic Demi" panose="020B0703020102020204" pitchFamily="34" charset="0"/>
                <a:cs typeface="Arial Black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  <a:cs typeface="Arial Black"/>
              </a:rPr>
              <a:t>urutkan</a:t>
            </a:r>
            <a:r>
              <a:rPr lang="en-US" sz="2400" dirty="0">
                <a:latin typeface="Franklin Gothic Demi" panose="020B0703020102020204" pitchFamily="34" charset="0"/>
                <a:cs typeface="Arial Black"/>
              </a:rPr>
              <a:t> </a:t>
            </a:r>
            <a:r>
              <a:rPr lang="id-ID" sz="2400" dirty="0">
                <a:latin typeface="Franklin Gothic Demi" panose="020B0703020102020204" pitchFamily="34" charset="0"/>
                <a:cs typeface="Arial Black"/>
              </a:rPr>
              <a:t>j</a:t>
            </a:r>
            <a:r>
              <a:rPr lang="en-US" sz="2400" dirty="0" err="1">
                <a:latin typeface="Franklin Gothic Demi" panose="020B0703020102020204" pitchFamily="34" charset="0"/>
                <a:cs typeface="Arial Black"/>
              </a:rPr>
              <a:t>abatan</a:t>
            </a:r>
            <a:r>
              <a:rPr lang="en-US" sz="2400" dirty="0">
                <a:latin typeface="Franklin Gothic Demi" panose="020B0703020102020204" pitchFamily="34" charset="0"/>
                <a:cs typeface="Arial Black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  <a:cs typeface="Arial Black"/>
              </a:rPr>
              <a:t>tersebut</a:t>
            </a:r>
            <a:r>
              <a:rPr lang="en-US" sz="2400" dirty="0">
                <a:latin typeface="Franklin Gothic Demi" panose="020B0703020102020204" pitchFamily="34" charset="0"/>
                <a:cs typeface="Arial Black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  <a:cs typeface="Arial Black"/>
              </a:rPr>
              <a:t>berdasarkan</a:t>
            </a:r>
            <a:r>
              <a:rPr lang="en-US" sz="2400" dirty="0">
                <a:latin typeface="Franklin Gothic Demi" panose="020B0703020102020204" pitchFamily="34" charset="0"/>
                <a:cs typeface="Arial Black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  <a:cs typeface="Arial Black"/>
              </a:rPr>
              <a:t>uraian</a:t>
            </a:r>
            <a:r>
              <a:rPr lang="en-US" sz="2400" dirty="0">
                <a:latin typeface="Franklin Gothic Demi" panose="020B0703020102020204" pitchFamily="34" charset="0"/>
                <a:cs typeface="Arial Black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  <a:cs typeface="Arial Black"/>
              </a:rPr>
              <a:t>tugasnya</a:t>
            </a:r>
            <a:r>
              <a:rPr lang="en-US" sz="2400" dirty="0">
                <a:latin typeface="Franklin Gothic Demi" panose="020B0703020102020204" pitchFamily="34" charset="0"/>
                <a:cs typeface="Arial Black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  <a:cs typeface="Arial Black"/>
              </a:rPr>
              <a:t>dari</a:t>
            </a:r>
            <a:r>
              <a:rPr lang="en-US" sz="2400" dirty="0">
                <a:latin typeface="Franklin Gothic Demi" panose="020B0703020102020204" pitchFamily="34" charset="0"/>
                <a:cs typeface="Arial Black"/>
              </a:rPr>
              <a:t> yang </a:t>
            </a:r>
            <a:r>
              <a:rPr lang="en-US" sz="2400" dirty="0" err="1">
                <a:latin typeface="Franklin Gothic Demi" panose="020B0703020102020204" pitchFamily="34" charset="0"/>
                <a:cs typeface="Arial Black"/>
              </a:rPr>
              <a:t>termudah</a:t>
            </a:r>
            <a:r>
              <a:rPr lang="en-US" sz="2400" dirty="0">
                <a:latin typeface="Franklin Gothic Demi" panose="020B0703020102020204" pitchFamily="34" charset="0"/>
                <a:cs typeface="Arial Black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  <a:cs typeface="Arial Black"/>
              </a:rPr>
              <a:t>sampai</a:t>
            </a:r>
            <a:r>
              <a:rPr lang="en-US" sz="2400" dirty="0">
                <a:latin typeface="Franklin Gothic Demi" panose="020B0703020102020204" pitchFamily="34" charset="0"/>
                <a:cs typeface="Arial Black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  <a:cs typeface="Arial Black"/>
              </a:rPr>
              <a:t>dengan</a:t>
            </a:r>
            <a:r>
              <a:rPr lang="en-US" sz="2400" dirty="0">
                <a:latin typeface="Franklin Gothic Demi" panose="020B0703020102020204" pitchFamily="34" charset="0"/>
                <a:cs typeface="Arial Black"/>
              </a:rPr>
              <a:t> yang </a:t>
            </a:r>
            <a:r>
              <a:rPr lang="en-US" sz="2400" dirty="0" err="1">
                <a:latin typeface="Franklin Gothic Demi" panose="020B0703020102020204" pitchFamily="34" charset="0"/>
                <a:cs typeface="Arial Black"/>
              </a:rPr>
              <a:t>tersulit</a:t>
            </a:r>
            <a:r>
              <a:rPr lang="en-US" sz="2400" dirty="0">
                <a:latin typeface="Franklin Gothic Demi" panose="020B0703020102020204" pitchFamily="34" charset="0"/>
                <a:cs typeface="Arial Black"/>
              </a:rPr>
              <a:t>.</a:t>
            </a:r>
          </a:p>
          <a:p>
            <a:pPr algn="just">
              <a:defRPr/>
            </a:pPr>
            <a:r>
              <a:rPr lang="en-US" sz="2400" dirty="0">
                <a:latin typeface="Franklin Gothic Demi" panose="020B0703020102020204" pitchFamily="34" charset="0"/>
                <a:cs typeface="Arial Black"/>
              </a:rPr>
              <a:t>Dari </a:t>
            </a:r>
            <a:r>
              <a:rPr lang="en-US" sz="2400" dirty="0" err="1">
                <a:latin typeface="Franklin Gothic Demi" panose="020B0703020102020204" pitchFamily="34" charset="0"/>
                <a:cs typeface="Arial Black"/>
              </a:rPr>
              <a:t>contoh</a:t>
            </a:r>
            <a:r>
              <a:rPr lang="en-US" sz="2400" dirty="0">
                <a:latin typeface="Franklin Gothic Demi" panose="020B0703020102020204" pitchFamily="34" charset="0"/>
                <a:cs typeface="Arial Black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  <a:cs typeface="Arial Black"/>
              </a:rPr>
              <a:t>di</a:t>
            </a:r>
            <a:r>
              <a:rPr lang="en-US" sz="2400" dirty="0">
                <a:latin typeface="Franklin Gothic Demi" panose="020B0703020102020204" pitchFamily="34" charset="0"/>
                <a:cs typeface="Arial Black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  <a:cs typeface="Arial Black"/>
              </a:rPr>
              <a:t>atas</a:t>
            </a:r>
            <a:r>
              <a:rPr lang="en-US" sz="2400" dirty="0">
                <a:latin typeface="Franklin Gothic Demi" panose="020B0703020102020204" pitchFamily="34" charset="0"/>
                <a:cs typeface="Arial Black"/>
              </a:rPr>
              <a:t>, </a:t>
            </a:r>
            <a:r>
              <a:rPr lang="en-US" sz="2400" dirty="0" err="1">
                <a:latin typeface="Franklin Gothic Demi" panose="020B0703020102020204" pitchFamily="34" charset="0"/>
                <a:cs typeface="Arial Black"/>
              </a:rPr>
              <a:t>urutan</a:t>
            </a:r>
            <a:r>
              <a:rPr lang="en-US" sz="2400" dirty="0">
                <a:latin typeface="Franklin Gothic Demi" panose="020B0703020102020204" pitchFamily="34" charset="0"/>
                <a:cs typeface="Arial Black"/>
              </a:rPr>
              <a:t> </a:t>
            </a:r>
            <a:r>
              <a:rPr lang="id-ID" sz="2400" dirty="0">
                <a:latin typeface="Franklin Gothic Demi" panose="020B0703020102020204" pitchFamily="34" charset="0"/>
                <a:cs typeface="Arial Black"/>
              </a:rPr>
              <a:t>j</a:t>
            </a:r>
            <a:r>
              <a:rPr lang="en-US" sz="2400" dirty="0" err="1">
                <a:latin typeface="Franklin Gothic Demi" panose="020B0703020102020204" pitchFamily="34" charset="0"/>
                <a:cs typeface="Arial Black"/>
              </a:rPr>
              <a:t>abatan</a:t>
            </a:r>
            <a:r>
              <a:rPr lang="en-US" sz="2400" dirty="0">
                <a:latin typeface="Franklin Gothic Demi" panose="020B0703020102020204" pitchFamily="34" charset="0"/>
                <a:cs typeface="Arial Black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  <a:cs typeface="Arial Black"/>
              </a:rPr>
              <a:t>tersebut</a:t>
            </a:r>
            <a:r>
              <a:rPr lang="en-US" sz="2400" dirty="0">
                <a:latin typeface="Franklin Gothic Demi" panose="020B0703020102020204" pitchFamily="34" charset="0"/>
                <a:cs typeface="Arial Black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  <a:cs typeface="Arial Black"/>
              </a:rPr>
              <a:t>sebagai</a:t>
            </a:r>
            <a:r>
              <a:rPr lang="en-US" sz="2400" dirty="0">
                <a:latin typeface="Franklin Gothic Demi" panose="020B0703020102020204" pitchFamily="34" charset="0"/>
                <a:cs typeface="Arial Black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  <a:cs typeface="Arial Black"/>
              </a:rPr>
              <a:t>berikut</a:t>
            </a:r>
            <a:r>
              <a:rPr lang="en-US" sz="2400" dirty="0">
                <a:latin typeface="Franklin Gothic Demi" panose="020B0703020102020204" pitchFamily="34" charset="0"/>
                <a:cs typeface="Arial Black"/>
              </a:rPr>
              <a:t>:</a:t>
            </a:r>
          </a:p>
          <a:p>
            <a:pPr algn="just">
              <a:defRPr/>
            </a:pPr>
            <a:endParaRPr lang="id-ID" sz="2400" dirty="0">
              <a:latin typeface="Franklin Gothic Demi" panose="020B0703020102020204" pitchFamily="34" charset="0"/>
              <a:cs typeface="Arial Black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sz="2400" dirty="0" err="1">
                <a:latin typeface="Franklin Gothic Demi" panose="020B0703020102020204" pitchFamily="34" charset="0"/>
                <a:cs typeface="Arial Black"/>
              </a:rPr>
              <a:t>Pembantu</a:t>
            </a:r>
            <a:r>
              <a:rPr lang="en-US" sz="2400" dirty="0">
                <a:latin typeface="Franklin Gothic Demi" panose="020B0703020102020204" pitchFamily="34" charset="0"/>
                <a:cs typeface="Arial Black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  <a:cs typeface="Arial Black"/>
              </a:rPr>
              <a:t>Tukang</a:t>
            </a:r>
            <a:endParaRPr lang="id-ID" sz="2400" dirty="0">
              <a:latin typeface="Franklin Gothic Demi" panose="020B0703020102020204" pitchFamily="34" charset="0"/>
              <a:cs typeface="Arial Black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sz="2400" dirty="0" err="1">
                <a:latin typeface="Franklin Gothic Demi" panose="020B0703020102020204" pitchFamily="34" charset="0"/>
                <a:cs typeface="Arial Black"/>
              </a:rPr>
              <a:t>Tukang</a:t>
            </a:r>
            <a:r>
              <a:rPr lang="en-US" sz="2400" dirty="0">
                <a:latin typeface="Franklin Gothic Demi" panose="020B0703020102020204" pitchFamily="34" charset="0"/>
                <a:cs typeface="Arial Black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  <a:cs typeface="Arial Black"/>
              </a:rPr>
              <a:t>Batu</a:t>
            </a:r>
            <a:endParaRPr lang="id-ID" sz="2400" dirty="0">
              <a:latin typeface="Franklin Gothic Demi" panose="020B0703020102020204" pitchFamily="34" charset="0"/>
              <a:cs typeface="Arial Black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sz="2400" dirty="0" err="1">
                <a:latin typeface="Franklin Gothic Demi" panose="020B0703020102020204" pitchFamily="34" charset="0"/>
                <a:cs typeface="Arial Black"/>
              </a:rPr>
              <a:t>Tukang</a:t>
            </a:r>
            <a:r>
              <a:rPr lang="en-US" sz="2400" dirty="0">
                <a:latin typeface="Franklin Gothic Demi" panose="020B0703020102020204" pitchFamily="34" charset="0"/>
                <a:cs typeface="Arial Black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  <a:cs typeface="Arial Black"/>
              </a:rPr>
              <a:t>Kayu</a:t>
            </a:r>
            <a:endParaRPr lang="id-ID" sz="2400" dirty="0">
              <a:latin typeface="Franklin Gothic Demi" panose="020B0703020102020204" pitchFamily="34" charset="0"/>
              <a:cs typeface="Arial Black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sz="2400" dirty="0" err="1">
                <a:latin typeface="Franklin Gothic Demi" panose="020B0703020102020204" pitchFamily="34" charset="0"/>
                <a:cs typeface="Arial Black"/>
              </a:rPr>
              <a:t>Mandor</a:t>
            </a:r>
            <a:endParaRPr lang="id-ID" sz="2400" dirty="0">
              <a:latin typeface="Franklin Gothic Demi" panose="020B0703020102020204" pitchFamily="34" charset="0"/>
              <a:cs typeface="Arial Black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sz="2400" dirty="0" err="1">
                <a:latin typeface="Franklin Gothic Demi" panose="020B0703020102020204" pitchFamily="34" charset="0"/>
                <a:cs typeface="Arial Black"/>
              </a:rPr>
              <a:t>Arsitek</a:t>
            </a:r>
            <a:r>
              <a:rPr lang="en-US" sz="2400" dirty="0">
                <a:latin typeface="Franklin Gothic Demi" panose="020B0703020102020204" pitchFamily="34" charset="0"/>
                <a:cs typeface="Arial Black"/>
              </a:rPr>
              <a:t> </a:t>
            </a:r>
            <a:endParaRPr lang="id-ID" sz="2400" dirty="0">
              <a:latin typeface="Franklin Gothic Demi" panose="020B0703020102020204" pitchFamily="34" charset="0"/>
              <a:cs typeface="Arial Black"/>
            </a:endParaRPr>
          </a:p>
          <a:p>
            <a:pPr algn="just">
              <a:defRPr/>
            </a:pPr>
            <a:r>
              <a:rPr lang="en-US" dirty="0">
                <a:latin typeface="Arial Black"/>
                <a:cs typeface="Arial Black"/>
              </a:rPr>
              <a:t> </a:t>
            </a:r>
            <a:endParaRPr lang="id-ID" dirty="0">
              <a:latin typeface="Arial Black"/>
              <a:cs typeface="Arial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54988" y="547688"/>
            <a:ext cx="771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Lanjutan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731838"/>
            <a:ext cx="7213600" cy="163195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u="sng" dirty="0">
                <a:latin typeface="Franklin Gothic Demi" panose="020B0703020102020204" pitchFamily="34" charset="0"/>
                <a:cs typeface="Arial Black"/>
              </a:rPr>
              <a:t>LANGKAH 3:</a:t>
            </a:r>
            <a:endParaRPr lang="id-ID" sz="2000" dirty="0">
              <a:latin typeface="Franklin Gothic Demi" panose="020B0703020102020204" pitchFamily="34" charset="0"/>
              <a:cs typeface="Arial Black"/>
            </a:endParaRPr>
          </a:p>
          <a:p>
            <a:pPr>
              <a:defRPr/>
            </a:pPr>
            <a:r>
              <a:rPr lang="en-US" sz="2000" dirty="0" err="1">
                <a:latin typeface="Franklin Gothic Demi" panose="020B0703020102020204" pitchFamily="34" charset="0"/>
                <a:cs typeface="Arial Black"/>
              </a:rPr>
              <a:t>Buat</a:t>
            </a:r>
            <a:r>
              <a:rPr lang="en-US" sz="2000" dirty="0">
                <a:latin typeface="Franklin Gothic Demi" panose="020B0703020102020204" pitchFamily="34" charset="0"/>
                <a:cs typeface="Arial Black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cs typeface="Arial Black"/>
              </a:rPr>
              <a:t>Tabel</a:t>
            </a:r>
            <a:r>
              <a:rPr lang="en-US" sz="2000" dirty="0">
                <a:latin typeface="Franklin Gothic Demi" panose="020B0703020102020204" pitchFamily="34" charset="0"/>
                <a:cs typeface="Arial Black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cs typeface="Arial Black"/>
              </a:rPr>
              <a:t>Struktur</a:t>
            </a:r>
            <a:r>
              <a:rPr lang="en-US" sz="2000" dirty="0">
                <a:latin typeface="Franklin Gothic Demi" panose="020B0703020102020204" pitchFamily="34" charset="0"/>
                <a:cs typeface="Arial Black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cs typeface="Arial Black"/>
              </a:rPr>
              <a:t>dan</a:t>
            </a:r>
            <a:r>
              <a:rPr lang="en-US" sz="2000" dirty="0">
                <a:latin typeface="Franklin Gothic Demi" panose="020B0703020102020204" pitchFamily="34" charset="0"/>
                <a:cs typeface="Arial Black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cs typeface="Arial Black"/>
              </a:rPr>
              <a:t>Skala</a:t>
            </a:r>
            <a:r>
              <a:rPr lang="en-US" sz="2000" dirty="0">
                <a:latin typeface="Franklin Gothic Demi" panose="020B0703020102020204" pitchFamily="34" charset="0"/>
                <a:cs typeface="Arial Black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cs typeface="Arial Black"/>
              </a:rPr>
              <a:t>Upah</a:t>
            </a:r>
            <a:r>
              <a:rPr lang="en-US" sz="2000" dirty="0">
                <a:latin typeface="Franklin Gothic Demi" panose="020B0703020102020204" pitchFamily="34" charset="0"/>
                <a:cs typeface="Arial Black"/>
              </a:rPr>
              <a:t> </a:t>
            </a:r>
            <a:r>
              <a:rPr lang="id-ID" sz="2000" dirty="0">
                <a:latin typeface="Franklin Gothic Demi" panose="020B0703020102020204" pitchFamily="34" charset="0"/>
                <a:cs typeface="Arial Black"/>
              </a:rPr>
              <a:t>yang </a:t>
            </a:r>
            <a:r>
              <a:rPr lang="en-US" sz="2000" dirty="0" err="1">
                <a:latin typeface="Franklin Gothic Demi" panose="020B0703020102020204" pitchFamily="34" charset="0"/>
                <a:cs typeface="Arial Black"/>
              </a:rPr>
              <a:t>terdiri</a:t>
            </a:r>
            <a:r>
              <a:rPr lang="en-US" sz="2000" dirty="0">
                <a:latin typeface="Franklin Gothic Demi" panose="020B0703020102020204" pitchFamily="34" charset="0"/>
                <a:cs typeface="Arial Black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cs typeface="Arial Black"/>
              </a:rPr>
              <a:t>dari</a:t>
            </a:r>
            <a:r>
              <a:rPr lang="en-US" sz="2000" dirty="0">
                <a:latin typeface="Franklin Gothic Demi" panose="020B0703020102020204" pitchFamily="34" charset="0"/>
                <a:cs typeface="Arial Black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cs typeface="Arial Black"/>
              </a:rPr>
              <a:t>kolom</a:t>
            </a:r>
            <a:r>
              <a:rPr lang="en-US" sz="2000" dirty="0">
                <a:latin typeface="Franklin Gothic Demi" panose="020B0703020102020204" pitchFamily="34" charset="0"/>
                <a:cs typeface="Arial Black"/>
              </a:rPr>
              <a:t> </a:t>
            </a:r>
            <a:r>
              <a:rPr lang="id-ID" sz="2000" dirty="0">
                <a:latin typeface="Franklin Gothic Demi" panose="020B0703020102020204" pitchFamily="34" charset="0"/>
                <a:cs typeface="Arial Black"/>
              </a:rPr>
              <a:t>j</a:t>
            </a:r>
            <a:r>
              <a:rPr lang="en-US" sz="2000" dirty="0" err="1">
                <a:latin typeface="Franklin Gothic Demi" panose="020B0703020102020204" pitchFamily="34" charset="0"/>
                <a:cs typeface="Arial Black"/>
              </a:rPr>
              <a:t>abatan</a:t>
            </a:r>
            <a:r>
              <a:rPr lang="en-US" sz="2000" dirty="0">
                <a:latin typeface="Franklin Gothic Demi" panose="020B0703020102020204" pitchFamily="34" charset="0"/>
                <a:cs typeface="Arial Black"/>
              </a:rPr>
              <a:t>, </a:t>
            </a:r>
            <a:r>
              <a:rPr lang="en-US" sz="2000" dirty="0" err="1">
                <a:latin typeface="Franklin Gothic Demi" panose="020B0703020102020204" pitchFamily="34" charset="0"/>
                <a:cs typeface="Arial Black"/>
              </a:rPr>
              <a:t>Golongan</a:t>
            </a:r>
            <a:r>
              <a:rPr lang="en-US" sz="2000" dirty="0">
                <a:latin typeface="Franklin Gothic Demi" panose="020B0703020102020204" pitchFamily="34" charset="0"/>
                <a:cs typeface="Arial Black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cs typeface="Arial Black"/>
              </a:rPr>
              <a:t>Jabatan</a:t>
            </a:r>
            <a:r>
              <a:rPr lang="en-US" sz="2000" dirty="0">
                <a:latin typeface="Franklin Gothic Demi" panose="020B0703020102020204" pitchFamily="34" charset="0"/>
                <a:cs typeface="Arial Black"/>
              </a:rPr>
              <a:t>, </a:t>
            </a:r>
            <a:r>
              <a:rPr lang="en-US" sz="2000" dirty="0" err="1">
                <a:latin typeface="Franklin Gothic Demi" panose="020B0703020102020204" pitchFamily="34" charset="0"/>
                <a:cs typeface="Arial Black"/>
              </a:rPr>
              <a:t>upah</a:t>
            </a:r>
            <a:r>
              <a:rPr lang="en-US" sz="2000" dirty="0">
                <a:latin typeface="Franklin Gothic Demi" panose="020B0703020102020204" pitchFamily="34" charset="0"/>
                <a:cs typeface="Arial Black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cs typeface="Arial Black"/>
              </a:rPr>
              <a:t>terkecil</a:t>
            </a:r>
            <a:r>
              <a:rPr lang="en-US" sz="2000" dirty="0">
                <a:latin typeface="Franklin Gothic Demi" panose="020B0703020102020204" pitchFamily="34" charset="0"/>
                <a:cs typeface="Arial Black"/>
              </a:rPr>
              <a:t>, </a:t>
            </a:r>
            <a:r>
              <a:rPr lang="en-US" sz="2000" dirty="0" err="1">
                <a:latin typeface="Franklin Gothic Demi" panose="020B0703020102020204" pitchFamily="34" charset="0"/>
                <a:cs typeface="Arial Black"/>
              </a:rPr>
              <a:t>dan</a:t>
            </a:r>
            <a:r>
              <a:rPr lang="en-US" sz="2000" dirty="0">
                <a:latin typeface="Franklin Gothic Demi" panose="020B0703020102020204" pitchFamily="34" charset="0"/>
                <a:cs typeface="Arial Black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cs typeface="Arial Black"/>
              </a:rPr>
              <a:t>upah</a:t>
            </a:r>
            <a:r>
              <a:rPr lang="en-US" sz="2000" dirty="0">
                <a:latin typeface="Franklin Gothic Demi" panose="020B0703020102020204" pitchFamily="34" charset="0"/>
                <a:cs typeface="Arial Black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cs typeface="Arial Black"/>
              </a:rPr>
              <a:t>terbesar</a:t>
            </a:r>
            <a:r>
              <a:rPr lang="en-US" sz="2000" dirty="0">
                <a:latin typeface="Franklin Gothic Demi" panose="020B0703020102020204" pitchFamily="34" charset="0"/>
                <a:cs typeface="Arial Black"/>
              </a:rPr>
              <a:t>.</a:t>
            </a:r>
          </a:p>
          <a:p>
            <a:pPr>
              <a:defRPr/>
            </a:pPr>
            <a:r>
              <a:rPr lang="id-ID" sz="2000" dirty="0">
                <a:latin typeface="Franklin Gothic Demi" panose="020B0703020102020204" pitchFamily="34" charset="0"/>
                <a:cs typeface="Arial Black"/>
              </a:rPr>
              <a:t>Masukkan jabatan ke dalam </a:t>
            </a:r>
            <a:r>
              <a:rPr lang="en-US" sz="2000" dirty="0" err="1">
                <a:latin typeface="Franklin Gothic Demi" panose="020B0703020102020204" pitchFamily="34" charset="0"/>
                <a:cs typeface="Arial Black"/>
              </a:rPr>
              <a:t>kolom</a:t>
            </a:r>
            <a:r>
              <a:rPr lang="en-US" sz="2000" dirty="0">
                <a:latin typeface="Franklin Gothic Demi" panose="020B0703020102020204" pitchFamily="34" charset="0"/>
                <a:cs typeface="Arial Black"/>
              </a:rPr>
              <a:t> </a:t>
            </a:r>
            <a:r>
              <a:rPr lang="id-ID" sz="2000" dirty="0">
                <a:latin typeface="Franklin Gothic Demi" panose="020B0703020102020204" pitchFamily="34" charset="0"/>
                <a:cs typeface="Arial Black"/>
              </a:rPr>
              <a:t>j</a:t>
            </a:r>
            <a:r>
              <a:rPr lang="en-US" sz="2000" dirty="0" err="1">
                <a:latin typeface="Franklin Gothic Demi" panose="020B0703020102020204" pitchFamily="34" charset="0"/>
                <a:cs typeface="Arial Black"/>
              </a:rPr>
              <a:t>abatan</a:t>
            </a:r>
            <a:r>
              <a:rPr lang="en-US" sz="2000" dirty="0">
                <a:latin typeface="Franklin Gothic Demi" panose="020B0703020102020204" pitchFamily="34" charset="0"/>
                <a:cs typeface="Arial Black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cs typeface="Arial Black"/>
              </a:rPr>
              <a:t>pada</a:t>
            </a:r>
            <a:r>
              <a:rPr lang="en-US" sz="2000" dirty="0">
                <a:latin typeface="Franklin Gothic Demi" panose="020B0703020102020204" pitchFamily="34" charset="0"/>
                <a:cs typeface="Arial Black"/>
              </a:rPr>
              <a:t> T</a:t>
            </a:r>
            <a:r>
              <a:rPr lang="id-ID" sz="2000" dirty="0">
                <a:latin typeface="Franklin Gothic Demi" panose="020B0703020102020204" pitchFamily="34" charset="0"/>
                <a:cs typeface="Arial Black"/>
              </a:rPr>
              <a:t>abel</a:t>
            </a:r>
            <a:r>
              <a:rPr lang="en-US" sz="2000" dirty="0">
                <a:latin typeface="Franklin Gothic Demi" panose="020B0703020102020204" pitchFamily="34" charset="0"/>
                <a:cs typeface="Arial Black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cs typeface="Arial Black"/>
              </a:rPr>
              <a:t>Struktur</a:t>
            </a:r>
            <a:r>
              <a:rPr lang="en-US" sz="2000" dirty="0">
                <a:latin typeface="Franklin Gothic Demi" panose="020B0703020102020204" pitchFamily="34" charset="0"/>
                <a:cs typeface="Arial Black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cs typeface="Arial Black"/>
              </a:rPr>
              <a:t>dan</a:t>
            </a:r>
            <a:r>
              <a:rPr lang="en-US" sz="2000" dirty="0">
                <a:latin typeface="Franklin Gothic Demi" panose="020B0703020102020204" pitchFamily="34" charset="0"/>
                <a:cs typeface="Arial Black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cs typeface="Arial Black"/>
              </a:rPr>
              <a:t>Skala</a:t>
            </a:r>
            <a:r>
              <a:rPr lang="en-US" sz="2000" dirty="0">
                <a:latin typeface="Franklin Gothic Demi" panose="020B0703020102020204" pitchFamily="34" charset="0"/>
                <a:cs typeface="Arial Black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cs typeface="Arial Black"/>
              </a:rPr>
              <a:t>Upah</a:t>
            </a:r>
            <a:r>
              <a:rPr lang="en-US" sz="2000" dirty="0">
                <a:latin typeface="Franklin Gothic Demi" panose="020B0703020102020204" pitchFamily="34" charset="0"/>
                <a:cs typeface="Arial Black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cs typeface="Arial Black"/>
              </a:rPr>
              <a:t>tersebut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rial Black"/>
              </a:rPr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43000" y="2987675"/>
          <a:ext cx="8077200" cy="2700338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/>
                  </a:extLst>
                </a:gridCol>
                <a:gridCol w="1524000">
                  <a:extLst>
                    <a:ext uri="{9D8B030D-6E8A-4147-A177-3AD203B41FA5}"/>
                  </a:extLst>
                </a:gridCol>
                <a:gridCol w="1676400">
                  <a:extLst>
                    <a:ext uri="{9D8B030D-6E8A-4147-A177-3AD203B41FA5}"/>
                  </a:extLst>
                </a:gridCol>
                <a:gridCol w="2667000">
                  <a:extLst>
                    <a:ext uri="{9D8B030D-6E8A-4147-A177-3AD203B41FA5}"/>
                  </a:extLst>
                </a:gridCol>
              </a:tblGrid>
              <a:tr h="639763">
                <a:tc gridSpan="4">
                  <a:txBody>
                    <a:bodyPr/>
                    <a:lstStyle/>
                    <a:p>
                      <a:pPr algn="ctr"/>
                      <a:r>
                        <a:rPr lang="en-US" sz="1900" kern="1200" dirty="0" err="1" smtClean="0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Arial Black"/>
                        </a:rPr>
                        <a:t>Tabel</a:t>
                      </a:r>
                      <a:r>
                        <a:rPr lang="en-US" sz="1900" kern="1200" dirty="0" smtClean="0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Arial Black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Arial Black"/>
                        </a:rPr>
                        <a:t>Struktur</a:t>
                      </a:r>
                      <a:r>
                        <a:rPr lang="en-US" sz="1900" kern="1200" dirty="0" smtClean="0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Arial Black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Arial Black"/>
                        </a:rPr>
                        <a:t>dan</a:t>
                      </a:r>
                      <a:r>
                        <a:rPr lang="en-US" sz="1900" kern="1200" dirty="0" smtClean="0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Arial Black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Arial Black"/>
                        </a:rPr>
                        <a:t>Skala</a:t>
                      </a:r>
                      <a:r>
                        <a:rPr lang="en-US" sz="1900" kern="1200" dirty="0" smtClean="0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Arial Black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Arial Black"/>
                        </a:rPr>
                        <a:t>Upah</a:t>
                      </a:r>
                      <a:r>
                        <a:rPr lang="en-US" sz="1900" kern="1200" dirty="0" smtClean="0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Arial Black"/>
                        </a:rPr>
                        <a:t> </a:t>
                      </a:r>
                    </a:p>
                    <a:p>
                      <a:pPr algn="ctr"/>
                      <a:r>
                        <a:rPr lang="id-ID" sz="1900" kern="1200" dirty="0" smtClean="0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Arial Black"/>
                        </a:rPr>
                        <a:t>d</a:t>
                      </a:r>
                      <a:r>
                        <a:rPr lang="en-US" sz="1900" kern="1200" dirty="0" err="1" smtClean="0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Arial Black"/>
                        </a:rPr>
                        <a:t>engan</a:t>
                      </a:r>
                      <a:r>
                        <a:rPr lang="en-US" sz="1900" kern="1200" dirty="0" smtClean="0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Arial Black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Arial Black"/>
                        </a:rPr>
                        <a:t>Urutan</a:t>
                      </a:r>
                      <a:r>
                        <a:rPr lang="en-US" sz="1900" kern="1200" dirty="0" smtClean="0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Arial Black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Arial Black"/>
                        </a:rPr>
                        <a:t>Jabatan</a:t>
                      </a:r>
                      <a:r>
                        <a:rPr lang="en-US" sz="1900" kern="1200" dirty="0" smtClean="0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Arial Black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Arial Black"/>
                        </a:rPr>
                        <a:t>Berdasarkan</a:t>
                      </a:r>
                      <a:r>
                        <a:rPr lang="en-US" sz="1900" kern="1200" dirty="0" smtClean="0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Arial Black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Arial Black"/>
                        </a:rPr>
                        <a:t>Uraian</a:t>
                      </a:r>
                      <a:r>
                        <a:rPr lang="en-US" sz="1900" kern="1200" dirty="0" smtClean="0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Arial Black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Arial Black"/>
                        </a:rPr>
                        <a:t>Tugas</a:t>
                      </a:r>
                      <a:r>
                        <a:rPr lang="en-US" sz="1400" dirty="0" smtClean="0">
                          <a:latin typeface="Arial Black"/>
                          <a:cs typeface="Arial Black"/>
                        </a:rPr>
                        <a:t> </a:t>
                      </a:r>
                      <a:endParaRPr kumimoji="0" lang="id-ID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/>
                        <a:ea typeface="Calibri" pitchFamily="1" charset="0"/>
                        <a:cs typeface="Arial Black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/>
                          <a:cs typeface="Arial Black"/>
                        </a:rPr>
                        <a:t>Jabatan</a:t>
                      </a:r>
                      <a:endParaRPr kumimoji="0" lang="id-ID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/>
                        <a:ea typeface="Calibri" pitchFamily="1" charset="0"/>
                        <a:cs typeface="Arial Black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Arial Black"/>
                          <a:ea typeface="Calibri"/>
                          <a:cs typeface="Arial Black"/>
                        </a:rPr>
                        <a:t>Golongan</a:t>
                      </a:r>
                      <a:r>
                        <a:rPr lang="en-US" sz="1400" dirty="0">
                          <a:latin typeface="Arial Black"/>
                          <a:ea typeface="Calibri"/>
                          <a:cs typeface="Arial Black"/>
                        </a:rPr>
                        <a:t> </a:t>
                      </a:r>
                      <a:r>
                        <a:rPr lang="en-US" sz="1400" dirty="0" err="1">
                          <a:latin typeface="Arial Black"/>
                          <a:ea typeface="Calibri"/>
                          <a:cs typeface="Arial Black"/>
                        </a:rPr>
                        <a:t>Jabatan</a:t>
                      </a:r>
                      <a:r>
                        <a:rPr lang="en-US" sz="1400" dirty="0">
                          <a:latin typeface="Arial Black"/>
                          <a:ea typeface="Calibri"/>
                          <a:cs typeface="Arial Black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Arial Black"/>
                          <a:ea typeface="Calibri"/>
                          <a:cs typeface="Arial Black"/>
                        </a:rPr>
                        <a:t>Upah</a:t>
                      </a:r>
                      <a:r>
                        <a:rPr lang="en-US" sz="1400" dirty="0">
                          <a:latin typeface="Arial Black"/>
                          <a:ea typeface="Calibri"/>
                          <a:cs typeface="Arial Black"/>
                        </a:rPr>
                        <a:t> </a:t>
                      </a:r>
                      <a:r>
                        <a:rPr lang="en-US" sz="1400" dirty="0" err="1">
                          <a:latin typeface="Arial Black"/>
                          <a:ea typeface="Calibri"/>
                          <a:cs typeface="Arial Black"/>
                        </a:rPr>
                        <a:t>Terkecil</a:t>
                      </a:r>
                      <a:endParaRPr lang="en-US" sz="1400" dirty="0">
                        <a:latin typeface="Arial Black"/>
                        <a:ea typeface="Calibri"/>
                        <a:cs typeface="Arial Black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Arial Black"/>
                          <a:ea typeface="Calibri"/>
                          <a:cs typeface="Arial Black"/>
                        </a:rPr>
                        <a:t>(Rp)</a:t>
                      </a:r>
                      <a:endParaRPr lang="en-US" sz="1400" dirty="0">
                        <a:latin typeface="Arial Black"/>
                        <a:ea typeface="Calibri"/>
                        <a:cs typeface="Arial Black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Arial Black"/>
                          <a:ea typeface="Calibri"/>
                          <a:cs typeface="Arial Black"/>
                        </a:rPr>
                        <a:t>Upah</a:t>
                      </a:r>
                      <a:r>
                        <a:rPr lang="en-US" sz="1400" dirty="0">
                          <a:latin typeface="Arial Black"/>
                          <a:ea typeface="Calibri"/>
                          <a:cs typeface="Arial Black"/>
                        </a:rPr>
                        <a:t> </a:t>
                      </a:r>
                      <a:r>
                        <a:rPr lang="en-US" sz="1400" dirty="0" err="1">
                          <a:latin typeface="Arial Black"/>
                          <a:ea typeface="Calibri"/>
                          <a:cs typeface="Arial Black"/>
                        </a:rPr>
                        <a:t>Terbesar</a:t>
                      </a:r>
                      <a:endParaRPr lang="en-US" sz="1400" dirty="0">
                        <a:latin typeface="Arial Black"/>
                        <a:ea typeface="Calibri"/>
                        <a:cs typeface="Arial Black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Arial Black"/>
                          <a:ea typeface="Calibri"/>
                          <a:cs typeface="Arial Black"/>
                        </a:rPr>
                        <a:t>(Rp)</a:t>
                      </a:r>
                      <a:endParaRPr lang="en-US" sz="1400" dirty="0">
                        <a:latin typeface="Arial Black"/>
                        <a:ea typeface="Calibri"/>
                        <a:cs typeface="Arial Black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/>
                          <a:cs typeface="Arial Black"/>
                        </a:rPr>
                        <a:t>Pembantu Tukang</a:t>
                      </a:r>
                      <a:endParaRPr kumimoji="0" lang="id-ID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/>
                        <a:ea typeface="Calibri" pitchFamily="1" charset="0"/>
                        <a:cs typeface="Arial Black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/>
                          <a:cs typeface="Arial Black"/>
                        </a:rPr>
                        <a:t> </a:t>
                      </a:r>
                      <a:endParaRPr kumimoji="0" lang="id-ID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/>
                        <a:ea typeface="Calibri" pitchFamily="1" charset="0"/>
                        <a:cs typeface="Arial Black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/>
                          <a:cs typeface="Arial Black"/>
                        </a:rPr>
                        <a:t> </a:t>
                      </a:r>
                      <a:endParaRPr kumimoji="0" lang="id-ID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/>
                        <a:ea typeface="Calibri" pitchFamily="1" charset="0"/>
                        <a:cs typeface="Arial Black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/>
                          <a:cs typeface="Arial Black"/>
                        </a:rPr>
                        <a:t> </a:t>
                      </a:r>
                      <a:endParaRPr kumimoji="0" lang="id-ID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/>
                        <a:ea typeface="Calibri" pitchFamily="1" charset="0"/>
                        <a:cs typeface="Arial Black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/>
                          <a:cs typeface="Arial Black"/>
                        </a:rPr>
                        <a:t>Tukang Batu</a:t>
                      </a:r>
                      <a:endParaRPr kumimoji="0" lang="id-ID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/>
                        <a:ea typeface="Calibri" pitchFamily="1" charset="0"/>
                        <a:cs typeface="Arial Black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/>
                          <a:cs typeface="Arial Black"/>
                        </a:rPr>
                        <a:t> </a:t>
                      </a:r>
                      <a:endParaRPr kumimoji="0" lang="id-ID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/>
                        <a:ea typeface="Calibri" pitchFamily="1" charset="0"/>
                        <a:cs typeface="Arial Black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/>
                          <a:cs typeface="Arial Black"/>
                        </a:rPr>
                        <a:t> </a:t>
                      </a:r>
                      <a:endParaRPr kumimoji="0" lang="id-ID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/>
                        <a:ea typeface="Calibri" pitchFamily="1" charset="0"/>
                        <a:cs typeface="Arial Black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/>
                          <a:cs typeface="Arial Black"/>
                        </a:rPr>
                        <a:t> </a:t>
                      </a:r>
                      <a:endParaRPr kumimoji="0" lang="id-ID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/>
                        <a:ea typeface="Calibri" pitchFamily="1" charset="0"/>
                        <a:cs typeface="Arial Black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/>
                          <a:cs typeface="Arial Black"/>
                        </a:rPr>
                        <a:t>Tukang Kayu</a:t>
                      </a:r>
                      <a:endParaRPr kumimoji="0" lang="id-ID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/>
                        <a:ea typeface="Calibri" pitchFamily="1" charset="0"/>
                        <a:cs typeface="Arial Black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/>
                          <a:cs typeface="Arial Black"/>
                        </a:rPr>
                        <a:t> </a:t>
                      </a:r>
                      <a:endParaRPr kumimoji="0" lang="id-ID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/>
                        <a:ea typeface="Calibri" pitchFamily="1" charset="0"/>
                        <a:cs typeface="Arial Black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/>
                          <a:cs typeface="Arial Black"/>
                        </a:rPr>
                        <a:t> </a:t>
                      </a:r>
                      <a:endParaRPr kumimoji="0" lang="id-ID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/>
                        <a:ea typeface="Calibri" pitchFamily="1" charset="0"/>
                        <a:cs typeface="Arial Black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/>
                          <a:cs typeface="Arial Black"/>
                        </a:rPr>
                        <a:t> </a:t>
                      </a:r>
                      <a:endParaRPr kumimoji="0" lang="id-ID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/>
                        <a:ea typeface="Calibri" pitchFamily="1" charset="0"/>
                        <a:cs typeface="Arial Black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/>
                          <a:cs typeface="Arial Black"/>
                        </a:rPr>
                        <a:t>Mandor</a:t>
                      </a:r>
                      <a:endParaRPr kumimoji="0" lang="id-ID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/>
                        <a:ea typeface="Calibri" pitchFamily="1" charset="0"/>
                        <a:cs typeface="Arial Black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/>
                          <a:cs typeface="Arial Black"/>
                        </a:rPr>
                        <a:t> </a:t>
                      </a:r>
                      <a:endParaRPr kumimoji="0" lang="id-ID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/>
                        <a:ea typeface="Calibri" pitchFamily="1" charset="0"/>
                        <a:cs typeface="Arial Black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/>
                          <a:cs typeface="Arial Black"/>
                        </a:rPr>
                        <a:t> </a:t>
                      </a:r>
                      <a:endParaRPr kumimoji="0" lang="id-ID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/>
                        <a:ea typeface="Calibri" pitchFamily="1" charset="0"/>
                        <a:cs typeface="Arial Black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/>
                          <a:cs typeface="Arial Black"/>
                        </a:rPr>
                        <a:t> </a:t>
                      </a:r>
                      <a:endParaRPr kumimoji="0" lang="id-ID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/>
                        <a:ea typeface="Calibri" pitchFamily="1" charset="0"/>
                        <a:cs typeface="Arial Black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/>
                          <a:cs typeface="Arial Black"/>
                        </a:rPr>
                        <a:t>Arsitek</a:t>
                      </a:r>
                      <a:endParaRPr kumimoji="0" lang="id-ID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/>
                        <a:ea typeface="Calibri" pitchFamily="1" charset="0"/>
                        <a:cs typeface="Arial Black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/>
                          <a:cs typeface="Arial Black"/>
                        </a:rPr>
                        <a:t> 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/>
                        <a:ea typeface="Calibri" pitchFamily="1" charset="0"/>
                        <a:cs typeface="Arial Black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/>
                          <a:cs typeface="Arial Black"/>
                        </a:rPr>
                        <a:t> 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/>
                        <a:ea typeface="Calibri" pitchFamily="1" charset="0"/>
                        <a:cs typeface="Arial Black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/>
                          <a:cs typeface="Arial Black"/>
                        </a:rPr>
                        <a:t> </a:t>
                      </a:r>
                      <a:endParaRPr kumimoji="0" lang="id-ID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/>
                        <a:ea typeface="Calibri" pitchFamily="1" charset="0"/>
                        <a:cs typeface="Arial Black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001000" y="122238"/>
            <a:ext cx="1066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Lanjutan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838200" y="1189038"/>
            <a:ext cx="7848600" cy="4740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en-US" sz="2200" u="sng">
                <a:latin typeface="Arial Black" pitchFamily="34" charset="0"/>
                <a:ea typeface="Arial Black" pitchFamily="34" charset="0"/>
                <a:cs typeface="Arial Black" pitchFamily="34" charset="0"/>
              </a:rPr>
              <a:t>LANGKAH 4:</a:t>
            </a:r>
            <a:endParaRPr lang="id-ID" altLang="en-US" sz="2200" u="sng">
              <a:latin typeface="Arial Black" pitchFamily="34" charset="0"/>
              <a:ea typeface="Arial Black" pitchFamily="34" charset="0"/>
              <a:cs typeface="Arial Black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altLang="en-US" sz="2400">
                <a:latin typeface="Franklin Gothic Demi" pitchFamily="34" charset="0"/>
                <a:ea typeface="Arial Black" pitchFamily="34" charset="0"/>
                <a:cs typeface="Arial Black" pitchFamily="34" charset="0"/>
              </a:rPr>
              <a:t>Tentukan upah terkecil untuk </a:t>
            </a:r>
            <a:r>
              <a:rPr lang="id-ID" altLang="en-US" sz="2400">
                <a:latin typeface="Franklin Gothic Demi" pitchFamily="34" charset="0"/>
                <a:ea typeface="Arial Black" pitchFamily="34" charset="0"/>
                <a:cs typeface="Arial Black" pitchFamily="34" charset="0"/>
              </a:rPr>
              <a:t>j</a:t>
            </a:r>
            <a:r>
              <a:rPr lang="en-US" altLang="en-US" sz="2400">
                <a:latin typeface="Franklin Gothic Demi" pitchFamily="34" charset="0"/>
                <a:ea typeface="Arial Black" pitchFamily="34" charset="0"/>
                <a:cs typeface="Arial Black" pitchFamily="34" charset="0"/>
              </a:rPr>
              <a:t>abatan terendah.</a:t>
            </a:r>
          </a:p>
          <a:p>
            <a:pPr algn="just">
              <a:spcAft>
                <a:spcPts val="1200"/>
              </a:spcAft>
            </a:pPr>
            <a:r>
              <a:rPr lang="en-US" altLang="en-US" sz="2400">
                <a:latin typeface="Franklin Gothic Demi" pitchFamily="34" charset="0"/>
                <a:ea typeface="Arial Black" pitchFamily="34" charset="0"/>
                <a:cs typeface="Arial Black" pitchFamily="34" charset="0"/>
              </a:rPr>
              <a:t>Dalam contoh ini, </a:t>
            </a:r>
            <a:r>
              <a:rPr lang="id-ID" altLang="en-US" sz="2400">
                <a:latin typeface="Franklin Gothic Demi" pitchFamily="34" charset="0"/>
                <a:ea typeface="Arial Black" pitchFamily="34" charset="0"/>
                <a:cs typeface="Arial Black" pitchFamily="34" charset="0"/>
              </a:rPr>
              <a:t>jabatan terendah adalah </a:t>
            </a:r>
            <a:r>
              <a:rPr lang="en-US" altLang="en-US" sz="2400">
                <a:latin typeface="Franklin Gothic Demi" pitchFamily="34" charset="0"/>
                <a:ea typeface="Arial Black" pitchFamily="34" charset="0"/>
                <a:cs typeface="Arial Black" pitchFamily="34" charset="0"/>
              </a:rPr>
              <a:t>pembantu tukang. </a:t>
            </a:r>
          </a:p>
          <a:p>
            <a:pPr algn="just">
              <a:spcAft>
                <a:spcPts val="1200"/>
              </a:spcAft>
            </a:pPr>
            <a:r>
              <a:rPr lang="en-US" altLang="en-US" sz="2400">
                <a:latin typeface="Franklin Gothic Demi" pitchFamily="34" charset="0"/>
                <a:ea typeface="Arial Black" pitchFamily="34" charset="0"/>
                <a:cs typeface="Arial Black" pitchFamily="34" charset="0"/>
              </a:rPr>
              <a:t>Upah </a:t>
            </a:r>
            <a:r>
              <a:rPr lang="id-ID" altLang="en-US" sz="2400">
                <a:latin typeface="Franklin Gothic Demi" pitchFamily="34" charset="0"/>
                <a:ea typeface="Arial Black" pitchFamily="34" charset="0"/>
                <a:cs typeface="Arial Black" pitchFamily="34" charset="0"/>
              </a:rPr>
              <a:t>t</a:t>
            </a:r>
            <a:r>
              <a:rPr lang="en-US" altLang="en-US" sz="2400">
                <a:latin typeface="Franklin Gothic Demi" pitchFamily="34" charset="0"/>
                <a:ea typeface="Arial Black" pitchFamily="34" charset="0"/>
                <a:cs typeface="Arial Black" pitchFamily="34" charset="0"/>
              </a:rPr>
              <a:t>erkecil untuk pembantu tukang ditentukan sebesar Rp.  1.500.000,</a:t>
            </a:r>
            <a:r>
              <a:rPr lang="id-ID" altLang="en-US" sz="2400">
                <a:latin typeface="Franklin Gothic Demi" pitchFamily="34" charset="0"/>
                <a:ea typeface="Arial Black" pitchFamily="34" charset="0"/>
                <a:cs typeface="Arial Black" pitchFamily="34" charset="0"/>
              </a:rPr>
              <a:t>00. </a:t>
            </a:r>
            <a:endParaRPr lang="en-US" altLang="en-US" sz="2400">
              <a:latin typeface="Franklin Gothic Demi" pitchFamily="34" charset="0"/>
              <a:ea typeface="Arial Black" pitchFamily="34" charset="0"/>
              <a:cs typeface="Arial Black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altLang="en-US" sz="2400">
                <a:latin typeface="Franklin Gothic Demi" pitchFamily="34" charset="0"/>
                <a:ea typeface="Arial Black" pitchFamily="34" charset="0"/>
                <a:cs typeface="Arial Black" pitchFamily="34" charset="0"/>
              </a:rPr>
              <a:t>Dalam menentukan upah terkecil untuk jabatan terendah, harus mempertimbangkan upah terkecil yang umumnya dibayarkan dan mau diterima oleh Pekerja/Buruh serta upah minimum yang berlaku di daerah setempat.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48600" y="198438"/>
            <a:ext cx="12192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Lanjutan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838200" y="1189038"/>
            <a:ext cx="8229600" cy="4740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>
                <a:latin typeface="Franklin Gothic Demi" pitchFamily="34" charset="0"/>
                <a:ea typeface="Arial Black" pitchFamily="34" charset="0"/>
                <a:cs typeface="Arial Black" pitchFamily="34" charset="0"/>
              </a:rPr>
              <a:t>LANGKAH 5:</a:t>
            </a:r>
            <a:endParaRPr lang="id-ID" altLang="en-US" sz="2800">
              <a:latin typeface="Franklin Gothic Demi" pitchFamily="34" charset="0"/>
              <a:ea typeface="Arial Black" pitchFamily="34" charset="0"/>
              <a:cs typeface="Arial Black" pitchFamily="34" charset="0"/>
            </a:endParaRPr>
          </a:p>
          <a:p>
            <a:endParaRPr lang="id-ID" altLang="en-US" sz="2800">
              <a:latin typeface="Franklin Gothic Demi" pitchFamily="34" charset="0"/>
              <a:ea typeface="Arial Black" pitchFamily="34" charset="0"/>
              <a:cs typeface="Arial Black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altLang="en-US" sz="2400">
                <a:latin typeface="Franklin Gothic Demi" pitchFamily="34" charset="0"/>
                <a:ea typeface="Arial Black" pitchFamily="34" charset="0"/>
                <a:cs typeface="Arial Black" pitchFamily="34" charset="0"/>
              </a:rPr>
              <a:t>Tentukan upah terbesar untuk </a:t>
            </a:r>
            <a:r>
              <a:rPr lang="id-ID" altLang="en-US" sz="2400">
                <a:latin typeface="Franklin Gothic Demi" pitchFamily="34" charset="0"/>
                <a:ea typeface="Arial Black" pitchFamily="34" charset="0"/>
                <a:cs typeface="Arial Black" pitchFamily="34" charset="0"/>
              </a:rPr>
              <a:t>j</a:t>
            </a:r>
            <a:r>
              <a:rPr lang="en-US" altLang="en-US" sz="2400">
                <a:latin typeface="Franklin Gothic Demi" pitchFamily="34" charset="0"/>
                <a:ea typeface="Arial Black" pitchFamily="34" charset="0"/>
                <a:cs typeface="Arial Black" pitchFamily="34" charset="0"/>
              </a:rPr>
              <a:t>abatan terendah.</a:t>
            </a:r>
          </a:p>
          <a:p>
            <a:pPr algn="just">
              <a:spcAft>
                <a:spcPts val="1200"/>
              </a:spcAft>
            </a:pPr>
            <a:r>
              <a:rPr lang="id-ID" altLang="en-US" sz="2400">
                <a:latin typeface="Franklin Gothic Demi" pitchFamily="34" charset="0"/>
                <a:ea typeface="Arial Black" pitchFamily="34" charset="0"/>
                <a:cs typeface="Arial Black" pitchFamily="34" charset="0"/>
              </a:rPr>
              <a:t>Jabatan terendah pada contoh di atas </a:t>
            </a:r>
            <a:r>
              <a:rPr lang="en-US" altLang="en-US" sz="2400">
                <a:latin typeface="Franklin Gothic Demi" pitchFamily="34" charset="0"/>
                <a:ea typeface="Arial Black" pitchFamily="34" charset="0"/>
                <a:cs typeface="Arial Black" pitchFamily="34" charset="0"/>
              </a:rPr>
              <a:t>yaitu pembantu tukang. </a:t>
            </a:r>
          </a:p>
          <a:p>
            <a:pPr algn="just">
              <a:spcAft>
                <a:spcPts val="1200"/>
              </a:spcAft>
            </a:pPr>
            <a:r>
              <a:rPr lang="en-US" altLang="en-US" sz="2400">
                <a:latin typeface="Franklin Gothic Demi" pitchFamily="34" charset="0"/>
                <a:ea typeface="Arial Black" pitchFamily="34" charset="0"/>
                <a:cs typeface="Arial Black" pitchFamily="34" charset="0"/>
              </a:rPr>
              <a:t>Upah terbesar untuk pembantu tukang ditentukan sebesar Rp. 2.250.000,</a:t>
            </a:r>
            <a:r>
              <a:rPr lang="id-ID" altLang="en-US" sz="2400">
                <a:latin typeface="Franklin Gothic Demi" pitchFamily="34" charset="0"/>
                <a:ea typeface="Arial Black" pitchFamily="34" charset="0"/>
                <a:cs typeface="Arial Black" pitchFamily="34" charset="0"/>
              </a:rPr>
              <a:t>00. </a:t>
            </a:r>
            <a:endParaRPr lang="en-US" altLang="en-US" sz="2400">
              <a:latin typeface="Franklin Gothic Demi" pitchFamily="34" charset="0"/>
              <a:ea typeface="Arial Black" pitchFamily="34" charset="0"/>
              <a:cs typeface="Arial Black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altLang="en-US" sz="2400">
                <a:latin typeface="Franklin Gothic Demi" pitchFamily="34" charset="0"/>
                <a:ea typeface="Arial Black" pitchFamily="34" charset="0"/>
                <a:cs typeface="Arial Black" pitchFamily="34" charset="0"/>
              </a:rPr>
              <a:t>Dalam menentukan upah terbesar untuk </a:t>
            </a:r>
            <a:r>
              <a:rPr lang="id-ID" altLang="en-US" sz="2400">
                <a:latin typeface="Franklin Gothic Demi" pitchFamily="34" charset="0"/>
                <a:ea typeface="Arial Black" pitchFamily="34" charset="0"/>
                <a:cs typeface="Arial Black" pitchFamily="34" charset="0"/>
              </a:rPr>
              <a:t>j</a:t>
            </a:r>
            <a:r>
              <a:rPr lang="en-US" altLang="en-US" sz="2400">
                <a:latin typeface="Franklin Gothic Demi" pitchFamily="34" charset="0"/>
                <a:ea typeface="Arial Black" pitchFamily="34" charset="0"/>
                <a:cs typeface="Arial Black" pitchFamily="34" charset="0"/>
              </a:rPr>
              <a:t>abatan terendah harus mempertimbangkan upah terbesar yang umumnya dibayarkan kepada </a:t>
            </a:r>
            <a:r>
              <a:rPr lang="id-ID" altLang="en-US" sz="2400">
                <a:latin typeface="Franklin Gothic Demi" pitchFamily="34" charset="0"/>
                <a:ea typeface="Arial Black" pitchFamily="34" charset="0"/>
                <a:cs typeface="Arial Black" pitchFamily="34" charset="0"/>
              </a:rPr>
              <a:t>P</a:t>
            </a:r>
            <a:r>
              <a:rPr lang="en-US" altLang="en-US" sz="2400">
                <a:latin typeface="Franklin Gothic Demi" pitchFamily="34" charset="0"/>
                <a:ea typeface="Arial Black" pitchFamily="34" charset="0"/>
                <a:cs typeface="Arial Black" pitchFamily="34" charset="0"/>
              </a:rPr>
              <a:t>ekerja/</a:t>
            </a:r>
            <a:r>
              <a:rPr lang="id-ID" altLang="en-US" sz="2400">
                <a:latin typeface="Franklin Gothic Demi" pitchFamily="34" charset="0"/>
                <a:ea typeface="Arial Black" pitchFamily="34" charset="0"/>
                <a:cs typeface="Arial Black" pitchFamily="34" charset="0"/>
              </a:rPr>
              <a:t>B</a:t>
            </a:r>
            <a:r>
              <a:rPr lang="en-US" altLang="en-US" sz="2400">
                <a:latin typeface="Franklin Gothic Demi" pitchFamily="34" charset="0"/>
                <a:ea typeface="Arial Black" pitchFamily="34" charset="0"/>
                <a:cs typeface="Arial Black" pitchFamily="34" charset="0"/>
              </a:rPr>
              <a:t>uruh dan mampu dibayar oleh </a:t>
            </a:r>
            <a:r>
              <a:rPr lang="id-ID" altLang="en-US" sz="2400">
                <a:latin typeface="Franklin Gothic Demi" pitchFamily="34" charset="0"/>
                <a:ea typeface="Arial Black" pitchFamily="34" charset="0"/>
                <a:cs typeface="Arial Black" pitchFamily="34" charset="0"/>
              </a:rPr>
              <a:t>P</a:t>
            </a:r>
            <a:r>
              <a:rPr lang="en-US" altLang="en-US" sz="2400">
                <a:latin typeface="Franklin Gothic Demi" pitchFamily="34" charset="0"/>
                <a:ea typeface="Arial Black" pitchFamily="34" charset="0"/>
                <a:cs typeface="Arial Black" pitchFamily="34" charset="0"/>
              </a:rPr>
              <a:t>engusaha.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48600" y="198438"/>
            <a:ext cx="12954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Lanjutan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1143000" y="528638"/>
            <a:ext cx="4419600" cy="203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u="sng" dirty="0">
                <a:latin typeface="Arial Black"/>
                <a:cs typeface="Arial Black"/>
              </a:rPr>
              <a:t>LANGKAH 6: </a:t>
            </a:r>
            <a:endParaRPr lang="id-ID" dirty="0">
              <a:latin typeface="Arial Black"/>
              <a:cs typeface="Arial Black"/>
            </a:endParaRPr>
          </a:p>
          <a:p>
            <a:pPr algn="just">
              <a:defRPr/>
            </a:pPr>
            <a:endParaRPr lang="id-ID" dirty="0">
              <a:latin typeface="Arial Black"/>
              <a:cs typeface="Arial Black"/>
            </a:endParaRPr>
          </a:p>
          <a:p>
            <a:pPr algn="just"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Tentukan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upah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terkecil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upah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terbesar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untuk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j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abatan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-</a:t>
            </a: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j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abatan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selanjutnya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dengan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mengikuti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LANGKAH 4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LANGKAH 5. </a:t>
            </a:r>
          </a:p>
          <a:p>
            <a:pPr algn="just">
              <a:defRPr/>
            </a:pPr>
            <a:r>
              <a:rPr lang="en-US" dirty="0" err="1">
                <a:latin typeface="Arial Black"/>
                <a:cs typeface="Arial Black"/>
              </a:rPr>
              <a:t>Misalnya</a:t>
            </a:r>
            <a:r>
              <a:rPr lang="en-US" dirty="0">
                <a:latin typeface="Arial Black"/>
                <a:cs typeface="Arial Black"/>
              </a:rPr>
              <a:t>:</a:t>
            </a:r>
            <a:endParaRPr lang="id-ID" dirty="0">
              <a:latin typeface="Arial Black"/>
              <a:cs typeface="Arial Black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66800" y="3094038"/>
          <a:ext cx="8229600" cy="2441575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/>
                  </a:extLst>
                </a:gridCol>
                <a:gridCol w="2743200">
                  <a:extLst>
                    <a:ext uri="{9D8B030D-6E8A-4147-A177-3AD203B41FA5}"/>
                  </a:extLst>
                </a:gridCol>
                <a:gridCol w="2819400">
                  <a:extLst>
                    <a:ext uri="{9D8B030D-6E8A-4147-A177-3AD203B41FA5}"/>
                  </a:extLst>
                </a:gridCol>
              </a:tblGrid>
              <a:tr h="739775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1" charset="0"/>
                        </a:rPr>
                        <a:t>Jabatan</a:t>
                      </a:r>
                      <a:endParaRPr kumimoji="0" lang="id-ID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Arial Black"/>
                          <a:ea typeface="Calibri"/>
                          <a:cs typeface="Arial Black"/>
                        </a:rPr>
                        <a:t>Upah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Black"/>
                          <a:ea typeface="Calibri"/>
                          <a:cs typeface="Arial Black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Arial Black"/>
                          <a:ea typeface="Calibri"/>
                          <a:cs typeface="Arial Black"/>
                        </a:rPr>
                        <a:t>Terkecil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 Black"/>
                        <a:ea typeface="Calibri"/>
                        <a:cs typeface="Arial Black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bg1"/>
                          </a:solidFill>
                          <a:latin typeface="Arial Black"/>
                          <a:ea typeface="Calibri"/>
                          <a:cs typeface="Arial Black"/>
                        </a:rPr>
                        <a:t>(Rp)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 Black"/>
                        <a:ea typeface="Calibri"/>
                        <a:cs typeface="Arial Black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Arial Black"/>
                          <a:ea typeface="Calibri"/>
                          <a:cs typeface="Arial Black"/>
                        </a:rPr>
                        <a:t>Upah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Black"/>
                          <a:ea typeface="Calibri"/>
                          <a:cs typeface="Arial Black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Arial Black"/>
                          <a:ea typeface="Calibri"/>
                          <a:cs typeface="Arial Black"/>
                        </a:rPr>
                        <a:t>Terbesar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 Black"/>
                        <a:ea typeface="Calibri"/>
                        <a:cs typeface="Arial Black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bg1"/>
                          </a:solidFill>
                          <a:latin typeface="Arial Black"/>
                          <a:ea typeface="Calibri"/>
                          <a:cs typeface="Arial Black"/>
                        </a:rPr>
                        <a:t>(Rp)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 Black"/>
                        <a:ea typeface="Calibri"/>
                        <a:cs typeface="Arial Black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479424"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1" charset="0"/>
                        </a:rPr>
                        <a:t>Tukang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1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1" charset="0"/>
                        </a:rPr>
                        <a:t>Batu</a:t>
                      </a:r>
                      <a:endParaRPr kumimoji="0" lang="id-ID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Black"/>
                          <a:ea typeface="Calibri"/>
                          <a:cs typeface="Arial Black"/>
                        </a:rPr>
                        <a:t>2.000.000,</a:t>
                      </a:r>
                      <a:r>
                        <a:rPr lang="id-ID" sz="1600" dirty="0">
                          <a:latin typeface="Arial Black"/>
                          <a:ea typeface="Calibri"/>
                          <a:cs typeface="Arial Black"/>
                        </a:rPr>
                        <a:t>00</a:t>
                      </a:r>
                      <a:endParaRPr lang="en-US" sz="1600" dirty="0">
                        <a:latin typeface="Arial Black"/>
                        <a:ea typeface="Calibri"/>
                        <a:cs typeface="Arial Black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Black"/>
                          <a:ea typeface="Calibri"/>
                          <a:cs typeface="Arial Black"/>
                        </a:rPr>
                        <a:t>3.000.000,</a:t>
                      </a:r>
                      <a:r>
                        <a:rPr lang="id-ID" sz="1600" dirty="0">
                          <a:latin typeface="Arial Black"/>
                          <a:ea typeface="Calibri"/>
                          <a:cs typeface="Arial Black"/>
                        </a:rPr>
                        <a:t>00</a:t>
                      </a:r>
                      <a:endParaRPr lang="en-US" sz="1600" dirty="0">
                        <a:latin typeface="Arial Black"/>
                        <a:ea typeface="Calibri"/>
                        <a:cs typeface="Arial Black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1" charset="0"/>
                        </a:rPr>
                        <a:t>Tukang Kayu</a:t>
                      </a: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Black"/>
                          <a:ea typeface="Calibri"/>
                          <a:cs typeface="Arial Black"/>
                        </a:rPr>
                        <a:t>2.200.000,</a:t>
                      </a:r>
                      <a:r>
                        <a:rPr lang="id-ID" sz="1600" dirty="0">
                          <a:latin typeface="Arial Black"/>
                          <a:ea typeface="Calibri"/>
                          <a:cs typeface="Arial Black"/>
                        </a:rPr>
                        <a:t>00</a:t>
                      </a:r>
                      <a:endParaRPr lang="en-US" sz="1600" dirty="0">
                        <a:latin typeface="Arial Black"/>
                        <a:ea typeface="Calibri"/>
                        <a:cs typeface="Arial Black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Black"/>
                          <a:ea typeface="Calibri"/>
                          <a:cs typeface="Arial Black"/>
                        </a:rPr>
                        <a:t>3.200.000,</a:t>
                      </a:r>
                      <a:r>
                        <a:rPr lang="id-ID" sz="1600" dirty="0">
                          <a:latin typeface="Arial Black"/>
                          <a:ea typeface="Calibri"/>
                          <a:cs typeface="Arial Black"/>
                        </a:rPr>
                        <a:t>00</a:t>
                      </a:r>
                      <a:endParaRPr lang="en-US" sz="1600" dirty="0">
                        <a:latin typeface="Arial Black"/>
                        <a:ea typeface="Calibri"/>
                        <a:cs typeface="Arial Black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1" charset="0"/>
                        </a:rPr>
                        <a:t>Mandor</a:t>
                      </a: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 Black"/>
                          <a:ea typeface="Calibri"/>
                          <a:cs typeface="Arial Black"/>
                        </a:rPr>
                        <a:t>3.000.000,</a:t>
                      </a:r>
                      <a:r>
                        <a:rPr lang="id-ID" sz="1600">
                          <a:latin typeface="Arial Black"/>
                          <a:ea typeface="Calibri"/>
                          <a:cs typeface="Arial Black"/>
                        </a:rPr>
                        <a:t>00</a:t>
                      </a:r>
                      <a:endParaRPr lang="en-US" sz="1600">
                        <a:latin typeface="Arial Black"/>
                        <a:ea typeface="Calibri"/>
                        <a:cs typeface="Arial Black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Black"/>
                          <a:ea typeface="Calibri"/>
                          <a:cs typeface="Arial Black"/>
                        </a:rPr>
                        <a:t>4.000.000,</a:t>
                      </a:r>
                      <a:r>
                        <a:rPr lang="id-ID" sz="1600" dirty="0">
                          <a:latin typeface="Arial Black"/>
                          <a:ea typeface="Calibri"/>
                          <a:cs typeface="Arial Black"/>
                        </a:rPr>
                        <a:t>00</a:t>
                      </a:r>
                      <a:endParaRPr lang="en-US" sz="1600" dirty="0">
                        <a:latin typeface="Arial Black"/>
                        <a:ea typeface="Calibri"/>
                        <a:cs typeface="Arial Black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1" charset="0"/>
                        </a:rPr>
                        <a:t>Arsitek</a:t>
                      </a: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 Black"/>
                          <a:ea typeface="Calibri"/>
                          <a:cs typeface="Arial Black"/>
                        </a:rPr>
                        <a:t>6.000.000,</a:t>
                      </a:r>
                      <a:r>
                        <a:rPr lang="id-ID" sz="1600">
                          <a:latin typeface="Arial Black"/>
                          <a:ea typeface="Calibri"/>
                          <a:cs typeface="Arial Black"/>
                        </a:rPr>
                        <a:t>00</a:t>
                      </a:r>
                      <a:endParaRPr lang="en-US" sz="1600">
                        <a:latin typeface="Arial Black"/>
                        <a:ea typeface="Calibri"/>
                        <a:cs typeface="Arial Black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Black"/>
                          <a:ea typeface="Calibri"/>
                          <a:cs typeface="Arial Black"/>
                        </a:rPr>
                        <a:t>8.000.000,</a:t>
                      </a:r>
                      <a:r>
                        <a:rPr lang="id-ID" sz="1600" dirty="0">
                          <a:latin typeface="Arial Black"/>
                          <a:ea typeface="Calibri"/>
                          <a:cs typeface="Arial Black"/>
                        </a:rPr>
                        <a:t>00</a:t>
                      </a:r>
                      <a:endParaRPr lang="en-US" sz="1600" dirty="0">
                        <a:latin typeface="Arial Black"/>
                        <a:ea typeface="Calibri"/>
                        <a:cs typeface="Arial Black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72400" y="122238"/>
            <a:ext cx="16002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Lanjutan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731838"/>
            <a:ext cx="6705600" cy="1724025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600" u="sng" dirty="0">
                <a:latin typeface="Arial Black"/>
                <a:cs typeface="Arial Black"/>
              </a:rPr>
              <a:t>LANGKAH 7:</a:t>
            </a:r>
            <a:endParaRPr lang="id-ID" sz="1600" dirty="0">
              <a:latin typeface="Arial Black"/>
              <a:cs typeface="Arial Black"/>
            </a:endParaRPr>
          </a:p>
          <a:p>
            <a:pPr>
              <a:spcAft>
                <a:spcPts val="600"/>
              </a:spcAft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Masukkan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id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pah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terkecil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dan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upah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terbesar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masing-masing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id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j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abatan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ke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dalam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Tabel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Struktur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dan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Skala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Upah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. </a:t>
            </a:r>
          </a:p>
          <a:p>
            <a:pPr>
              <a:spcAft>
                <a:spcPts val="600"/>
              </a:spcAft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Contoh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Tabel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Struktur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dan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Skala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Upah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yang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memuat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upah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terkecil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dan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upah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terbesar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pada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masing-masing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jabatan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tersebut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sebagaimana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Tabel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di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bawah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ini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9200" y="2601913"/>
          <a:ext cx="8001000" cy="2976562"/>
        </p:xfrm>
        <a:graphic>
          <a:graphicData uri="http://schemas.openxmlformats.org/drawingml/2006/table">
            <a:tbl>
              <a:tblPr/>
              <a:tblGrid>
                <a:gridCol w="2386013">
                  <a:extLst>
                    <a:ext uri="{9D8B030D-6E8A-4147-A177-3AD203B41FA5}"/>
                  </a:extLst>
                </a:gridCol>
                <a:gridCol w="1404937">
                  <a:extLst>
                    <a:ext uri="{9D8B030D-6E8A-4147-A177-3AD203B41FA5}"/>
                  </a:extLst>
                </a:gridCol>
                <a:gridCol w="2105025">
                  <a:extLst>
                    <a:ext uri="{9D8B030D-6E8A-4147-A177-3AD203B41FA5}"/>
                  </a:extLst>
                </a:gridCol>
                <a:gridCol w="2105025">
                  <a:extLst>
                    <a:ext uri="{9D8B030D-6E8A-4147-A177-3AD203B41FA5}"/>
                  </a:extLst>
                </a:gridCol>
              </a:tblGrid>
              <a:tr h="568324">
                <a:tc gridSpan="4"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1" charset="0"/>
                        </a:rPr>
                        <a:t>Tabel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1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1" charset="0"/>
                        </a:rPr>
                        <a:t>Struktur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1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1" charset="0"/>
                        </a:rPr>
                        <a:t>dan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1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1" charset="0"/>
                        </a:rPr>
                        <a:t>Skala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1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1" charset="0"/>
                        </a:rPr>
                        <a:t>Upah</a:t>
                      </a:r>
                      <a:endParaRPr kumimoji="0" lang="id-ID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34988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1" charset="0"/>
                        </a:rPr>
                        <a:t>Jabatan</a:t>
                      </a:r>
                      <a:endParaRPr kumimoji="0" lang="id-ID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1" charset="0"/>
                        </a:rPr>
                        <a:t>Golongan</a:t>
                      </a: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1" charset="0"/>
                        </a:rPr>
                        <a:t> 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1" charset="0"/>
                        </a:rPr>
                        <a:t>Jabatan</a:t>
                      </a:r>
                      <a:endParaRPr kumimoji="0" 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 Black"/>
                          <a:ea typeface="Calibri"/>
                          <a:cs typeface="Arial Black"/>
                        </a:rPr>
                        <a:t>Upah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 Black"/>
                          <a:ea typeface="Calibri"/>
                          <a:cs typeface="Arial Black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 Black"/>
                          <a:ea typeface="Calibri"/>
                          <a:cs typeface="Arial Black"/>
                        </a:rPr>
                        <a:t>Terkecil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Black"/>
                        <a:ea typeface="Calibri"/>
                        <a:cs typeface="Arial Black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latin typeface="Arial Black"/>
                          <a:ea typeface="Calibri"/>
                          <a:cs typeface="Arial Black"/>
                        </a:rPr>
                        <a:t>(Rp)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Black"/>
                        <a:ea typeface="Calibri"/>
                        <a:cs typeface="Arial Black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 Black"/>
                          <a:ea typeface="Calibri"/>
                          <a:cs typeface="Arial Black"/>
                        </a:rPr>
                        <a:t>Upah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 Black"/>
                          <a:ea typeface="Calibri"/>
                          <a:cs typeface="Arial Black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 Black"/>
                          <a:ea typeface="Calibri"/>
                          <a:cs typeface="Arial Black"/>
                        </a:rPr>
                        <a:t>Terbesar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Black"/>
                        <a:ea typeface="Calibri"/>
                        <a:cs typeface="Arial Black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latin typeface="Arial Black"/>
                          <a:ea typeface="Calibri"/>
                          <a:cs typeface="Arial Black"/>
                        </a:rPr>
                        <a:t>(Rp)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Black"/>
                        <a:ea typeface="Calibri"/>
                        <a:cs typeface="Arial Black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1" charset="0"/>
                        </a:rPr>
                        <a:t>Pembantu Tukang</a:t>
                      </a: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 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Rp1.500.000,-</a:t>
                      </a:r>
                      <a:endParaRPr kumimoji="0" 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Rp2.250.000,-</a:t>
                      </a:r>
                      <a:endParaRPr kumimoji="0" 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1" charset="0"/>
                        </a:rPr>
                        <a:t>Tukang Batu</a:t>
                      </a: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 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Rp2.000.000,-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Rp3.000.000,-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1" charset="0"/>
                        </a:rPr>
                        <a:t>Tukang Kayu</a:t>
                      </a: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 </a:t>
                      </a:r>
                      <a:endParaRPr kumimoji="0" 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Rp2.200.000,-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Rp3.200.000,-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1" charset="0"/>
                        </a:rPr>
                        <a:t>Mandor</a:t>
                      </a: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 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Rp3.000.000,-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Rp4.000.000,-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1" charset="0"/>
                        </a:rPr>
                        <a:t>Arsitek</a:t>
                      </a: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 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Rp6.000.000,-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Rp8.000.000,-</a:t>
                      </a:r>
                      <a:endParaRPr kumimoji="0" 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463800" y="3067050"/>
            <a:ext cx="100584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id-ID" altLang="id-ID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4800" y="274638"/>
            <a:ext cx="12954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Lanjutan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914400" y="731838"/>
            <a:ext cx="7696200" cy="155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u="sng" dirty="0">
                <a:latin typeface="Arial Black"/>
                <a:cs typeface="Arial Black"/>
              </a:rPr>
              <a:t>LANGKAH 8:</a:t>
            </a:r>
            <a:endParaRPr lang="id-ID" u="sng" dirty="0">
              <a:latin typeface="Arial Black"/>
              <a:cs typeface="Arial Black"/>
            </a:endParaRPr>
          </a:p>
          <a:p>
            <a:pPr>
              <a:defRPr/>
            </a:pPr>
            <a:endParaRPr lang="id-ID" dirty="0">
              <a:latin typeface="Arial Black"/>
              <a:cs typeface="Arial Black"/>
            </a:endParaRPr>
          </a:p>
          <a:p>
            <a:pPr>
              <a:spcAft>
                <a:spcPts val="6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Tentukan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Golongan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Jabatan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untuk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masing-masing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j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abatan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. </a:t>
            </a:r>
          </a:p>
          <a:p>
            <a:pPr>
              <a:spcAft>
                <a:spcPts val="6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Contoh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Golongan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Jabatan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untuk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masing-masing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jabatan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sebagaimana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Tabel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bawah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ini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: </a:t>
            </a:r>
            <a:endParaRPr lang="id-ID" dirty="0">
              <a:latin typeface="Arial Black"/>
              <a:cs typeface="Arial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96200" y="122238"/>
            <a:ext cx="13716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Lanjutan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2460625"/>
          <a:ext cx="8305800" cy="3146425"/>
        </p:xfrm>
        <a:graphic>
          <a:graphicData uri="http://schemas.openxmlformats.org/drawingml/2006/table">
            <a:tbl>
              <a:tblPr/>
              <a:tblGrid>
                <a:gridCol w="2478088">
                  <a:extLst>
                    <a:ext uri="{9D8B030D-6E8A-4147-A177-3AD203B41FA5}"/>
                  </a:extLst>
                </a:gridCol>
                <a:gridCol w="1457325">
                  <a:extLst>
                    <a:ext uri="{9D8B030D-6E8A-4147-A177-3AD203B41FA5}"/>
                  </a:extLst>
                </a:gridCol>
                <a:gridCol w="2184400">
                  <a:extLst>
                    <a:ext uri="{9D8B030D-6E8A-4147-A177-3AD203B41FA5}"/>
                  </a:extLst>
                </a:gridCol>
                <a:gridCol w="2185987">
                  <a:extLst>
                    <a:ext uri="{9D8B030D-6E8A-4147-A177-3AD203B41FA5}"/>
                  </a:extLst>
                </a:gridCol>
              </a:tblGrid>
              <a:tr h="746124">
                <a:tc gridSpan="4"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1" charset="0"/>
                        </a:rPr>
                        <a:t>Tabel Struktur dan Skala Upah</a:t>
                      </a: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34987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1" charset="0"/>
                        </a:rPr>
                        <a:t>Jabatan</a:t>
                      </a: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1" charset="0"/>
                        </a:rPr>
                        <a:t>Golongan</a:t>
                      </a: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1" charset="0"/>
                        </a:rPr>
                        <a:t> 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1" charset="0"/>
                        </a:rPr>
                        <a:t>Jabatan</a:t>
                      </a:r>
                      <a:endParaRPr kumimoji="0" 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 Black"/>
                          <a:ea typeface="Calibri"/>
                          <a:cs typeface="Arial Black"/>
                        </a:rPr>
                        <a:t>Upah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 Black"/>
                          <a:ea typeface="Calibri"/>
                          <a:cs typeface="Arial Black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 Black"/>
                          <a:ea typeface="Calibri"/>
                          <a:cs typeface="Arial Black"/>
                        </a:rPr>
                        <a:t>Terkecil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Black"/>
                        <a:ea typeface="Calibri"/>
                        <a:cs typeface="Arial Black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latin typeface="Arial Black"/>
                          <a:ea typeface="Calibri"/>
                          <a:cs typeface="Arial Black"/>
                        </a:rPr>
                        <a:t>(Rp)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Black"/>
                        <a:ea typeface="Calibri"/>
                        <a:cs typeface="Arial Black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 Black"/>
                          <a:ea typeface="Calibri"/>
                          <a:cs typeface="Arial Black"/>
                        </a:rPr>
                        <a:t>Upah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 Black"/>
                          <a:ea typeface="Calibri"/>
                          <a:cs typeface="Arial Black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 Black"/>
                          <a:ea typeface="Calibri"/>
                          <a:cs typeface="Arial Black"/>
                        </a:rPr>
                        <a:t>Terbesar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Black"/>
                        <a:ea typeface="Calibri"/>
                        <a:cs typeface="Arial Black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latin typeface="Arial Black"/>
                          <a:ea typeface="Calibri"/>
                          <a:cs typeface="Arial Black"/>
                        </a:rPr>
                        <a:t>(Rp)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Black"/>
                        <a:ea typeface="Calibri"/>
                        <a:cs typeface="Arial Black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1" charset="0"/>
                        </a:rPr>
                        <a:t>Pembantu Tukang</a:t>
                      </a: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1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Rp1.500.000,-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Rp2.250.000,-</a:t>
                      </a:r>
                      <a:endParaRPr kumimoji="0" 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1" charset="0"/>
                        </a:rPr>
                        <a:t>Tukang Batu</a:t>
                      </a: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2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Rp2.000.000,-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Rp3.000.000,-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1" charset="0"/>
                        </a:rPr>
                        <a:t>Tukang Kayu</a:t>
                      </a: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3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Rp2.200.000,-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Rp3.200.000,-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1" charset="0"/>
                        </a:rPr>
                        <a:t>Mandor</a:t>
                      </a: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4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Rp3.000.000,-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Rp4.000.000,-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1" charset="0"/>
                        </a:rPr>
                        <a:t>Arsitek</a:t>
                      </a: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5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Rp6.000.000,-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Rp8.000.000,-</a:t>
                      </a:r>
                      <a:endParaRPr kumimoji="0" 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63800" y="3067050"/>
            <a:ext cx="100584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id-ID" altLang="id-ID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63800" y="3067050"/>
            <a:ext cx="100584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id-ID" altLang="id-ID">
              <a:latin typeface="Arial" panose="020B0604020202020204" pitchFamily="34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295400" y="884238"/>
            <a:ext cx="7239000" cy="1477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altLang="en-US" sz="1600">
                <a:latin typeface="Franklin Gothic Demi" pitchFamily="34" charset="0"/>
                <a:ea typeface="Arial Black" pitchFamily="34" charset="0"/>
                <a:cs typeface="Arial Black" pitchFamily="34" charset="0"/>
              </a:rPr>
              <a:t>Apabila ada </a:t>
            </a:r>
            <a:r>
              <a:rPr lang="id-ID" altLang="en-US" sz="1600">
                <a:latin typeface="Franklin Gothic Demi" pitchFamily="34" charset="0"/>
                <a:ea typeface="Arial Black" pitchFamily="34" charset="0"/>
                <a:cs typeface="Arial Black" pitchFamily="34" charset="0"/>
              </a:rPr>
              <a:t>j</a:t>
            </a:r>
            <a:r>
              <a:rPr lang="en-US" altLang="en-US" sz="1600">
                <a:latin typeface="Franklin Gothic Demi" pitchFamily="34" charset="0"/>
                <a:ea typeface="Arial Black" pitchFamily="34" charset="0"/>
                <a:cs typeface="Arial Black" pitchFamily="34" charset="0"/>
              </a:rPr>
              <a:t>abatan yang tugas dan tanggung jawabnya relati</a:t>
            </a:r>
            <a:r>
              <a:rPr lang="id-ID" altLang="en-US" sz="1600">
                <a:latin typeface="Franklin Gothic Demi" pitchFamily="34" charset="0"/>
                <a:ea typeface="Arial Black" pitchFamily="34" charset="0"/>
                <a:cs typeface="Arial Black" pitchFamily="34" charset="0"/>
              </a:rPr>
              <a:t>f </a:t>
            </a:r>
            <a:r>
              <a:rPr lang="en-US" altLang="en-US" sz="1600">
                <a:latin typeface="Franklin Gothic Demi" pitchFamily="34" charset="0"/>
                <a:ea typeface="Arial Black" pitchFamily="34" charset="0"/>
                <a:cs typeface="Arial Black" pitchFamily="34" charset="0"/>
              </a:rPr>
              <a:t>sama, jabatan tersebut dapat dikelompokkan dalam 1 (satu) Golongan Jabatan. </a:t>
            </a:r>
          </a:p>
          <a:p>
            <a:pPr algn="just">
              <a:spcAft>
                <a:spcPts val="1200"/>
              </a:spcAft>
            </a:pPr>
            <a:r>
              <a:rPr lang="en-US" altLang="en-US" sz="1600">
                <a:latin typeface="Franklin Gothic Demi" pitchFamily="34" charset="0"/>
                <a:ea typeface="Arial Black" pitchFamily="34" charset="0"/>
                <a:cs typeface="Arial Black" pitchFamily="34" charset="0"/>
              </a:rPr>
              <a:t>Jabatan tukang kayu dan tukang batu, dinilai mempunyai </a:t>
            </a:r>
            <a:r>
              <a:rPr lang="id-ID" altLang="en-US" sz="1600">
                <a:latin typeface="Franklin Gothic Demi" pitchFamily="34" charset="0"/>
                <a:ea typeface="Arial Black" pitchFamily="34" charset="0"/>
                <a:cs typeface="Arial Black" pitchFamily="34" charset="0"/>
              </a:rPr>
              <a:t>t</a:t>
            </a:r>
            <a:r>
              <a:rPr lang="en-US" altLang="en-US" sz="1600">
                <a:latin typeface="Franklin Gothic Demi" pitchFamily="34" charset="0"/>
                <a:ea typeface="Arial Black" pitchFamily="34" charset="0"/>
                <a:cs typeface="Arial Black" pitchFamily="34" charset="0"/>
              </a:rPr>
              <a:t>ugas dan tanggung jawab relatif sama, sehingga </a:t>
            </a:r>
            <a:r>
              <a:rPr lang="id-ID" altLang="en-US" sz="1600">
                <a:latin typeface="Franklin Gothic Demi" pitchFamily="34" charset="0"/>
                <a:ea typeface="Arial Black" pitchFamily="34" charset="0"/>
                <a:cs typeface="Arial Black" pitchFamily="34" charset="0"/>
              </a:rPr>
              <a:t>dapat</a:t>
            </a:r>
            <a:r>
              <a:rPr lang="en-US" altLang="en-US" sz="1600">
                <a:latin typeface="Franklin Gothic Demi" pitchFamily="34" charset="0"/>
                <a:ea typeface="Arial Black" pitchFamily="34" charset="0"/>
                <a:cs typeface="Arial Black" pitchFamily="34" charset="0"/>
              </a:rPr>
              <a:t> dikelompokkan</a:t>
            </a:r>
            <a:r>
              <a:rPr lang="id-ID" altLang="en-US" sz="1600">
                <a:latin typeface="Franklin Gothic Demi" pitchFamily="34" charset="0"/>
                <a:ea typeface="Arial Black" pitchFamily="34" charset="0"/>
                <a:cs typeface="Arial Black" pitchFamily="34" charset="0"/>
              </a:rPr>
              <a:t> dalam 1 (satu) </a:t>
            </a:r>
            <a:r>
              <a:rPr lang="en-US" altLang="en-US" sz="1600">
                <a:latin typeface="Franklin Gothic Demi" pitchFamily="34" charset="0"/>
                <a:ea typeface="Arial Black" pitchFamily="34" charset="0"/>
                <a:cs typeface="Arial Black" pitchFamily="34" charset="0"/>
              </a:rPr>
              <a:t>Golongan Jabatan</a:t>
            </a:r>
            <a:r>
              <a:rPr lang="id-ID" altLang="en-US" sz="1600">
                <a:latin typeface="Franklin Gothic Demi" pitchFamily="34" charset="0"/>
                <a:ea typeface="Arial Black" pitchFamily="34" charset="0"/>
                <a:cs typeface="Arial Black" pitchFamily="34" charset="0"/>
              </a:rPr>
              <a:t> yang</a:t>
            </a:r>
            <a:r>
              <a:rPr lang="en-US" altLang="en-US" sz="1600">
                <a:latin typeface="Franklin Gothic Demi" pitchFamily="34" charset="0"/>
                <a:ea typeface="Arial Black" pitchFamily="34" charset="0"/>
                <a:cs typeface="Arial Black" pitchFamily="34" charset="0"/>
              </a:rPr>
              <a:t> sama. </a:t>
            </a:r>
            <a:endParaRPr lang="id-ID" altLang="en-US" sz="1600">
              <a:latin typeface="Franklin Gothic Demi" pitchFamily="34" charset="0"/>
              <a:ea typeface="Arial Black" pitchFamily="34" charset="0"/>
              <a:cs typeface="Arial Black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71600" y="2865438"/>
          <a:ext cx="7848600" cy="3082925"/>
        </p:xfrm>
        <a:graphic>
          <a:graphicData uri="http://schemas.openxmlformats.org/drawingml/2006/table">
            <a:tbl>
              <a:tblPr/>
              <a:tblGrid>
                <a:gridCol w="2341563">
                  <a:extLst>
                    <a:ext uri="{9D8B030D-6E8A-4147-A177-3AD203B41FA5}"/>
                  </a:extLst>
                </a:gridCol>
                <a:gridCol w="1376362">
                  <a:extLst>
                    <a:ext uri="{9D8B030D-6E8A-4147-A177-3AD203B41FA5}"/>
                  </a:extLst>
                </a:gridCol>
                <a:gridCol w="2065338">
                  <a:extLst>
                    <a:ext uri="{9D8B030D-6E8A-4147-A177-3AD203B41FA5}"/>
                  </a:extLst>
                </a:gridCol>
                <a:gridCol w="2065337">
                  <a:extLst>
                    <a:ext uri="{9D8B030D-6E8A-4147-A177-3AD203B41FA5}"/>
                  </a:extLst>
                </a:gridCol>
              </a:tblGrid>
              <a:tr h="731838">
                <a:tc gridSpan="4"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1" charset="0"/>
                        </a:rPr>
                        <a:t> Tabel Struktur dan Skala Upah</a:t>
                      </a: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itchFamily="1" charset="0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1" charset="0"/>
                        </a:rPr>
                        <a:t>Jabatan</a:t>
                      </a: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1" charset="0"/>
                        </a:rPr>
                        <a:t>Golongan</a:t>
                      </a: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1" charset="0"/>
                        </a:rPr>
                        <a:t> 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1" charset="0"/>
                        </a:rPr>
                        <a:t>Jabatan</a:t>
                      </a:r>
                      <a:endParaRPr kumimoji="0" 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 Black"/>
                          <a:ea typeface="Calibri"/>
                          <a:cs typeface="Arial Black"/>
                        </a:rPr>
                        <a:t>Upah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 Black"/>
                          <a:ea typeface="Calibri"/>
                          <a:cs typeface="Arial Black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 Black"/>
                          <a:ea typeface="Calibri"/>
                          <a:cs typeface="Arial Black"/>
                        </a:rPr>
                        <a:t>Terkecil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Black"/>
                        <a:ea typeface="Calibri"/>
                        <a:cs typeface="Arial Black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latin typeface="Arial Black"/>
                          <a:ea typeface="Calibri"/>
                          <a:cs typeface="Arial Black"/>
                        </a:rPr>
                        <a:t>(Rp)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Black"/>
                        <a:ea typeface="Calibri"/>
                        <a:cs typeface="Arial Black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 Black"/>
                          <a:ea typeface="Calibri"/>
                          <a:cs typeface="Arial Black"/>
                        </a:rPr>
                        <a:t>Upah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 Black"/>
                          <a:ea typeface="Calibri"/>
                          <a:cs typeface="Arial Black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 Black"/>
                          <a:ea typeface="Calibri"/>
                          <a:cs typeface="Arial Black"/>
                        </a:rPr>
                        <a:t>Terbesar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Black"/>
                        <a:ea typeface="Calibri"/>
                        <a:cs typeface="Arial Black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latin typeface="Arial Black"/>
                          <a:ea typeface="Calibri"/>
                          <a:cs typeface="Arial Black"/>
                        </a:rPr>
                        <a:t>(Rp)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Black"/>
                        <a:ea typeface="Calibri"/>
                        <a:cs typeface="Arial Black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1" charset="0"/>
                        </a:rPr>
                        <a:t>Pembantu Tukang</a:t>
                      </a: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1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Rp.1.500.000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,-</a:t>
                      </a:r>
                      <a:endParaRPr kumimoji="0" 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Rp.2.250.000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,-</a:t>
                      </a:r>
                      <a:endParaRPr kumimoji="0" 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1" charset="0"/>
                        </a:rPr>
                        <a:t>Tukang Batu</a:t>
                      </a: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2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Rp.2.000.000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,-</a:t>
                      </a:r>
                      <a:endParaRPr kumimoji="0" 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Rp.3.200.000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,-</a:t>
                      </a:r>
                      <a:endParaRPr kumimoji="0" 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1" charset="0"/>
                        </a:rPr>
                        <a:t>Tukang Kayu</a:t>
                      </a: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1" charset="0"/>
                        </a:rPr>
                        <a:t>Mandor</a:t>
                      </a: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3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Rp.3.000.000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,-</a:t>
                      </a:r>
                      <a:endParaRPr kumimoji="0" 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Rp.4.000.000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,-</a:t>
                      </a:r>
                      <a:endParaRPr kumimoji="0" 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1" charset="0"/>
                        </a:rPr>
                        <a:t>Arsitek</a:t>
                      </a: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4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Rp.6.000.000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,-</a:t>
                      </a:r>
                      <a:endParaRPr kumimoji="0" 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Rp.8.000.000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1" charset="0"/>
                        </a:rPr>
                        <a:t>,-</a:t>
                      </a:r>
                      <a:endParaRPr kumimoji="0" 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48600" y="198438"/>
            <a:ext cx="1447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Lanjutan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"/>
          <p:cNvSpPr>
            <a:spLocks noChangeArrowheads="1"/>
          </p:cNvSpPr>
          <p:nvPr/>
        </p:nvSpPr>
        <p:spPr bwMode="auto">
          <a:xfrm>
            <a:off x="754063" y="1158875"/>
            <a:ext cx="9304337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97159" tIns="48580" rIns="97159" bIns="48580" anchor="ctr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315" name="Rectangle 24"/>
          <p:cNvSpPr>
            <a:spLocks noChangeArrowheads="1"/>
          </p:cNvSpPr>
          <p:nvPr/>
        </p:nvSpPr>
        <p:spPr bwMode="auto">
          <a:xfrm>
            <a:off x="5056188" y="-46038"/>
            <a:ext cx="4924425" cy="6950076"/>
          </a:xfrm>
          <a:prstGeom prst="rect">
            <a:avLst/>
          </a:prstGeom>
          <a:solidFill>
            <a:srgbClr val="996600"/>
          </a:solidFill>
          <a:ln w="9525">
            <a:solidFill>
              <a:srgbClr val="996600"/>
            </a:solidFill>
            <a:miter lim="800000"/>
            <a:headEnd/>
            <a:tailEnd/>
          </a:ln>
        </p:spPr>
        <p:txBody>
          <a:bodyPr wrap="none" lIns="97159" tIns="48580" rIns="97159" bIns="48580" anchor="ctr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026" name="Picture 2" descr="D:\Project ONLINE\My Pictures\Photos Banyak\78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56188" cy="695007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275263" y="420688"/>
            <a:ext cx="447833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159" tIns="48580" rIns="97159" bIns="48580">
            <a:spAutoFit/>
          </a:bodyPr>
          <a:lstStyle/>
          <a:p>
            <a:pPr algn="ctr">
              <a:lnSpc>
                <a:spcPts val="5838"/>
              </a:lnSpc>
              <a:defRPr/>
            </a:pPr>
            <a:r>
              <a:rPr sz="3000" b="1" noProof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-52"/>
                <a:ea typeface="Arial" pitchFamily="1" charset="-52"/>
                <a:cs typeface="Arial" pitchFamily="1" charset="-52"/>
              </a:rPr>
              <a:t>MENYUSUN STRUKTUR DAN SKALA UPAH </a:t>
            </a:r>
          </a:p>
          <a:p>
            <a:pPr algn="ctr">
              <a:lnSpc>
                <a:spcPts val="5838"/>
              </a:lnSpc>
              <a:defRPr/>
            </a:pPr>
            <a:r>
              <a:rPr sz="3000" b="1" noProof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-52"/>
                <a:ea typeface="Arial" pitchFamily="1" charset="-52"/>
                <a:cs typeface="Arial" pitchFamily="1" charset="-52"/>
              </a:rPr>
              <a:t>DENGAN METODE, METODE DUA TITIK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1981200" y="198438"/>
            <a:ext cx="6248400" cy="8302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>
                <a:latin typeface="Arial Black" pitchFamily="34" charset="0"/>
              </a:rPr>
              <a:t>Penyusunan </a:t>
            </a:r>
            <a:r>
              <a:rPr lang="id-ID" altLang="en-US" sz="2400">
                <a:latin typeface="Arial Black" pitchFamily="34" charset="0"/>
              </a:rPr>
              <a:t>Struktur dan Skala Upah Dengan Metode dua Titik</a:t>
            </a:r>
          </a:p>
        </p:txBody>
      </p:sp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914400" y="1722438"/>
            <a:ext cx="8229600" cy="3540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800">
                <a:latin typeface="Franklin Gothic Demi" pitchFamily="34" charset="0"/>
                <a:ea typeface="Arial Black" pitchFamily="34" charset="0"/>
                <a:cs typeface="Arial Black" pitchFamily="34" charset="0"/>
              </a:rPr>
              <a:t>Metode dua titik adalah metode yang menghubungkan 2 (dua) titik dalam bidang koordinat sumbu absis (X) yang merupakan Golongan Jabatan dan sumbu ordinat (Y) yang merupakan upah, sehingga membentuk sebuah garis lurus yang mempunyai persamaan garis lurus</a:t>
            </a:r>
            <a:r>
              <a:rPr lang="id-ID" altLang="en-US" sz="2800">
                <a:latin typeface="Franklin Gothic Demi" pitchFamily="34" charset="0"/>
                <a:ea typeface="Arial Black" pitchFamily="34" charset="0"/>
                <a:cs typeface="Arial Black" pitchFamily="34" charset="0"/>
              </a:rPr>
              <a:t>: </a:t>
            </a:r>
            <a:r>
              <a:rPr lang="en-US" altLang="en-US" sz="2800">
                <a:latin typeface="Franklin Gothic Demi" pitchFamily="34" charset="0"/>
                <a:ea typeface="Arial Black" pitchFamily="34" charset="0"/>
                <a:cs typeface="Arial Black" pitchFamily="34" charset="0"/>
              </a:rPr>
              <a:t>Y = a + b (X). Garis lurus yang terbentuk dari dua titik tersebut merupakan garis kebijakan upah. </a:t>
            </a:r>
            <a:endParaRPr lang="id-ID" altLang="en-US" sz="2800">
              <a:latin typeface="Franklin Gothic Demi" pitchFamily="34" charset="0"/>
              <a:ea typeface="Arial Black" pitchFamily="34" charset="0"/>
              <a:cs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0"/>
            <a:ext cx="10058400" cy="6950075"/>
          </a:xfrm>
        </p:spPr>
      </p:pic>
      <p:sp>
        <p:nvSpPr>
          <p:cNvPr id="6" name="Flowchart: Punched Tape 5"/>
          <p:cNvSpPr/>
          <p:nvPr/>
        </p:nvSpPr>
        <p:spPr>
          <a:xfrm>
            <a:off x="1173163" y="1158875"/>
            <a:ext cx="7712075" cy="4246563"/>
          </a:xfrm>
          <a:prstGeom prst="flowChartPunchedTap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82" tIns="48591" rIns="97182" bIns="48591" anchor="ctr"/>
          <a:lstStyle/>
          <a:p>
            <a:pPr algn="ctr">
              <a:defRPr/>
            </a:pPr>
            <a:endParaRPr lang="en-US" sz="7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066800" y="2408238"/>
            <a:ext cx="8153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182" tIns="48591" rIns="97182" bIns="48591">
            <a:spAutoFit/>
          </a:bodyPr>
          <a:lstStyle/>
          <a:p>
            <a:pPr algn="ctr"/>
            <a:r>
              <a:rPr lang="en-AU" altLang="en-US" sz="3200" b="1">
                <a:latin typeface="Franklin Gothic Demi Cond" pitchFamily="34" charset="0"/>
              </a:rPr>
              <a:t>II. </a:t>
            </a:r>
            <a:r>
              <a:rPr lang="en-US" altLang="en-US" sz="3200" b="1">
                <a:latin typeface="Franklin Gothic Demi Cond" pitchFamily="34" charset="0"/>
              </a:rPr>
              <a:t>MAKSUD,  TUJUAN  DAN  MANFAAT </a:t>
            </a:r>
            <a:endParaRPr lang="id-ID" altLang="en-US" sz="3200" b="1">
              <a:latin typeface="Franklin Gothic Demi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762000" y="1116013"/>
            <a:ext cx="3113088" cy="920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7000"/>
              </a:lnSpc>
              <a:defRPr/>
            </a:pPr>
            <a:r>
              <a:rPr lang="en-US" sz="1200" u="sng" dirty="0">
                <a:latin typeface="Arial Black"/>
                <a:ea typeface="Calibri" pitchFamily="1" charset="0"/>
                <a:cs typeface="Arial Black"/>
              </a:rPr>
              <a:t>LANGKAH 1</a:t>
            </a:r>
            <a:endParaRPr lang="id-ID" sz="1200" dirty="0">
              <a:latin typeface="Arial Black"/>
              <a:ea typeface="Calibri" pitchFamily="1" charset="0"/>
              <a:cs typeface="Arial Black"/>
            </a:endParaRPr>
          </a:p>
          <a:p>
            <a:pPr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Siapkan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Daftar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Jabatan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Upah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yang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terdiri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dari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kolom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nomor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urut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,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nama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,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jabatan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,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upah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200" dirty="0">
                <a:latin typeface="Arial Black"/>
                <a:ea typeface="Calibri" pitchFamily="1" charset="0"/>
                <a:cs typeface="Arial Black"/>
              </a:rPr>
              <a:t> </a:t>
            </a:r>
            <a:endParaRPr lang="id-ID" sz="1200" dirty="0">
              <a:latin typeface="Arial Black"/>
              <a:ea typeface="Calibri" pitchFamily="1" charset="0"/>
              <a:cs typeface="Arial Black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723900" y="2497138"/>
            <a:ext cx="3143250" cy="977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7000"/>
              </a:lnSpc>
              <a:defRPr/>
            </a:pPr>
            <a:r>
              <a:rPr lang="en-US" sz="1200" u="sng" dirty="0">
                <a:latin typeface="Arial Black"/>
                <a:ea typeface="Calibri" pitchFamily="1" charset="0"/>
                <a:cs typeface="Arial Black"/>
              </a:rPr>
              <a:t>LANGKAH 2</a:t>
            </a:r>
            <a:endParaRPr lang="id-ID" sz="1200" dirty="0">
              <a:latin typeface="Arial Black"/>
              <a:ea typeface="Calibri" pitchFamily="1" charset="0"/>
              <a:cs typeface="Arial Black"/>
            </a:endParaRPr>
          </a:p>
          <a:p>
            <a:pPr algn="ctr">
              <a:lnSpc>
                <a:spcPct val="107000"/>
              </a:lnSpc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Urutkan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upah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dari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yang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terendah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sampai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dengan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yang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tertinggi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endParaRPr lang="id-ID" sz="1200" dirty="0">
              <a:latin typeface="Arial Black"/>
              <a:ea typeface="Calibri" pitchFamily="1" charset="0"/>
              <a:cs typeface="Arial Black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779463" y="3960813"/>
            <a:ext cx="3149600" cy="962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7000"/>
              </a:lnSpc>
              <a:defRPr/>
            </a:pPr>
            <a:r>
              <a:rPr lang="en-US" sz="1200" u="sng" dirty="0">
                <a:latin typeface="Arial Black"/>
                <a:ea typeface="Calibri" pitchFamily="1" charset="0"/>
                <a:cs typeface="Arial Black"/>
              </a:rPr>
              <a:t>LANGKAH 3</a:t>
            </a:r>
            <a:endParaRPr lang="id-ID" sz="1200" dirty="0">
              <a:latin typeface="Arial Black"/>
              <a:ea typeface="Calibri" pitchFamily="1" charset="0"/>
              <a:cs typeface="Arial Black"/>
            </a:endParaRPr>
          </a:p>
          <a:p>
            <a:pPr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Identifikasi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upah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yang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terendah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upah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yang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tertinggi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.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769938" y="5354638"/>
            <a:ext cx="3116262" cy="863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7000"/>
              </a:lnSpc>
              <a:defRPr/>
            </a:pPr>
            <a:r>
              <a:rPr lang="en-US" sz="1000" u="sng" dirty="0">
                <a:latin typeface="Arial Black"/>
                <a:ea typeface="Calibri" pitchFamily="1" charset="0"/>
                <a:cs typeface="Arial Black"/>
              </a:rPr>
              <a:t>LANGKAH 4</a:t>
            </a:r>
            <a:endParaRPr lang="id-ID" sz="1000" u="sng" dirty="0">
              <a:latin typeface="Arial Black"/>
              <a:ea typeface="Calibri" pitchFamily="1" charset="0"/>
              <a:cs typeface="Arial Black"/>
            </a:endParaRPr>
          </a:p>
          <a:p>
            <a:pPr algn="ctr">
              <a:lnSpc>
                <a:spcPct val="107000"/>
              </a:lnSpc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Tentukan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jumlah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Golongan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Jabatan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>
                <a:latin typeface="Arial Black"/>
                <a:ea typeface="Calibri" pitchFamily="1" charset="0"/>
                <a:cs typeface="Arial Black"/>
              </a:rPr>
              <a:t>. </a:t>
            </a:r>
            <a:r>
              <a:rPr lang="en-US" sz="1200" baseline="30000" dirty="0">
                <a:solidFill>
                  <a:srgbClr val="FF0000"/>
                </a:solidFill>
                <a:latin typeface="Arial Black"/>
                <a:ea typeface="Calibri" pitchFamily="1" charset="0"/>
                <a:cs typeface="Arial Black"/>
              </a:rPr>
              <a:t>1)</a:t>
            </a:r>
            <a:endParaRPr lang="id-ID" sz="1200" dirty="0">
              <a:latin typeface="Arial Black"/>
              <a:ea typeface="Calibri" pitchFamily="1" charset="0"/>
              <a:cs typeface="Arial Black"/>
            </a:endParaRPr>
          </a:p>
          <a:p>
            <a:pPr algn="ctr">
              <a:lnSpc>
                <a:spcPct val="107000"/>
              </a:lnSpc>
              <a:defRPr/>
            </a:pPr>
            <a:endParaRPr lang="id-ID" sz="1200" dirty="0">
              <a:latin typeface="Arial Black"/>
              <a:ea typeface="Calibri" pitchFamily="1" charset="0"/>
              <a:cs typeface="Arial Black"/>
            </a:endParaRPr>
          </a:p>
        </p:txBody>
      </p:sp>
      <p:sp>
        <p:nvSpPr>
          <p:cNvPr id="49159" name="Text Box 2"/>
          <p:cNvSpPr txBox="1">
            <a:spLocks noChangeArrowheads="1"/>
          </p:cNvSpPr>
          <p:nvPr/>
        </p:nvSpPr>
        <p:spPr bwMode="auto">
          <a:xfrm>
            <a:off x="4495800" y="1112838"/>
            <a:ext cx="4579938" cy="274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defRPr/>
            </a:pPr>
            <a:r>
              <a:rPr lang="en-US" sz="1200" baseline="30000" dirty="0">
                <a:solidFill>
                  <a:srgbClr val="FF0000"/>
                </a:solidFill>
                <a:latin typeface="Arial"/>
                <a:ea typeface="Calibri" pitchFamily="1" charset="0"/>
                <a:cs typeface="Arial"/>
              </a:rPr>
              <a:t>1)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Jabatan-</a:t>
            </a: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j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abatan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dengan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tugas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tanggung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jawab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yang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relatif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sama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dapat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dikelompokkan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dalam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1 (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satu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)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Golongan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Jabatan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 </a:t>
            </a:r>
          </a:p>
          <a:p>
            <a:pPr algn="just"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Notasi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Golongan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Jabatan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dapat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menggunakan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angka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atau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huruf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 </a:t>
            </a:r>
          </a:p>
          <a:p>
            <a:pPr algn="just"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Jumlah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Golongan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Jabatan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sebaiknya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kurang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dari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10 </a:t>
            </a: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(sepuluh)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golongan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</a:t>
            </a:r>
          </a:p>
          <a:p>
            <a:pPr algn="just"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Dalam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bidang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koordinat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sumbu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X (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Golongan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Jabatan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)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sumbu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Y (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Upah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),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Golongan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Jabatan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terendah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(X</a:t>
            </a:r>
            <a:r>
              <a:rPr lang="en-US" sz="1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1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)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u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terendah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(Y</a:t>
            </a:r>
            <a:r>
              <a:rPr lang="en-US" sz="1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1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)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membentuk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sebuah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titik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(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titik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A). </a:t>
            </a:r>
          </a:p>
          <a:p>
            <a:pPr algn="just"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Demikian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juga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Golongan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Jabatan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tertinggi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(X</a:t>
            </a:r>
            <a:r>
              <a:rPr lang="en-US" sz="1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2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)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Upah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tertinggi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(Y</a:t>
            </a:r>
            <a:r>
              <a:rPr lang="en-US" sz="1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2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)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membentuk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titik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yang lain (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titik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B). </a:t>
            </a:r>
          </a:p>
          <a:p>
            <a:pPr algn="just"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Apabila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dihubungkan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kedua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titik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tersebut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membentuk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1 (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satu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)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garis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lurus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yang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disebut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garis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kebijakan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upah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 </a:t>
            </a:r>
          </a:p>
          <a:p>
            <a:pPr algn="just"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Garis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kebijakan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upah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tersebut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dapat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digambarkan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sebagai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berikut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 </a:t>
            </a:r>
            <a:endParaRPr lang="id-ID" sz="1200" dirty="0">
              <a:latin typeface="Arial"/>
              <a:ea typeface="Calibri" pitchFamily="1" charset="0"/>
              <a:cs typeface="Arial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2225675" y="3475038"/>
            <a:ext cx="889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209800" y="2090738"/>
            <a:ext cx="85725" cy="400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2209800" y="4922838"/>
            <a:ext cx="109538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209800" y="6246813"/>
            <a:ext cx="128588" cy="352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0" y="0"/>
            <a:ext cx="100584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52400" y="152400"/>
            <a:ext cx="100584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0" y="0"/>
            <a:ext cx="100584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48600" y="198438"/>
            <a:ext cx="1447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Lanjutan</a:t>
            </a:r>
          </a:p>
        </p:txBody>
      </p:sp>
      <p:grpSp>
        <p:nvGrpSpPr>
          <p:cNvPr id="52239" name="Group 22"/>
          <p:cNvGrpSpPr>
            <a:grpSpLocks/>
          </p:cNvGrpSpPr>
          <p:nvPr/>
        </p:nvGrpSpPr>
        <p:grpSpPr bwMode="auto">
          <a:xfrm>
            <a:off x="4565650" y="4160838"/>
            <a:ext cx="4502150" cy="2209800"/>
            <a:chOff x="4566351" y="4160836"/>
            <a:chExt cx="4501449" cy="2209801"/>
          </a:xfrm>
        </p:grpSpPr>
        <p:graphicFrame>
          <p:nvGraphicFramePr>
            <p:cNvPr id="52240" name="Object 4"/>
            <p:cNvGraphicFramePr>
              <a:graphicFrameLocks noChangeAspect="1"/>
            </p:cNvGraphicFramePr>
            <p:nvPr/>
          </p:nvGraphicFramePr>
          <p:xfrm>
            <a:off x="4566351" y="4160836"/>
            <a:ext cx="4501449" cy="2209801"/>
          </p:xfrm>
          <a:graphic>
            <a:graphicData uri="http://schemas.openxmlformats.org/presentationml/2006/ole">
              <p:oleObj spid="_x0000_s52240" name="Picture" r:id="rId4" imgW="3943659" imgH="2379537" progId="Word.Picture.8">
                <p:embed/>
              </p:oleObj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6477403" y="6124574"/>
              <a:ext cx="1231708" cy="2460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Golongan</a:t>
              </a:r>
              <a:r>
                <a: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 </a:t>
              </a:r>
              <a:r>
                <a:rPr lang="en-US" sz="1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Jabatan</a:t>
              </a:r>
              <a:endPara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914400" y="731838"/>
            <a:ext cx="3352800" cy="1647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7000"/>
              </a:lnSpc>
              <a:defRPr/>
            </a:pPr>
            <a:r>
              <a:rPr lang="en-US" sz="1200" u="sng" dirty="0">
                <a:latin typeface="Arial Black"/>
                <a:ea typeface="Calibri" pitchFamily="1" charset="0"/>
                <a:cs typeface="Arial Black"/>
              </a:rPr>
              <a:t>LANGKAH 5</a:t>
            </a:r>
            <a:endParaRPr lang="id-ID" sz="1200" dirty="0">
              <a:latin typeface="Arial Black"/>
              <a:ea typeface="Calibri" pitchFamily="1" charset="0"/>
              <a:cs typeface="Arial Black"/>
            </a:endParaRPr>
          </a:p>
          <a:p>
            <a:pPr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Buat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format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Tabel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Struktur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Skala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Upah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yang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terdiri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dari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kolom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rentang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,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Golongan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Jabatan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,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upah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terkecil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,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upah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tengah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,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upah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terbesar.</a:t>
            </a:r>
            <a:r>
              <a:rPr lang="en-US" sz="1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2)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endParaRPr>
          </a:p>
          <a:p>
            <a:pPr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Masukkan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Golongan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Jabatan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yang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telah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dikelompokkan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pada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L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ANGKAH </a:t>
            </a: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3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ke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dalam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kolom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Golongan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Jabatan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.</a:t>
            </a:r>
          </a:p>
          <a:p>
            <a:pPr algn="ctr">
              <a:lnSpc>
                <a:spcPct val="107000"/>
              </a:lnSpc>
              <a:defRPr/>
            </a:pPr>
            <a:r>
              <a:rPr lang="en-US" sz="1200" baseline="30000" dirty="0">
                <a:latin typeface="Arial Black"/>
                <a:ea typeface="Calibri" pitchFamily="1" charset="0"/>
                <a:cs typeface="Arial Black"/>
              </a:rPr>
              <a:t>2)</a:t>
            </a:r>
            <a:endParaRPr lang="id-ID" sz="1200" dirty="0">
              <a:latin typeface="Arial Black"/>
              <a:ea typeface="Calibri" pitchFamily="1" charset="0"/>
              <a:cs typeface="Arial Black"/>
            </a:endParaRPr>
          </a:p>
        </p:txBody>
      </p:sp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904875" y="2817813"/>
            <a:ext cx="3352800" cy="962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7000"/>
              </a:lnSpc>
              <a:defRPr/>
            </a:pPr>
            <a:r>
              <a:rPr lang="en-US" sz="1200" u="sng" dirty="0">
                <a:latin typeface="Arial Black"/>
                <a:ea typeface="Calibri" pitchFamily="1" charset="0"/>
                <a:cs typeface="Arial Black"/>
              </a:rPr>
              <a:t>LANGKAH 6</a:t>
            </a:r>
            <a:endParaRPr lang="id-ID" sz="1200" dirty="0">
              <a:latin typeface="Arial Black"/>
              <a:ea typeface="Calibri" pitchFamily="1" charset="0"/>
              <a:cs typeface="Arial Black"/>
            </a:endParaRPr>
          </a:p>
          <a:p>
            <a:pPr algn="ctr">
              <a:lnSpc>
                <a:spcPct val="107000"/>
              </a:lnSpc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Tentukan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r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entang</a:t>
            </a:r>
            <a:r>
              <a:rPr lang="en-US" sz="1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untuk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masing-masing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Golongan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Jabatan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. </a:t>
            </a:r>
            <a:r>
              <a:rPr lang="en-US" sz="1200" baseline="30000" dirty="0">
                <a:solidFill>
                  <a:srgbClr val="FF0000"/>
                </a:solidFill>
                <a:latin typeface="Arial Black"/>
                <a:ea typeface="Calibri" pitchFamily="1" charset="0"/>
                <a:cs typeface="Arial Black"/>
              </a:rPr>
              <a:t>3)</a:t>
            </a:r>
            <a:endParaRPr lang="id-ID" sz="1200" dirty="0">
              <a:latin typeface="Arial Black"/>
              <a:ea typeface="Calibri" pitchFamily="1" charset="0"/>
              <a:cs typeface="Arial Black"/>
            </a:endParaRPr>
          </a:p>
        </p:txBody>
      </p:sp>
      <p:sp>
        <p:nvSpPr>
          <p:cNvPr id="51204" name="Text Box 2"/>
          <p:cNvSpPr txBox="1">
            <a:spLocks noChangeArrowheads="1"/>
          </p:cNvSpPr>
          <p:nvPr/>
        </p:nvSpPr>
        <p:spPr bwMode="auto">
          <a:xfrm>
            <a:off x="4953000" y="3170238"/>
            <a:ext cx="4495800" cy="2057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600"/>
              </a:spcAft>
              <a:defRPr/>
            </a:pPr>
            <a:r>
              <a:rPr lang="en-US" sz="1000" baseline="30000" dirty="0">
                <a:solidFill>
                  <a:srgbClr val="FF0000"/>
                </a:solidFill>
                <a:latin typeface="Bookman Old Style" pitchFamily="1" charset="0"/>
                <a:ea typeface="Calibri" pitchFamily="1" charset="0"/>
                <a:cs typeface="Times New Roman" pitchFamily="1" charset="0"/>
              </a:rPr>
              <a:t>3)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Dalam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pengupahan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ada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aturan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tidak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tertulis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(rule of thumb)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sebagai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petunjuk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dalam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menentukan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rentang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.</a:t>
            </a:r>
          </a:p>
          <a:p>
            <a:pPr algn="just">
              <a:spcAft>
                <a:spcPts val="600"/>
              </a:spcAft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Aturan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ini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menyebutkan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bahwa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r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entang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untuk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j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abatan-jabatan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dalam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suatu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organisasi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dikelompokkan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dalam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3 (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tiga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)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klasifikasi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: </a:t>
            </a:r>
            <a:r>
              <a:rPr 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staff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, </a:t>
            </a:r>
            <a:r>
              <a:rPr 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supervisory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,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managerial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. </a:t>
            </a:r>
          </a:p>
          <a:p>
            <a:pPr algn="just">
              <a:spcAft>
                <a:spcPts val="600"/>
              </a:spcAft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Rentang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ketiga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klasifikasi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ini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tidak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satu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angka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melainkan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merupakan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sebaran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seperti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contoh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dalam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r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entang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bawah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ini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. </a:t>
            </a:r>
          </a:p>
          <a:p>
            <a:pPr algn="just">
              <a:spcAft>
                <a:spcPts val="600"/>
              </a:spcAft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Untuk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menentukan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r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entang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suatu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j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abatan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,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bisa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mengambil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satu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angka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dalam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sebaran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sesuai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klasifikasinya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. </a:t>
            </a:r>
            <a:endParaRPr lang="id-ID" sz="1200" dirty="0">
              <a:latin typeface="Arial" pitchFamily="1" charset="-52"/>
              <a:ea typeface="Calibri" pitchFamily="1" charset="0"/>
              <a:cs typeface="Calibri" pitchFamily="1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514600" y="2408238"/>
            <a:ext cx="165100" cy="409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563813" y="5227638"/>
            <a:ext cx="179387" cy="787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4800" y="274638"/>
            <a:ext cx="1447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Lanjutan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953000" y="1189038"/>
          <a:ext cx="4495800" cy="1630362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/>
                  </a:extLst>
                </a:gridCol>
                <a:gridCol w="990600">
                  <a:extLst>
                    <a:ext uri="{9D8B030D-6E8A-4147-A177-3AD203B41FA5}"/>
                  </a:extLst>
                </a:gridCol>
                <a:gridCol w="762000">
                  <a:extLst>
                    <a:ext uri="{9D8B030D-6E8A-4147-A177-3AD203B41FA5}"/>
                  </a:extLst>
                </a:gridCol>
                <a:gridCol w="846138">
                  <a:extLst>
                    <a:ext uri="{9D8B030D-6E8A-4147-A177-3AD203B41FA5}"/>
                  </a:extLst>
                </a:gridCol>
                <a:gridCol w="906462">
                  <a:extLst>
                    <a:ext uri="{9D8B030D-6E8A-4147-A177-3AD203B41FA5}"/>
                  </a:extLst>
                </a:gridCol>
              </a:tblGrid>
              <a:tr h="163306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2)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Tabel Struktur dan Skala Upah</a:t>
                      </a:r>
                      <a:endParaRPr kumimoji="0" lang="id-ID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89019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Rentang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(Spread)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Golongan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Jabatan</a:t>
                      </a:r>
                      <a:endParaRPr kumimoji="0" lang="id-ID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Upah Ter</a:t>
                      </a:r>
                      <a:r>
                        <a:rPr kumimoji="0" lang="id-ID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kecil</a:t>
                      </a:r>
                      <a:endParaRPr kumimoji="0" lang="id-ID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 Tengah</a:t>
                      </a:r>
                      <a:endParaRPr kumimoji="0" lang="id-ID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(Mid Point)</a:t>
                      </a:r>
                      <a:endParaRPr kumimoji="0" lang="id-ID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 Ter</a:t>
                      </a:r>
                      <a:r>
                        <a:rPr kumimoji="0" lang="id-ID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besar</a:t>
                      </a:r>
                      <a:endParaRPr kumimoji="0" lang="id-ID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26012"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Gol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Jabatan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terendah</a:t>
                      </a:r>
                      <a:endParaRPr kumimoji="0" lang="id-ID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26012"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……</a:t>
                      </a:r>
                      <a:endParaRPr kumimoji="0" lang="id-ID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26012"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Gol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Jabatan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tertinggi</a:t>
                      </a:r>
                      <a:endParaRPr kumimoji="0" lang="id-ID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4" name="Down Arrow 13"/>
          <p:cNvSpPr/>
          <p:nvPr/>
        </p:nvSpPr>
        <p:spPr>
          <a:xfrm>
            <a:off x="2514600" y="3835400"/>
            <a:ext cx="160338" cy="4016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45" name="Rectangle 14"/>
          <p:cNvSpPr>
            <a:spLocks noChangeArrowheads="1"/>
          </p:cNvSpPr>
          <p:nvPr/>
        </p:nvSpPr>
        <p:spPr bwMode="auto">
          <a:xfrm>
            <a:off x="914400" y="4303713"/>
            <a:ext cx="3343275" cy="1000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7000"/>
              </a:lnSpc>
              <a:defRPr/>
            </a:pPr>
            <a:r>
              <a:rPr lang="en-US" sz="1100" u="sng" dirty="0">
                <a:latin typeface="Arial Black"/>
                <a:ea typeface="Calibri" pitchFamily="1" charset="0"/>
                <a:cs typeface="Arial Black"/>
              </a:rPr>
              <a:t>LANGKAH 7</a:t>
            </a:r>
            <a:endParaRPr lang="id-ID" sz="1100" dirty="0">
              <a:latin typeface="Arial Black"/>
              <a:ea typeface="Calibri" pitchFamily="1" charset="0"/>
              <a:cs typeface="Arial Black"/>
            </a:endParaRPr>
          </a:p>
          <a:p>
            <a:pPr algn="just">
              <a:lnSpc>
                <a:spcPct val="107000"/>
              </a:lnSpc>
              <a:defRPr/>
            </a:pPr>
            <a:r>
              <a:rPr lang="en-US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Gunakan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id-ID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</a:t>
            </a:r>
            <a:r>
              <a:rPr lang="en-US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pah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terendah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sama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dengan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id-ID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</a:t>
            </a:r>
            <a:r>
              <a:rPr lang="en-US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pah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id-ID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</a:t>
            </a:r>
            <a:r>
              <a:rPr lang="en-US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engah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terendah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, </a:t>
            </a:r>
            <a:r>
              <a:rPr lang="en-US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dan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id-ID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</a:t>
            </a:r>
            <a:r>
              <a:rPr lang="en-US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pah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tertinggi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sama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dengan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id-ID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</a:t>
            </a:r>
            <a:r>
              <a:rPr lang="en-US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pah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id-ID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</a:t>
            </a:r>
            <a:r>
              <a:rPr lang="en-US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engah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id-ID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</a:t>
            </a:r>
            <a:r>
              <a:rPr lang="en-US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ertinggi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. </a:t>
            </a:r>
            <a:r>
              <a:rPr lang="en-US" sz="1100" baseline="30000" dirty="0">
                <a:latin typeface="Arial Black"/>
                <a:ea typeface="Calibri" pitchFamily="1" charset="0"/>
                <a:cs typeface="Arial Black"/>
              </a:rPr>
              <a:t>4)</a:t>
            </a:r>
            <a:endParaRPr lang="id-ID" sz="1100" dirty="0">
              <a:latin typeface="Arial Black"/>
              <a:ea typeface="Calibri" pitchFamily="1" charset="0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ChangeArrowheads="1"/>
          </p:cNvSpPr>
          <p:nvPr/>
        </p:nvSpPr>
        <p:spPr bwMode="auto">
          <a:xfrm>
            <a:off x="911225" y="1189038"/>
            <a:ext cx="3581400" cy="1638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7000"/>
              </a:lnSpc>
              <a:defRPr/>
            </a:pPr>
            <a:r>
              <a:rPr lang="en-US" sz="1200" u="sng" dirty="0">
                <a:latin typeface="Arial Black"/>
                <a:ea typeface="Calibri" pitchFamily="1" charset="0"/>
                <a:cs typeface="Arial Black"/>
              </a:rPr>
              <a:t>LANGKAH 8</a:t>
            </a:r>
            <a:endParaRPr lang="id-ID" sz="1200" dirty="0">
              <a:latin typeface="Arial Black"/>
              <a:ea typeface="Calibri" pitchFamily="1" charset="0"/>
              <a:cs typeface="Arial Black"/>
            </a:endParaRPr>
          </a:p>
          <a:p>
            <a:pPr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Hitung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upah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tengah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antara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upah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tengah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terendah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upah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tengah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tertinggi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dengan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menggunakan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rumus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persamaan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garis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lurus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:</a:t>
            </a:r>
          </a:p>
          <a:p>
            <a:pPr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Y = a +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b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(X)</a:t>
            </a:r>
            <a:r>
              <a:rPr lang="en-US" sz="800" dirty="0">
                <a:solidFill>
                  <a:srgbClr val="FF0000"/>
                </a:solidFill>
                <a:latin typeface="Arial Black"/>
                <a:ea typeface="Calibri" pitchFamily="1" charset="0"/>
                <a:cs typeface="Arial Black"/>
              </a:rPr>
              <a:t>.</a:t>
            </a:r>
            <a:r>
              <a:rPr lang="id-ID" sz="800" baseline="30000" dirty="0">
                <a:solidFill>
                  <a:srgbClr val="FF0000"/>
                </a:solidFill>
                <a:latin typeface="Arial Black"/>
                <a:ea typeface="Calibri" pitchFamily="1" charset="0"/>
                <a:cs typeface="Arial Black"/>
              </a:rPr>
              <a:t>4)</a:t>
            </a:r>
            <a:endParaRPr lang="id-ID" sz="800" dirty="0">
              <a:latin typeface="Arial Black"/>
              <a:ea typeface="Calibri" pitchFamily="1" charset="0"/>
              <a:cs typeface="Arial Black"/>
            </a:endParaRPr>
          </a:p>
          <a:p>
            <a:pPr algn="just">
              <a:lnSpc>
                <a:spcPct val="107000"/>
              </a:lnSpc>
              <a:defRPr/>
            </a:pPr>
            <a:endParaRPr lang="id-ID" sz="800" dirty="0">
              <a:latin typeface="Arial Black"/>
              <a:ea typeface="Calibri" pitchFamily="1" charset="0"/>
              <a:cs typeface="Arial Black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773363" y="2827338"/>
            <a:ext cx="46037" cy="3467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4800" y="274638"/>
            <a:ext cx="1447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Lanjutan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257800" y="1111250"/>
          <a:ext cx="4419600" cy="2332038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/>
                  </a:extLst>
                </a:gridCol>
                <a:gridCol w="1600200">
                  <a:extLst>
                    <a:ext uri="{9D8B030D-6E8A-4147-A177-3AD203B41FA5}"/>
                  </a:extLst>
                </a:gridCol>
                <a:gridCol w="838200">
                  <a:extLst>
                    <a:ext uri="{9D8B030D-6E8A-4147-A177-3AD203B41FA5}"/>
                  </a:extLst>
                </a:gridCol>
                <a:gridCol w="838200">
                  <a:extLst>
                    <a:ext uri="{9D8B030D-6E8A-4147-A177-3AD203B41FA5}"/>
                  </a:extLst>
                </a:gridCol>
              </a:tblGrid>
              <a:tr h="179388">
                <a:tc gridSpan="4"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Contoh Tabel Rentang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Golongan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Jabatan</a:t>
                      </a:r>
                      <a:endParaRPr kumimoji="0" lang="id-ID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Jabatan</a:t>
                      </a:r>
                      <a:endParaRPr kumimoji="0" lang="id-ID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Klasifikasi Jabatan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Rentang (Spread)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Gol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Jabatan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terendah</a:t>
                      </a:r>
                      <a:endParaRPr kumimoji="0" lang="id-ID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Sekretaris,  Teknisi, 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Juru Ketik, Akuntan, dst.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Staff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20% 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s.d 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50%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Gol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Jabatan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tengah</a:t>
                      </a:r>
                      <a:endParaRPr kumimoji="0" lang="id-ID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Supervisor, </a:t>
                      </a: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Koordinator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, </a:t>
                      </a: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dst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.</a:t>
                      </a:r>
                      <a:endParaRPr kumimoji="0" lang="id-ID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Supervisory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50% 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s.d 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90%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Gol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Jabatan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tertinggi</a:t>
                      </a:r>
                      <a:endParaRPr kumimoji="0" lang="id-ID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Manager, Kepala Bagian, dst.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Managerial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90% </a:t>
                      </a: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atau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lebih</a:t>
                      </a:r>
                      <a:endParaRPr kumimoji="0" lang="id-ID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257800" y="3908425"/>
          <a:ext cx="4419600" cy="2349500"/>
        </p:xfrm>
        <a:graphic>
          <a:graphicData uri="http://schemas.openxmlformats.org/drawingml/2006/table">
            <a:tbl>
              <a:tblPr/>
              <a:tblGrid>
                <a:gridCol w="827088">
                  <a:extLst>
                    <a:ext uri="{9D8B030D-6E8A-4147-A177-3AD203B41FA5}"/>
                  </a:extLst>
                </a:gridCol>
                <a:gridCol w="830262">
                  <a:extLst>
                    <a:ext uri="{9D8B030D-6E8A-4147-A177-3AD203B41FA5}"/>
                  </a:extLst>
                </a:gridCol>
                <a:gridCol w="931863">
                  <a:extLst>
                    <a:ext uri="{9D8B030D-6E8A-4147-A177-3AD203B41FA5}"/>
                  </a:extLst>
                </a:gridCol>
                <a:gridCol w="974725">
                  <a:extLst>
                    <a:ext uri="{9D8B030D-6E8A-4147-A177-3AD203B41FA5}"/>
                  </a:extLst>
                </a:gridCol>
                <a:gridCol w="855662">
                  <a:extLst>
                    <a:ext uri="{9D8B030D-6E8A-4147-A177-3AD203B41FA5}"/>
                  </a:extLst>
                </a:gridCol>
              </a:tblGrid>
              <a:tr h="195712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4)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Tabel Struktur dan Skala Upah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87391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Rentang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(Spread)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Golongan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Jabatan</a:t>
                      </a:r>
                      <a:endParaRPr kumimoji="0" lang="id-ID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 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Terkecil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 Tengah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(Mid Point)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Terbesar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587137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Gol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Jabatan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terendah</a:t>
                      </a:r>
                      <a:endParaRPr kumimoji="0" lang="id-ID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 terkecil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92124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.....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…..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587137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Gol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Jabatan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tertinggi</a:t>
                      </a:r>
                      <a:endParaRPr kumimoji="0" lang="id-ID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 terbesar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3509963" y="2447925"/>
            <a:ext cx="100584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282825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0025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97225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54425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id-ID" altLang="id-ID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24800" y="274638"/>
            <a:ext cx="1447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Lanjutan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419600" y="1189038"/>
          <a:ext cx="4643438" cy="3595687"/>
        </p:xfrm>
        <a:graphic>
          <a:graphicData uri="http://schemas.openxmlformats.org/drawingml/2006/table">
            <a:tbl>
              <a:tblPr/>
              <a:tblGrid>
                <a:gridCol w="4643438">
                  <a:extLst>
                    <a:ext uri="{9D8B030D-6E8A-4147-A177-3AD203B41FA5}"/>
                  </a:extLst>
                </a:gridCol>
              </a:tblGrid>
              <a:tr h="3595687">
                <a:tc>
                  <a:txBody>
                    <a:bodyPr/>
                    <a:lstStyle/>
                    <a:p>
                      <a:pPr marL="0" marR="0" lvl="0" indent="0" algn="just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5)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Keterangan:</a:t>
                      </a:r>
                      <a:endParaRPr kumimoji="0" lang="id-ID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just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Y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adalah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;</a:t>
                      </a:r>
                      <a:endParaRPr kumimoji="0" lang="id-ID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just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X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adalah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Golongan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Jabatan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;</a:t>
                      </a:r>
                      <a:endParaRPr kumimoji="0" lang="id-ID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just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a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adalah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intercept (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titik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potong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Garis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Kebijakan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dengan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sumbu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Y);</a:t>
                      </a:r>
                      <a:endParaRPr kumimoji="0" lang="id-ID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just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b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adalah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slope (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sudut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kemiringan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Garis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Kebijakan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).</a:t>
                      </a:r>
                      <a:endParaRPr kumimoji="0" lang="id-ID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just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</a:p>
                    <a:p>
                      <a:pPr marL="0" marR="0" lvl="0" indent="0" algn="just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Cara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Menghitung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:</a:t>
                      </a:r>
                      <a:endParaRPr kumimoji="0" lang="id-ID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just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Bookman Old Style" pitchFamily="1" charset="0"/>
                        <a:buChar char="-"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Hitung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besaran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b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:</a:t>
                      </a:r>
                      <a:endParaRPr kumimoji="0" lang="id-ID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just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Persamaan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1 (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titik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pertama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)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  <a:sym typeface="Wingdings" pitchFamily="1" charset="2"/>
                        </a:rPr>
                        <a:t>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Y</a:t>
                      </a:r>
                      <a:r>
                        <a:rPr kumimoji="0" lang="en-US" sz="12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1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=a+b(X</a:t>
                      </a:r>
                      <a:r>
                        <a:rPr kumimoji="0" lang="en-US" sz="12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1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)</a:t>
                      </a:r>
                      <a:endParaRPr kumimoji="0" lang="id-ID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just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Persamaan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2 (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titik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kedua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) 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  <a:sym typeface="Wingdings" pitchFamily="1" charset="2"/>
                        </a:rPr>
                        <a:t>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Y</a:t>
                      </a:r>
                      <a:r>
                        <a:rPr kumimoji="0" lang="en-US" sz="12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7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=a+b(X</a:t>
                      </a:r>
                      <a:r>
                        <a:rPr kumimoji="0" lang="en-US" sz="12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7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)</a:t>
                      </a:r>
                      <a:endParaRPr kumimoji="0" lang="id-ID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just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Apabila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Persamaan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2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dikurang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Persamaan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1,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maka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didapat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nilai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b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.</a:t>
                      </a:r>
                      <a:endParaRPr kumimoji="0" lang="id-ID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just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Bookman Old Style" pitchFamily="1" charset="0"/>
                        <a:buChar char="-"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Hitung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besaran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a:</a:t>
                      </a:r>
                      <a:endParaRPr kumimoji="0" lang="id-ID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just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Masukan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nilai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b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pada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Persamaan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1,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maka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didapat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nilai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a.</a:t>
                      </a:r>
                      <a:endParaRPr kumimoji="0" lang="id-ID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just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Bookman Old Style" pitchFamily="1" charset="0"/>
                        <a:buChar char="-"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Dengan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diketahui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a 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dan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b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,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maka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(Y)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untuk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Golongan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Jabatan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(X) lain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dapat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dihitung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.</a:t>
                      </a:r>
                      <a:endParaRPr kumimoji="0" lang="id-ID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2727325" y="1189038"/>
            <a:ext cx="46038" cy="3467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30" name="Rectangle 6"/>
          <p:cNvSpPr>
            <a:spLocks noChangeArrowheads="1"/>
          </p:cNvSpPr>
          <p:nvPr/>
        </p:nvSpPr>
        <p:spPr bwMode="auto">
          <a:xfrm>
            <a:off x="1143000" y="4770438"/>
            <a:ext cx="3124200" cy="1292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7000"/>
              </a:lnSpc>
            </a:pPr>
            <a:endParaRPr lang="id-ID" altLang="en-US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altLang="en-US" sz="1200">
                <a:ea typeface="Calibri" pitchFamily="34" charset="0"/>
                <a:cs typeface="Times New Roman" pitchFamily="18" charset="0"/>
              </a:rPr>
              <a:t> </a:t>
            </a:r>
            <a:r>
              <a:rPr lang="en-US" altLang="en-US" sz="1200" u="sng">
                <a:ea typeface="Calibri" pitchFamily="34" charset="0"/>
                <a:cs typeface="Times New Roman" pitchFamily="18" charset="0"/>
              </a:rPr>
              <a:t>LANGKAH 9</a:t>
            </a:r>
            <a:endParaRPr lang="id-ID" altLang="en-US" sz="1200"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altLang="en-US" sz="1200">
                <a:ea typeface="Calibri" pitchFamily="34" charset="0"/>
                <a:cs typeface="Times New Roman" pitchFamily="18" charset="0"/>
              </a:rPr>
              <a:t>Hitung Upah Terkecil dan Upah Terbesar masing-masing Golongan Jabatan dengan menggunakan rumus-rumus pada Tabel Rumus Skala Upah.</a:t>
            </a:r>
            <a:r>
              <a:rPr lang="en-US" altLang="en-US" sz="1200" baseline="30000">
                <a:ea typeface="Calibri" pitchFamily="34" charset="0"/>
                <a:cs typeface="Times New Roman" pitchFamily="18" charset="0"/>
              </a:rPr>
              <a:t>6</a:t>
            </a:r>
            <a:r>
              <a:rPr lang="en-US" altLang="en-US" sz="1000" baseline="300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id-ID" altLang="en-US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14400" y="960438"/>
          <a:ext cx="8610600" cy="3613150"/>
        </p:xfrm>
        <a:graphic>
          <a:graphicData uri="http://schemas.openxmlformats.org/drawingml/2006/table">
            <a:tbl>
              <a:tblPr/>
              <a:tblGrid>
                <a:gridCol w="549275">
                  <a:extLst>
                    <a:ext uri="{9D8B030D-6E8A-4147-A177-3AD203B41FA5}"/>
                  </a:extLst>
                </a:gridCol>
                <a:gridCol w="1774825">
                  <a:extLst>
                    <a:ext uri="{9D8B030D-6E8A-4147-A177-3AD203B41FA5}"/>
                  </a:extLst>
                </a:gridCol>
                <a:gridCol w="2187575">
                  <a:extLst>
                    <a:ext uri="{9D8B030D-6E8A-4147-A177-3AD203B41FA5}"/>
                  </a:extLst>
                </a:gridCol>
                <a:gridCol w="2187575">
                  <a:extLst>
                    <a:ext uri="{9D8B030D-6E8A-4147-A177-3AD203B41FA5}"/>
                  </a:extLst>
                </a:gridCol>
                <a:gridCol w="1911350">
                  <a:extLst>
                    <a:ext uri="{9D8B030D-6E8A-4147-A177-3AD203B41FA5}"/>
                  </a:extLst>
                </a:gridCol>
              </a:tblGrid>
              <a:tr h="246063">
                <a:tc gridSpan="5">
                  <a:txBody>
                    <a:bodyPr/>
                    <a:lstStyle/>
                    <a:p>
                      <a:pPr marL="20638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6)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Tabel Rumus Skala Upah</a:t>
                      </a:r>
                      <a:r>
                        <a:rPr kumimoji="0" lang="id-ID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*)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81012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No.</a:t>
                      </a:r>
                      <a:endParaRPr kumimoji="0" lang="id-ID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Times New Roman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/>
                      </a:r>
                      <a:br>
                        <a:rPr kumimoji="0" lang="id-ID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</a:br>
                      <a:r>
                        <a:rPr kumimoji="0" lang="id-ID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 Terkecil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(Min)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 Terbesar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(Max)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Rentang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(Spread)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Tengah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(Mid Point)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481012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1</a:t>
                      </a:r>
                      <a:endParaRPr kumimoji="0" lang="id-ID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Times New Roman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Diketahui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Diketahui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(Max – Min) x 100%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Min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(Max + Min)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2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481012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2</a:t>
                      </a:r>
                      <a:endParaRPr kumimoji="0" lang="id-ID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Times New Roman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Diketahui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Min x (Spread + 1)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Diketahui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Min x (Spread + 2)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2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481012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3</a:t>
                      </a:r>
                      <a:endParaRPr kumimoji="0" lang="id-ID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Times New Roman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Diketahui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(2 x Mid) – Min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2 x (Mid – Min)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Min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Diketahui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481012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4</a:t>
                      </a:r>
                      <a:endParaRPr kumimoji="0" lang="id-ID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Times New Roman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Max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Spread + 2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Diketahui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Diketahui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Max x (Spread + 2)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2 x (Spread + 1)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481012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5</a:t>
                      </a:r>
                      <a:endParaRPr kumimoji="0" lang="id-ID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Times New Roman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(2 x Mid) – Max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Diketahui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2 x (Max – Mid)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(2 x Mid) - Max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Diketahui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481012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6</a:t>
                      </a:r>
                      <a:endParaRPr kumimoji="0" lang="id-ID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Times New Roman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2 x Mid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Spread + 2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(2 x Mid) x (Spread + 1)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Spread + 2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Diketahui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Diketahui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14400" y="4999038"/>
          <a:ext cx="8534400" cy="1447800"/>
        </p:xfrm>
        <a:graphic>
          <a:graphicData uri="http://schemas.openxmlformats.org/drawingml/2006/table">
            <a:tbl>
              <a:tblPr/>
              <a:tblGrid>
                <a:gridCol w="8534400">
                  <a:extLst>
                    <a:ext uri="{9D8B030D-6E8A-4147-A177-3AD203B41FA5}"/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pPr marL="0" marR="0" lvl="0" indent="0" algn="just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*)</a:t>
                      </a:r>
                      <a:r>
                        <a:rPr kumimoji="0" lang="id-ID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Catatan:</a:t>
                      </a:r>
                    </a:p>
                    <a:p>
                      <a:pPr marL="0" marR="0" lvl="0" indent="0" algn="just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Apabila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diketahui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2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besaran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dari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4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besaran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Skala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,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maka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2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besaran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lainnya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dapat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dihitung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.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Besaran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skala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meliputi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Terkecil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(Min),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Terbesar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(Max),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Rentang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(Spread),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dan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Tengah (Mid).</a:t>
                      </a:r>
                      <a:endParaRPr kumimoji="0" lang="id-ID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just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Contoh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: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Dengan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diketahuinyabesaran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Rentang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dan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besaran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Tengah,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maka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dengan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menggunakan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rumus-rumus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pada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Tabel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Rumus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Skala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baris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6, </a:t>
                      </a:r>
                      <a:r>
                        <a:rPr kumimoji="0" lang="id-ID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 Terkecil dan Upah Terbesar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dapat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dihitung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.</a:t>
                      </a:r>
                      <a:endParaRPr kumimoji="0" lang="id-ID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114550" y="3402013"/>
            <a:ext cx="100584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2114550" y="3859213"/>
            <a:ext cx="100584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id-ID" altLang="id-ID"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4800" y="274638"/>
            <a:ext cx="1447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Lanjutan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481263" y="2260600"/>
            <a:ext cx="100584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id-ID" altLang="id-ID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27038"/>
            <a:ext cx="3200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Contoh:</a:t>
            </a:r>
          </a:p>
          <a:p>
            <a:pPr>
              <a:defRPr/>
            </a:pPr>
            <a:endParaRPr lang="id-ID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Usaha Mini Market</a:t>
            </a:r>
          </a:p>
        </p:txBody>
      </p:sp>
      <p:sp>
        <p:nvSpPr>
          <p:cNvPr id="58372" name="Rectangle 6"/>
          <p:cNvSpPr>
            <a:spLocks noChangeArrowheads="1"/>
          </p:cNvSpPr>
          <p:nvPr/>
        </p:nvSpPr>
        <p:spPr bwMode="auto">
          <a:xfrm>
            <a:off x="762000" y="1112838"/>
            <a:ext cx="5029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200" u="sng"/>
              <a:t>LANGKAH1 dan LANGKAH2:</a:t>
            </a:r>
            <a:endParaRPr lang="id-ID" altLang="en-US" sz="1200"/>
          </a:p>
          <a:p>
            <a:pPr algn="just"/>
            <a:r>
              <a:rPr lang="en-US" altLang="en-US" sz="1200"/>
              <a:t>Siapkan Daftar Jabatan dan Upah yang terdiri dari kolom Nomor Urut, Nama, Jabatan, dan Upah. Urutkan upah dari yang terkecil sampai dengan yangterbesar.</a:t>
            </a:r>
            <a:endParaRPr lang="id-ID" altLang="en-US" sz="120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295400" y="2179638"/>
          <a:ext cx="7543800" cy="4325937"/>
        </p:xfrm>
        <a:graphic>
          <a:graphicData uri="http://schemas.openxmlformats.org/drawingml/2006/table">
            <a:tbl>
              <a:tblPr/>
              <a:tblGrid>
                <a:gridCol w="1033463">
                  <a:extLst>
                    <a:ext uri="{9D8B030D-6E8A-4147-A177-3AD203B41FA5}"/>
                  </a:extLst>
                </a:gridCol>
                <a:gridCol w="1490662">
                  <a:extLst>
                    <a:ext uri="{9D8B030D-6E8A-4147-A177-3AD203B41FA5}"/>
                  </a:extLst>
                </a:gridCol>
                <a:gridCol w="3500438">
                  <a:extLst>
                    <a:ext uri="{9D8B030D-6E8A-4147-A177-3AD203B41FA5}"/>
                  </a:extLst>
                </a:gridCol>
                <a:gridCol w="1519237">
                  <a:extLst>
                    <a:ext uri="{9D8B030D-6E8A-4147-A177-3AD203B41FA5}"/>
                  </a:extLst>
                </a:gridCol>
              </a:tblGrid>
              <a:tr h="319087">
                <a:tc gridSpan="4"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Daftar Jabatan dan Upah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96889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Nomor Urut 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Nama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Jabatan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19087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1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Nama AA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Office Boy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1,575,000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19087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2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Nama BB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Satpam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1,800,000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19087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3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Nama CC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Satpam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1,800,000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19087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4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Nama DD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Satpam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1,800,000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19087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5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Nama EE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Staf Administrasi Logistik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1,800,000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19087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6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Nama FF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Staf Administrasi Minimarket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1,800,000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19087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7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Nama GG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Staf Administrasi Minimarket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1,800,000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19087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8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Nama HH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Supir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1,800,000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19087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9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Nama II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Kasir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2,100,000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19087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10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Nama JJ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Kasir Minimarket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2,100,000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19087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11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Nama KK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Kasir Minimarket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2,100,000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772400" y="350838"/>
            <a:ext cx="1447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Lanjutan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19200" y="884238"/>
          <a:ext cx="7772400" cy="5486400"/>
        </p:xfrm>
        <a:graphic>
          <a:graphicData uri="http://schemas.openxmlformats.org/drawingml/2006/table">
            <a:tbl>
              <a:tblPr/>
              <a:tblGrid>
                <a:gridCol w="1065213">
                  <a:extLst>
                    <a:ext uri="{9D8B030D-6E8A-4147-A177-3AD203B41FA5}"/>
                  </a:extLst>
                </a:gridCol>
                <a:gridCol w="1535112">
                  <a:extLst>
                    <a:ext uri="{9D8B030D-6E8A-4147-A177-3AD203B41FA5}"/>
                  </a:extLst>
                </a:gridCol>
                <a:gridCol w="3606800">
                  <a:extLst>
                    <a:ext uri="{9D8B030D-6E8A-4147-A177-3AD203B41FA5}"/>
                  </a:extLst>
                </a:gridCol>
                <a:gridCol w="1565275">
                  <a:extLst>
                    <a:ext uri="{9D8B030D-6E8A-4147-A177-3AD203B41FA5}"/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12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Nama LL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Staf Adminitrasi Pembelian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2,100,000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13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Nama MM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Staf Logistik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2,100,000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14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Nama NN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Staf Logistik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2,100,000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15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Nama OO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Staf Umum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2,100,000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16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Nama PP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Staf IT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2,550,000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17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Nama QQ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Staf Marketing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2,550,000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18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Nama RR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Staf Promosi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2,550,000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19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Nama SS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Staf SDM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2,550,000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20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Nama TT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Asisten Minimarket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3,000,000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21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Nama UU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Asisten Minimarket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3,000,000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22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Nama VV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Staf Akunting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3,000,000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23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Nama WW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Supervisor IT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5,000,000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24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Nama XX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Supervisor Pembelian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5,000,000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25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Nama YY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Kepala Marketing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7,000,000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26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Nama ZZ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Kepala Minimarket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7,000,000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27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Nama AB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Kepala Minimarket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7,000,000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28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Nama AC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Kepala Logistik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7,500,000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29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Nama AD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Kepala SDM dan Umum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7,500,000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30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Nama AE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Kepala Akunting dan IT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8,000,000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31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Nama AF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General Manager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15,000,000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57329" marR="5732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02600" y="260350"/>
            <a:ext cx="14478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Lanjutan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02600" y="122238"/>
            <a:ext cx="1447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Lanjutan</a:t>
            </a:r>
          </a:p>
        </p:txBody>
      </p:sp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914400" y="503238"/>
            <a:ext cx="82296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u="sng" dirty="0">
                <a:latin typeface="Arial" pitchFamily="1" charset="-52"/>
              </a:rPr>
              <a:t>LANGKAH 3:</a:t>
            </a:r>
            <a:endParaRPr lang="id-ID" sz="1400" dirty="0">
              <a:latin typeface="Arial" pitchFamily="1" charset="-52"/>
            </a:endParaRPr>
          </a:p>
          <a:p>
            <a:pPr>
              <a:defRPr/>
            </a:pP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Identifikasi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upah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yang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terendah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dan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upah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yang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tertinggi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. </a:t>
            </a:r>
          </a:p>
          <a:p>
            <a:pPr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</a:t>
            </a:r>
            <a:r>
              <a:rPr lang="id-ID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ari Da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ftar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Jabatan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id-ID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dan Upah B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erdasarkan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id-ID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U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rutan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id-ID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U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pah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tersebut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di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atas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,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upah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yang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terendah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yaitu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Rp1.575.000,</a:t>
            </a:r>
            <a:r>
              <a:rPr lang="id-ID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00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dan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upah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yang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tertinggi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yaitu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Rp15.000.000</a:t>
            </a:r>
            <a:r>
              <a:rPr lang="id-ID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,00.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1" charset="-52"/>
            </a:endParaRPr>
          </a:p>
          <a:p>
            <a:pPr>
              <a:defRPr/>
            </a:pPr>
            <a:r>
              <a:rPr lang="id-ID" sz="1400" dirty="0">
                <a:latin typeface="Arial" pitchFamily="1" charset="-52"/>
              </a:rPr>
              <a:t> </a:t>
            </a:r>
          </a:p>
          <a:p>
            <a:pPr>
              <a:defRPr/>
            </a:pPr>
            <a:r>
              <a:rPr lang="en-US" sz="1400" u="sng" dirty="0">
                <a:latin typeface="Arial" pitchFamily="1" charset="-52"/>
              </a:rPr>
              <a:t>LANGKAH4:</a:t>
            </a:r>
            <a:endParaRPr lang="id-ID" sz="1400" dirty="0">
              <a:latin typeface="Arial" pitchFamily="1" charset="-52"/>
            </a:endParaRPr>
          </a:p>
          <a:p>
            <a:pPr>
              <a:defRPr/>
            </a:pP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Tentukan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jumlah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Golongan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Jabatan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.</a:t>
            </a:r>
          </a:p>
          <a:p>
            <a:pPr>
              <a:defRPr/>
            </a:pP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Dalam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menentukan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jumlah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Golongan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Jabatan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,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maka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id-ID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j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abatan-jabatan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dengan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tugas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dan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tanggung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jawab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yang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relati</a:t>
            </a:r>
            <a:r>
              <a:rPr lang="id-ID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f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sama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,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dikelompokkan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dalam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1 (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satu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)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Golongan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Jabatan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. </a:t>
            </a:r>
          </a:p>
          <a:p>
            <a:pPr>
              <a:defRPr/>
            </a:pP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Notasi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Golongan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Jabatan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dapat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menggunakan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angka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atau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huruf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. </a:t>
            </a:r>
          </a:p>
          <a:p>
            <a:pPr>
              <a:defRPr/>
            </a:pP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Jumlah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Golongan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Jabatan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sebaiknya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kurang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dari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10 </a:t>
            </a:r>
            <a:r>
              <a:rPr lang="id-ID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(sepuluh)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golongan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.</a:t>
            </a:r>
          </a:p>
          <a:p>
            <a:pPr>
              <a:defRPr/>
            </a:pP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Contoh</a:t>
            </a:r>
            <a:r>
              <a:rPr lang="id-ID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: j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abatan-jabatan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di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atas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digolongkan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menjadi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7 </a:t>
            </a:r>
            <a:r>
              <a:rPr lang="id-ID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(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</a:t>
            </a:r>
            <a:r>
              <a:rPr lang="id-ID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ujuh)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Golongan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Jabatan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,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sebagai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berikut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3322638"/>
          <a:ext cx="7924800" cy="3319462"/>
        </p:xfrm>
        <a:graphic>
          <a:graphicData uri="http://schemas.openxmlformats.org/drawingml/2006/table">
            <a:tbl>
              <a:tblPr/>
              <a:tblGrid>
                <a:gridCol w="4038600">
                  <a:extLst>
                    <a:ext uri="{9D8B030D-6E8A-4147-A177-3AD203B41FA5}"/>
                  </a:extLst>
                </a:gridCol>
                <a:gridCol w="3886200">
                  <a:extLst>
                    <a:ext uri="{9D8B030D-6E8A-4147-A177-3AD203B41FA5}"/>
                  </a:extLst>
                </a:gridCol>
              </a:tblGrid>
              <a:tr h="608115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Nomor 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Urut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Golongan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Jabatan</a:t>
                      </a:r>
                      <a:endParaRPr kumimoji="0" lang="id-ID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391209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1 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1</a:t>
                      </a:r>
                      <a:endParaRPr kumimoji="0" lang="id-ID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64095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2 - 8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2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91209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9 – 15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3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91209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16 – 22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4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91209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23 – 24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5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91209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25 – 30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6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91209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31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7</a:t>
                      </a:r>
                      <a:endParaRPr kumimoji="0" lang="id-ID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14763" y="2759075"/>
            <a:ext cx="100584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id-ID" altLang="id-ID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ChangeArrowheads="1"/>
          </p:cNvSpPr>
          <p:nvPr/>
        </p:nvSpPr>
        <p:spPr bwMode="auto">
          <a:xfrm>
            <a:off x="1066800" y="579438"/>
            <a:ext cx="830580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Pengelompokan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jabatan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menjadi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Golongan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Jabatan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ditentukan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berdasarkan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upah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dari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masing-masing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jabatan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yang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besaran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upahnya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relatif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sama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. </a:t>
            </a:r>
          </a:p>
          <a:p>
            <a:pPr algn="just">
              <a:spcAft>
                <a:spcPts val="600"/>
              </a:spcAft>
              <a:defRPr/>
            </a:pP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Dalam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id-ID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menggambar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garis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kebijakan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upah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,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tentukan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titik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A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yaitu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koordinat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antara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Golongan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Jabatan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terendah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(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Golongan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Jabatan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1 = X</a:t>
            </a:r>
            <a:r>
              <a:rPr lang="en-US" sz="15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1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)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dan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upah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terendah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(Rp1</a:t>
            </a:r>
            <a:r>
              <a:rPr lang="id-ID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.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575</a:t>
            </a:r>
            <a:r>
              <a:rPr lang="id-ID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.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000</a:t>
            </a:r>
            <a:r>
              <a:rPr lang="id-ID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,00 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= Y</a:t>
            </a:r>
            <a:r>
              <a:rPr lang="en-US" sz="15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1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) yang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membentuk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titik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koordinat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(1;1</a:t>
            </a:r>
            <a:r>
              <a:rPr lang="id-ID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.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575</a:t>
            </a:r>
            <a:r>
              <a:rPr lang="id-ID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.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000</a:t>
            </a:r>
            <a:r>
              <a:rPr lang="id-ID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,00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)</a:t>
            </a:r>
            <a:r>
              <a:rPr lang="id-ID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.</a:t>
            </a:r>
            <a:endParaRPr lang="en-U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1" charset="-52"/>
            </a:endParaRPr>
          </a:p>
          <a:p>
            <a:pPr algn="just">
              <a:spcAft>
                <a:spcPts val="600"/>
              </a:spcAft>
              <a:defRPr/>
            </a:pP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Selanjutnya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tentukan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titik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B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yaitu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koordinat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antara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Golongan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Jabatan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tertinggi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(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Golongan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Jabatan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7 = X</a:t>
            </a:r>
            <a:r>
              <a:rPr lang="en-US" sz="15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7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)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dan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upah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tertinggi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(Rp15</a:t>
            </a:r>
            <a:r>
              <a:rPr lang="id-ID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.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000</a:t>
            </a:r>
            <a:r>
              <a:rPr lang="id-ID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.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000</a:t>
            </a:r>
            <a:r>
              <a:rPr lang="id-ID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,00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= Y</a:t>
            </a:r>
            <a:r>
              <a:rPr lang="en-US" sz="15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7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) yang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membentuk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titik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koordinat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(7;15</a:t>
            </a:r>
            <a:r>
              <a:rPr lang="id-ID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.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000</a:t>
            </a:r>
            <a:r>
              <a:rPr lang="id-ID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.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000</a:t>
            </a:r>
            <a:r>
              <a:rPr lang="id-ID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,00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). </a:t>
            </a:r>
          </a:p>
          <a:p>
            <a:pPr algn="just">
              <a:spcAft>
                <a:spcPts val="600"/>
              </a:spcAft>
              <a:defRPr/>
            </a:pP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Hubungkan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kedua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titik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tersebut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hingga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membentuk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id-ID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1 (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satu</a:t>
            </a:r>
            <a:r>
              <a:rPr lang="id-ID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)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garis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lurus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yang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disebut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garis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kebijakan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upah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. </a:t>
            </a:r>
          </a:p>
          <a:p>
            <a:pPr algn="just">
              <a:spcAft>
                <a:spcPts val="600"/>
              </a:spcAft>
              <a:defRPr/>
            </a:pP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Garis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kebijakan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upah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tersebut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memiliki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rumus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persamaan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garis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lurus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: Y = a +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b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(X).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02600" y="122238"/>
            <a:ext cx="1447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Lanjutan</a:t>
            </a:r>
          </a:p>
        </p:txBody>
      </p:sp>
      <p:grpSp>
        <p:nvGrpSpPr>
          <p:cNvPr id="61444" name="Group 5"/>
          <p:cNvGrpSpPr>
            <a:grpSpLocks/>
          </p:cNvGrpSpPr>
          <p:nvPr/>
        </p:nvGrpSpPr>
        <p:grpSpPr bwMode="auto">
          <a:xfrm>
            <a:off x="1143000" y="3779838"/>
            <a:ext cx="8077200" cy="2941637"/>
            <a:chOff x="1143000" y="3779837"/>
            <a:chExt cx="8077200" cy="2941638"/>
          </a:xfrm>
        </p:grpSpPr>
        <p:pic>
          <p:nvPicPr>
            <p:cNvPr id="6144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3000" y="3779837"/>
              <a:ext cx="8077200" cy="294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3733800" y="6370638"/>
              <a:ext cx="3124200" cy="323850"/>
            </a:xfrm>
            <a:prstGeom prst="rect">
              <a:avLst/>
            </a:prstGeom>
            <a:solidFill>
              <a:srgbClr val="FFFFFF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5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/>
                  <a:cs typeface="Book Antiqua"/>
                </a:rPr>
                <a:t>Golongan</a:t>
              </a:r>
              <a:r>
                <a:rPr lang="en-U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/>
                  <a:cs typeface="Book Antiqua"/>
                </a:rPr>
                <a:t> </a:t>
              </a:r>
              <a:r>
                <a:rPr lang="en-US" sz="15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/>
                  <a:cs typeface="Book Antiqua"/>
                </a:rPr>
                <a:t>Jabatan</a:t>
              </a:r>
              <a:r>
                <a:rPr lang="en-U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/>
                  <a:cs typeface="Book Antiqua"/>
                </a:rPr>
                <a:t> (</a:t>
              </a:r>
              <a:r>
                <a:rPr lang="en-US" sz="15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/>
                  <a:cs typeface="Book Antiqua"/>
                </a:rPr>
                <a:t>Sumbu</a:t>
              </a:r>
              <a:r>
                <a:rPr lang="en-U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/>
                  <a:cs typeface="Book Antiqua"/>
                </a:rPr>
                <a:t>-X)</a:t>
              </a: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ChangeArrowheads="1"/>
          </p:cNvSpPr>
          <p:nvPr/>
        </p:nvSpPr>
        <p:spPr bwMode="auto">
          <a:xfrm>
            <a:off x="914400" y="1036638"/>
            <a:ext cx="8382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500" u="sng" dirty="0">
                <a:latin typeface="Arial" pitchFamily="1" charset="-52"/>
              </a:rPr>
              <a:t>LANGKAH 5:</a:t>
            </a:r>
            <a:endParaRPr lang="id-ID" sz="1500" dirty="0">
              <a:latin typeface="Arial" pitchFamily="1" charset="-52"/>
            </a:endParaRPr>
          </a:p>
          <a:p>
            <a:pPr>
              <a:spcAft>
                <a:spcPts val="600"/>
              </a:spcAft>
              <a:defRPr/>
            </a:pP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Buat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format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Tabel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Struktur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dan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Skala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Upah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yang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terdiri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dari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kolom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rentang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,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Golongan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Jabatan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,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upah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terkecil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,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upah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tengah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,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dan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upah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terbesar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.</a:t>
            </a:r>
          </a:p>
          <a:p>
            <a:pPr>
              <a:spcAft>
                <a:spcPts val="600"/>
              </a:spcAft>
              <a:defRPr/>
            </a:pP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Masukkan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Golongan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Jabatan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yang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telah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dikelompokkan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pada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id-ID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L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ANGKAH 3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ke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dalam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kolom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Golongan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Jabatan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29600" y="274638"/>
            <a:ext cx="1447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Lanjutan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2540000"/>
          <a:ext cx="7962900" cy="3455988"/>
        </p:xfrm>
        <a:graphic>
          <a:graphicData uri="http://schemas.openxmlformats.org/drawingml/2006/table">
            <a:tbl>
              <a:tblPr/>
              <a:tblGrid>
                <a:gridCol w="1479550">
                  <a:extLst>
                    <a:ext uri="{9D8B030D-6E8A-4147-A177-3AD203B41FA5}"/>
                  </a:extLst>
                </a:gridCol>
                <a:gridCol w="1346200">
                  <a:extLst>
                    <a:ext uri="{9D8B030D-6E8A-4147-A177-3AD203B41FA5}"/>
                  </a:extLst>
                </a:gridCol>
                <a:gridCol w="1612900">
                  <a:extLst>
                    <a:ext uri="{9D8B030D-6E8A-4147-A177-3AD203B41FA5}"/>
                  </a:extLst>
                </a:gridCol>
                <a:gridCol w="1749425">
                  <a:extLst>
                    <a:ext uri="{9D8B030D-6E8A-4147-A177-3AD203B41FA5}"/>
                  </a:extLst>
                </a:gridCol>
                <a:gridCol w="1774825">
                  <a:extLst>
                    <a:ext uri="{9D8B030D-6E8A-4147-A177-3AD203B41FA5}"/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Tabel Struktur dan Skala Upah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22287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Rentang (Spread)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Golongan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Jabatan</a:t>
                      </a:r>
                      <a:endParaRPr kumimoji="0" lang="id-ID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Upah Terkecil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Upah Tengah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(Mid Point)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Upah Terbesar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1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2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3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4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5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6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7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65375" y="2622550"/>
            <a:ext cx="100584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id-ID" altLang="id-ID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762000" y="1189038"/>
            <a:ext cx="8534400" cy="4899025"/>
          </a:xfrm>
        </p:spPr>
        <p:txBody>
          <a:bodyPr/>
          <a:lstStyle/>
          <a:p>
            <a:pPr algn="just"/>
            <a:r>
              <a:rPr lang="en-US" altLang="en-US" sz="2600" smtClean="0">
                <a:latin typeface="Franklin Gothic Demi" pitchFamily="34" charset="0"/>
              </a:rPr>
              <a:t>Struktur dan skala upah di perusahaan akan menjamin kepastian upah bagi pekerja/buruh dan tentunya  memicu akan memotivasi pekerja/buruh untuk meningkatkan produktivitas sehingga pekerja/buruh mendapat kesempatan untuk berkembang dalam golongan upah (peningkatan grade). </a:t>
            </a:r>
          </a:p>
          <a:p>
            <a:pPr algn="just"/>
            <a:endParaRPr lang="en-US" altLang="en-US" sz="2600" smtClean="0">
              <a:latin typeface="Franklin Gothic Demi" pitchFamily="34" charset="0"/>
            </a:endParaRPr>
          </a:p>
          <a:p>
            <a:pPr algn="just"/>
            <a:r>
              <a:rPr lang="en-US" altLang="en-US" sz="2600" smtClean="0">
                <a:latin typeface="Franklin Gothic Demi" pitchFamily="34" charset="0"/>
              </a:rPr>
              <a:t>Penerapan S</a:t>
            </a:r>
            <a:r>
              <a:rPr lang="id-ID" altLang="en-US" sz="2600" smtClean="0">
                <a:latin typeface="Franklin Gothic Demi" pitchFamily="34" charset="0"/>
              </a:rPr>
              <a:t>truktur </a:t>
            </a:r>
            <a:r>
              <a:rPr lang="en-US" altLang="en-US" sz="2600" smtClean="0">
                <a:latin typeface="Franklin Gothic Demi" pitchFamily="34" charset="0"/>
              </a:rPr>
              <a:t>dan </a:t>
            </a:r>
            <a:r>
              <a:rPr lang="id-ID" altLang="en-US" sz="2600" smtClean="0">
                <a:latin typeface="Franklin Gothic Demi" pitchFamily="34" charset="0"/>
              </a:rPr>
              <a:t>skala upah </a:t>
            </a:r>
            <a:r>
              <a:rPr lang="en-US" altLang="en-US" sz="2600" smtClean="0">
                <a:latin typeface="Franklin Gothic Demi" pitchFamily="34" charset="0"/>
              </a:rPr>
              <a:t>di perusahan bertujuan untuk </a:t>
            </a:r>
            <a:r>
              <a:rPr lang="id-ID" altLang="en-US" sz="2600" smtClean="0">
                <a:latin typeface="Franklin Gothic Demi" pitchFamily="34" charset="0"/>
              </a:rPr>
              <a:t>menciptakan </a:t>
            </a:r>
            <a:r>
              <a:rPr lang="en-AU" altLang="en-US" sz="2600" smtClean="0">
                <a:latin typeface="Franklin Gothic Demi" pitchFamily="34" charset="0"/>
              </a:rPr>
              <a:t>sistem pegupahan yang berkeadilan baik </a:t>
            </a:r>
            <a:r>
              <a:rPr lang="id-ID" altLang="en-US" sz="2600" smtClean="0">
                <a:latin typeface="Franklin Gothic Demi" pitchFamily="34" charset="0"/>
              </a:rPr>
              <a:t>keadilan internal dan eksternal di perusahan. </a:t>
            </a:r>
            <a:endParaRPr lang="en-AU" altLang="en-US" sz="2600" smtClean="0">
              <a:latin typeface="Franklin Gothic Demi" pitchFamily="34" charset="0"/>
            </a:endParaRPr>
          </a:p>
          <a:p>
            <a:endParaRPr lang="en-AU" altLang="en-US" sz="2600" b="1" smtClean="0">
              <a:latin typeface="Franklin Gothic Demi" pitchFamily="34" charset="0"/>
            </a:endParaRPr>
          </a:p>
          <a:p>
            <a:endParaRPr lang="en-AU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77813"/>
            <a:ext cx="9021763" cy="9112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AU" sz="3200">
                <a:latin typeface="Franklin Gothic Demi Cond" pitchFamily="34" charset="0"/>
                <a:ea typeface="ＭＳ Ｐゴシック" charset="-128"/>
              </a:rPr>
              <a:t/>
            </a:r>
            <a:br>
              <a:rPr lang="en-AU" sz="3200">
                <a:latin typeface="Franklin Gothic Demi Cond" pitchFamily="34" charset="0"/>
                <a:ea typeface="ＭＳ Ｐゴシック" charset="-128"/>
              </a:rPr>
            </a:br>
            <a:endParaRPr lang="en-AU" sz="420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9600" y="274638"/>
            <a:ext cx="1447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Lanjutan</a:t>
            </a:r>
          </a:p>
        </p:txBody>
      </p:sp>
      <p:sp>
        <p:nvSpPr>
          <p:cNvPr id="63491" name="Rectangle 5"/>
          <p:cNvSpPr>
            <a:spLocks noChangeArrowheads="1"/>
          </p:cNvSpPr>
          <p:nvPr/>
        </p:nvSpPr>
        <p:spPr bwMode="auto">
          <a:xfrm>
            <a:off x="1143000" y="884238"/>
            <a:ext cx="8153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 u="sng"/>
              <a:t>LANGKAH 6:</a:t>
            </a:r>
            <a:endParaRPr lang="id-ID" altLang="en-US" sz="1600"/>
          </a:p>
          <a:p>
            <a:r>
              <a:rPr lang="en-US" altLang="en-US" sz="1600"/>
              <a:t>Tentukan Rentang untuk masing-masing Golongan Jabatan.</a:t>
            </a:r>
            <a:endParaRPr lang="id-ID" altLang="en-US" sz="1600"/>
          </a:p>
          <a:p>
            <a:r>
              <a:rPr lang="id-ID" altLang="en-US" sz="1600"/>
              <a:t>Misal: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19200" y="1930400"/>
          <a:ext cx="8077200" cy="1143000"/>
        </p:xfrm>
        <a:graphic>
          <a:graphicData uri="http://schemas.openxmlformats.org/drawingml/2006/table">
            <a:tbl>
              <a:tblPr/>
              <a:tblGrid>
                <a:gridCol w="1392238">
                  <a:extLst>
                    <a:ext uri="{9D8B030D-6E8A-4147-A177-3AD203B41FA5}"/>
                  </a:extLst>
                </a:gridCol>
                <a:gridCol w="2249487">
                  <a:extLst>
                    <a:ext uri="{9D8B030D-6E8A-4147-A177-3AD203B41FA5}"/>
                  </a:extLst>
                </a:gridCol>
                <a:gridCol w="2235200">
                  <a:extLst>
                    <a:ext uri="{9D8B030D-6E8A-4147-A177-3AD203B41FA5}"/>
                  </a:extLst>
                </a:gridCol>
                <a:gridCol w="2200275">
                  <a:extLst>
                    <a:ext uri="{9D8B030D-6E8A-4147-A177-3AD203B41FA5}"/>
                  </a:extLst>
                </a:gridCol>
              </a:tblGrid>
              <a:tr h="319087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Nomor Urut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Klasifikasi Jabatan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Golongan Upah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Rentang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1 – 22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Staff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1 - 4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40%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23 – 24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Supervisory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5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70%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25 – 31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Managerial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6 - 7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100%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416175" y="3308350"/>
            <a:ext cx="100584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id-ID" altLang="id-ID">
              <a:latin typeface="Arial" panose="020B0604020202020204" pitchFamily="34" charset="0"/>
            </a:endParaRPr>
          </a:p>
        </p:txBody>
      </p:sp>
      <p:sp>
        <p:nvSpPr>
          <p:cNvPr id="63520" name="Rectangle 8"/>
          <p:cNvSpPr>
            <a:spLocks noChangeArrowheads="1"/>
          </p:cNvSpPr>
          <p:nvPr/>
        </p:nvSpPr>
        <p:spPr bwMode="auto">
          <a:xfrm>
            <a:off x="1143000" y="3170238"/>
            <a:ext cx="807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altLang="en-US" sz="1600"/>
              <a:t>Selanjutnya d</a:t>
            </a:r>
            <a:r>
              <a:rPr lang="en-US" altLang="en-US" sz="1600"/>
              <a:t>ari contoh di atas, Rentang dan Golongan Jabatan tersebut dapat diuraikan sebagai berikut:</a:t>
            </a:r>
            <a:endParaRPr lang="id-ID" altLang="en-US" sz="160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219200" y="3856038"/>
          <a:ext cx="8077200" cy="3014662"/>
        </p:xfrm>
        <a:graphic>
          <a:graphicData uri="http://schemas.openxmlformats.org/drawingml/2006/table">
            <a:tbl>
              <a:tblPr/>
              <a:tblGrid>
                <a:gridCol w="1228725">
                  <a:extLst>
                    <a:ext uri="{9D8B030D-6E8A-4147-A177-3AD203B41FA5}"/>
                  </a:extLst>
                </a:gridCol>
                <a:gridCol w="1284288">
                  <a:extLst>
                    <a:ext uri="{9D8B030D-6E8A-4147-A177-3AD203B41FA5}"/>
                  </a:extLst>
                </a:gridCol>
                <a:gridCol w="1636712">
                  <a:extLst>
                    <a:ext uri="{9D8B030D-6E8A-4147-A177-3AD203B41FA5}"/>
                  </a:extLst>
                </a:gridCol>
                <a:gridCol w="2127250">
                  <a:extLst>
                    <a:ext uri="{9D8B030D-6E8A-4147-A177-3AD203B41FA5}"/>
                  </a:extLst>
                </a:gridCol>
                <a:gridCol w="1800225">
                  <a:extLst>
                    <a:ext uri="{9D8B030D-6E8A-4147-A177-3AD203B41FA5}"/>
                  </a:extLst>
                </a:gridCol>
              </a:tblGrid>
              <a:tr h="365759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	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Tabel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Struktur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dan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Skala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Upah</a:t>
                      </a:r>
                      <a:endParaRPr kumimoji="0" lang="id-ID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82485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Rentang (Spread)</a:t>
                      </a:r>
                      <a:endParaRPr kumimoji="0" lang="id-ID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Golongan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Jabatan</a:t>
                      </a:r>
                      <a:endParaRPr kumimoji="0" lang="id-ID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Upah Terkecil</a:t>
                      </a:r>
                      <a:endParaRPr kumimoji="0" lang="id-ID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Upah Tengah</a:t>
                      </a:r>
                      <a:endParaRPr kumimoji="0" lang="id-ID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(Mid Point)</a:t>
                      </a:r>
                      <a:endParaRPr kumimoji="0" lang="id-ID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Upah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 </a:t>
                      </a:r>
                      <a:r>
                        <a:rPr kumimoji="0" lang="id-ID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T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erbesar</a:t>
                      </a:r>
                      <a:endParaRPr kumimoji="0" lang="id-ID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09488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40%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1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09488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40%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2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09488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40%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3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09488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40%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4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09488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70%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5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09488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100%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6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09488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100%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7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365375" y="2622550"/>
            <a:ext cx="100584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>
            <a:spAutoFit/>
          </a:bodyPr>
          <a:lstStyle>
            <a:lvl1pPr>
              <a:tabLst>
                <a:tab pos="3690938" algn="ctr"/>
                <a:tab pos="5130800" algn="ctr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3690938" algn="ctr"/>
                <a:tab pos="5130800" algn="ctr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3690938" algn="ctr"/>
                <a:tab pos="5130800" algn="ctr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3690938" algn="ctr"/>
                <a:tab pos="5130800" algn="ctr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3690938" algn="ctr"/>
                <a:tab pos="5130800" algn="ctr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282825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3690938" algn="ctr"/>
                <a:tab pos="5130800" algn="ctr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0025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3690938" algn="ctr"/>
                <a:tab pos="5130800" algn="ctr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97225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3690938" algn="ctr"/>
                <a:tab pos="5130800" algn="ctr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54425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3690938" algn="ctr"/>
                <a:tab pos="5130800" algn="ctr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id-ID" altLang="id-ID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ChangeArrowheads="1"/>
          </p:cNvSpPr>
          <p:nvPr/>
        </p:nvSpPr>
        <p:spPr bwMode="auto">
          <a:xfrm>
            <a:off x="914400" y="1189038"/>
            <a:ext cx="71628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u="sng" dirty="0">
                <a:latin typeface="Arial" pitchFamily="1" charset="-52"/>
              </a:rPr>
              <a:t>LANGKAH 7:</a:t>
            </a:r>
            <a:endParaRPr lang="id-ID" sz="1600" dirty="0">
              <a:latin typeface="Arial" pitchFamily="1" charset="-52"/>
            </a:endParaRPr>
          </a:p>
          <a:p>
            <a:pPr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Gunakan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id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u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pah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terendah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sama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dengan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id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u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pah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id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engah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terendah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dan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id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u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pah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tertinggi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sama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dengan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id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u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pah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id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engah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tertinggi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. </a:t>
            </a:r>
          </a:p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Dari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Daftar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Jabatan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dan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Upah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tersebut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di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atas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,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maka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: </a:t>
            </a:r>
          </a:p>
          <a:p>
            <a:pPr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Upah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terendah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	=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Rp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. 1.575.000,</a:t>
            </a:r>
            <a:r>
              <a:rPr lang="id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00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sehingga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upah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tengah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terendah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yaitu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</a:p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		   Rp.1.575.000</a:t>
            </a:r>
            <a:r>
              <a:rPr lang="id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,00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;</a:t>
            </a:r>
          </a:p>
          <a:p>
            <a:pPr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Upah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tertinggi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	= Rp.15.000.000</a:t>
            </a:r>
            <a:r>
              <a:rPr lang="id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,00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sehingga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id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u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pah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id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engah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tertinggi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yaitu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</a:p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		   Rp.15.000.000</a:t>
            </a:r>
            <a:r>
              <a:rPr lang="id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,00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66800" y="3708400"/>
          <a:ext cx="8088313" cy="2589213"/>
        </p:xfrm>
        <a:graphic>
          <a:graphicData uri="http://schemas.openxmlformats.org/drawingml/2006/table">
            <a:tbl>
              <a:tblPr/>
              <a:tblGrid>
                <a:gridCol w="1498600">
                  <a:extLst>
                    <a:ext uri="{9D8B030D-6E8A-4147-A177-3AD203B41FA5}"/>
                  </a:extLst>
                </a:gridCol>
                <a:gridCol w="1362075">
                  <a:extLst>
                    <a:ext uri="{9D8B030D-6E8A-4147-A177-3AD203B41FA5}"/>
                  </a:extLst>
                </a:gridCol>
                <a:gridCol w="1633538">
                  <a:extLst>
                    <a:ext uri="{9D8B030D-6E8A-4147-A177-3AD203B41FA5}"/>
                  </a:extLst>
                </a:gridCol>
                <a:gridCol w="1797050">
                  <a:extLst>
                    <a:ext uri="{9D8B030D-6E8A-4147-A177-3AD203B41FA5}"/>
                  </a:extLst>
                </a:gridCol>
                <a:gridCol w="1797050">
                  <a:extLst>
                    <a:ext uri="{9D8B030D-6E8A-4147-A177-3AD203B41FA5}"/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Tabel Struktur dan Skala Upah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92112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Rentang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(Spread)</a:t>
                      </a:r>
                      <a:endParaRPr kumimoji="0" lang="id-ID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Golongan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Jabatan</a:t>
                      </a:r>
                      <a:endParaRPr kumimoji="0" lang="id-ID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 Terkecil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Tengah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(Mid Point)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 Terbesar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40%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1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1.575.000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40%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2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40%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3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40%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4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70%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5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100%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6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100%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7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15.000.000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55850" y="2622550"/>
            <a:ext cx="100584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>
            <a:spAutoFit/>
          </a:bodyPr>
          <a:lstStyle/>
          <a:p>
            <a:pPr algn="just">
              <a:defRPr/>
            </a:pPr>
            <a:endParaRPr lang="en-US" altLang="id-ID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9600" y="274638"/>
            <a:ext cx="1447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Lanjutan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29600" y="122238"/>
            <a:ext cx="1447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Lanjutan</a:t>
            </a:r>
          </a:p>
        </p:txBody>
      </p:sp>
      <p:sp>
        <p:nvSpPr>
          <p:cNvPr id="62467" name="Rectangle 5"/>
          <p:cNvSpPr>
            <a:spLocks noChangeArrowheads="1"/>
          </p:cNvSpPr>
          <p:nvPr/>
        </p:nvSpPr>
        <p:spPr bwMode="auto">
          <a:xfrm>
            <a:off x="1219200" y="1189038"/>
            <a:ext cx="8077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u="sng" dirty="0">
                <a:latin typeface="Arial" pitchFamily="1" charset="-52"/>
              </a:rPr>
              <a:t>LANGKAH 8:</a:t>
            </a:r>
            <a:endParaRPr lang="id-ID" dirty="0">
              <a:latin typeface="Arial" pitchFamily="1" charset="-52"/>
            </a:endParaRPr>
          </a:p>
          <a:p>
            <a:pPr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Hitung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upah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tengah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antara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upah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tengah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terendah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upah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tengah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tertinggi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dengan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menggunakan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rumus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persamaan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garis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lurus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: Y = a +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b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(X).</a:t>
            </a:r>
          </a:p>
        </p:txBody>
      </p:sp>
      <p:sp>
        <p:nvSpPr>
          <p:cNvPr id="65540" name="Rectangle 6"/>
          <p:cNvSpPr>
            <a:spLocks noChangeArrowheads="1"/>
          </p:cNvSpPr>
          <p:nvPr/>
        </p:nvSpPr>
        <p:spPr bwMode="auto">
          <a:xfrm>
            <a:off x="1295400" y="2636838"/>
            <a:ext cx="8001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Koordinat Titik (</a:t>
            </a:r>
            <a:r>
              <a:rPr lang="en-US" altLang="en-US" i="1"/>
              <a:t>X</a:t>
            </a:r>
            <a:r>
              <a:rPr lang="id-ID" altLang="en-US" i="1"/>
              <a:t>, </a:t>
            </a:r>
            <a:r>
              <a:rPr lang="en-US" altLang="en-US" i="1"/>
              <a:t>Y</a:t>
            </a:r>
            <a:r>
              <a:rPr lang="en-US" altLang="en-US"/>
              <a:t>):</a:t>
            </a:r>
            <a:endParaRPr lang="id-ID" altLang="en-US"/>
          </a:p>
          <a:p>
            <a:r>
              <a:rPr lang="en-US" altLang="en-US"/>
              <a:t>Titik pertama	</a:t>
            </a:r>
            <a:r>
              <a:rPr lang="en-US" altLang="en-US">
                <a:sym typeface="Wingdings" pitchFamily="2" charset="2"/>
              </a:rPr>
              <a:t></a:t>
            </a:r>
            <a:r>
              <a:rPr lang="id-ID" altLang="en-US"/>
              <a:t>	</a:t>
            </a:r>
            <a:r>
              <a:rPr lang="en-US" altLang="en-US" i="1"/>
              <a:t>X</a:t>
            </a:r>
            <a:r>
              <a:rPr lang="en-US" altLang="en-US"/>
              <a:t> = Golongan Upah	= 1 </a:t>
            </a:r>
            <a:endParaRPr lang="id-ID" altLang="en-US"/>
          </a:p>
          <a:p>
            <a:r>
              <a:rPr lang="id-ID" altLang="en-US"/>
              <a:t>	  		</a:t>
            </a:r>
            <a:r>
              <a:rPr lang="en-US" altLang="en-US" i="1"/>
              <a:t>Y</a:t>
            </a:r>
            <a:r>
              <a:rPr lang="en-US" altLang="en-US"/>
              <a:t> = Upah Tengah 	= 1.575.000</a:t>
            </a:r>
            <a:endParaRPr lang="id-ID" altLang="en-US"/>
          </a:p>
          <a:p>
            <a:r>
              <a:rPr lang="en-US" altLang="en-US"/>
              <a:t>Titik kedua	</a:t>
            </a:r>
            <a:r>
              <a:rPr lang="en-US" altLang="en-US">
                <a:sym typeface="Wingdings" pitchFamily="2" charset="2"/>
              </a:rPr>
              <a:t></a:t>
            </a:r>
            <a:r>
              <a:rPr lang="id-ID" altLang="en-US"/>
              <a:t>	</a:t>
            </a:r>
            <a:r>
              <a:rPr lang="en-US" altLang="en-US" i="1"/>
              <a:t>X</a:t>
            </a:r>
            <a:r>
              <a:rPr lang="en-US" altLang="en-US"/>
              <a:t> = Golongan Upah	= 7 </a:t>
            </a:r>
            <a:endParaRPr lang="id-ID" altLang="en-US"/>
          </a:p>
          <a:p>
            <a:r>
              <a:rPr lang="id-ID" altLang="en-US" i="1"/>
              <a:t>			</a:t>
            </a:r>
            <a:r>
              <a:rPr lang="en-US" altLang="en-US" i="1"/>
              <a:t>Y</a:t>
            </a:r>
            <a:r>
              <a:rPr lang="en-US" altLang="en-US"/>
              <a:t> = Upah Tengah 		= 15.000.000</a:t>
            </a:r>
            <a:endParaRPr lang="id-ID" altLang="en-US"/>
          </a:p>
        </p:txBody>
      </p:sp>
      <p:sp>
        <p:nvSpPr>
          <p:cNvPr id="65541" name="Rectangle 16"/>
          <p:cNvSpPr>
            <a:spLocks noChangeArrowheads="1"/>
          </p:cNvSpPr>
          <p:nvPr/>
        </p:nvSpPr>
        <p:spPr bwMode="auto">
          <a:xfrm>
            <a:off x="1295400" y="4313238"/>
            <a:ext cx="7848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/>
              <a:t>Hitung besaran </a:t>
            </a:r>
            <a:r>
              <a:rPr lang="en-US" altLang="en-US" i="1"/>
              <a:t>b </a:t>
            </a:r>
            <a:r>
              <a:rPr lang="en-US" altLang="en-US"/>
              <a:t>dengan mengurangkan persamaan titik kedua dengan persamaan titik pertama:</a:t>
            </a:r>
            <a:endParaRPr lang="id-ID" altLang="en-US"/>
          </a:p>
        </p:txBody>
      </p:sp>
      <p:sp>
        <p:nvSpPr>
          <p:cNvPr id="65542" name="Rectangle 22"/>
          <p:cNvSpPr>
            <a:spLocks noChangeArrowheads="1"/>
          </p:cNvSpPr>
          <p:nvPr/>
        </p:nvSpPr>
        <p:spPr bwMode="auto">
          <a:xfrm>
            <a:off x="1312863" y="5151438"/>
            <a:ext cx="800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altLang="en-US"/>
              <a:t>Persamaan </a:t>
            </a:r>
            <a:r>
              <a:rPr lang="en-US" altLang="en-US"/>
              <a:t>Titik </a:t>
            </a:r>
            <a:r>
              <a:rPr lang="id-ID" altLang="en-US"/>
              <a:t>kedua</a:t>
            </a:r>
            <a:r>
              <a:rPr lang="en-US" altLang="en-US"/>
              <a:t>	</a:t>
            </a:r>
            <a:r>
              <a:rPr lang="id-ID" altLang="en-US"/>
              <a:t> </a:t>
            </a:r>
            <a:r>
              <a:rPr lang="en-US" altLang="en-US">
                <a:sym typeface="Wingdings" pitchFamily="2" charset="2"/>
              </a:rPr>
              <a:t></a:t>
            </a:r>
            <a:r>
              <a:rPr lang="id-ID" altLang="en-US"/>
              <a:t>	15.000.000   = a + b (7)</a:t>
            </a:r>
          </a:p>
          <a:p>
            <a:r>
              <a:rPr lang="id-ID" altLang="en-US"/>
              <a:t>Persamaan Titik pertama	</a:t>
            </a:r>
            <a:r>
              <a:rPr lang="en-US" altLang="en-US">
                <a:sym typeface="Wingdings" pitchFamily="2" charset="2"/>
              </a:rPr>
              <a:t> </a:t>
            </a:r>
            <a:r>
              <a:rPr lang="id-ID" altLang="en-US">
                <a:sym typeface="Wingdings" pitchFamily="2" charset="2"/>
              </a:rPr>
              <a:t>            1.575.000   = a + b (1)	</a:t>
            </a:r>
            <a:endParaRPr lang="id-ID" alt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5105400" y="5797550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953000" y="5837238"/>
            <a:ext cx="35052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13.425.000   =       b (6)</a:t>
            </a:r>
          </a:p>
          <a:p>
            <a:pPr>
              <a:defRPr/>
            </a:pP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b  = 13.425.000 : 6</a:t>
            </a:r>
          </a:p>
          <a:p>
            <a:pPr>
              <a:defRPr/>
            </a:pP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b  =   2.237.500   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29600" y="303213"/>
            <a:ext cx="1447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Lanjutan</a:t>
            </a:r>
          </a:p>
        </p:txBody>
      </p:sp>
      <p:sp>
        <p:nvSpPr>
          <p:cNvPr id="66563" name="Rectangle 6"/>
          <p:cNvSpPr>
            <a:spLocks noChangeArrowheads="1"/>
          </p:cNvSpPr>
          <p:nvPr/>
        </p:nvSpPr>
        <p:spPr bwMode="auto">
          <a:xfrm>
            <a:off x="990600" y="808038"/>
            <a:ext cx="83820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/>
              <a:t>Hitung besaran </a:t>
            </a:r>
            <a:r>
              <a:rPr lang="en-US" altLang="en-US" sz="1600" i="1"/>
              <a:t>a</a:t>
            </a:r>
            <a:r>
              <a:rPr lang="en-US" altLang="en-US" sz="1600"/>
              <a:t> dengan memasukkan nilai </a:t>
            </a:r>
            <a:r>
              <a:rPr lang="en-US" altLang="en-US" sz="1600" i="1"/>
              <a:t>b</a:t>
            </a:r>
            <a:r>
              <a:rPr lang="en-US" altLang="en-US" sz="1600"/>
              <a:t> (2.237.500) pada persamaan titik pertama.</a:t>
            </a:r>
            <a:endParaRPr lang="id-ID" altLang="en-US" sz="1600"/>
          </a:p>
          <a:p>
            <a:r>
              <a:rPr lang="en-US" altLang="en-US" sz="1600"/>
              <a:t>Persamaan titik pertama</a:t>
            </a:r>
            <a:r>
              <a:rPr lang="id-ID" altLang="en-US" sz="1600"/>
              <a:t>	</a:t>
            </a:r>
            <a:r>
              <a:rPr lang="en-US" altLang="en-US" sz="1600">
                <a:sym typeface="Wingdings" pitchFamily="2" charset="2"/>
              </a:rPr>
              <a:t></a:t>
            </a:r>
            <a:r>
              <a:rPr lang="id-ID" altLang="en-US" sz="1600"/>
              <a:t>	</a:t>
            </a:r>
            <a:r>
              <a:rPr lang="en-US" altLang="en-US" sz="1600"/>
              <a:t>1.575.000</a:t>
            </a:r>
            <a:r>
              <a:rPr lang="id-ID" altLang="en-US" sz="1600"/>
              <a:t>	</a:t>
            </a:r>
            <a:r>
              <a:rPr lang="en-US" altLang="en-US" sz="1600"/>
              <a:t>= </a:t>
            </a:r>
            <a:r>
              <a:rPr lang="id-ID" altLang="en-US" sz="1600"/>
              <a:t> </a:t>
            </a:r>
            <a:r>
              <a:rPr lang="en-US" altLang="en-US" sz="1600" i="1"/>
              <a:t>a</a:t>
            </a:r>
            <a:r>
              <a:rPr lang="en-US" altLang="en-US" sz="1600"/>
              <a:t> + 2.237.500 (1)</a:t>
            </a:r>
            <a:endParaRPr lang="id-ID" altLang="en-US" sz="1600"/>
          </a:p>
          <a:p>
            <a:r>
              <a:rPr lang="en-US" altLang="en-US" sz="1600"/>
              <a:t>	</a:t>
            </a:r>
            <a:r>
              <a:rPr lang="id-ID" altLang="en-US" sz="1600"/>
              <a:t>				    </a:t>
            </a:r>
            <a:r>
              <a:rPr lang="en-US" altLang="en-US" sz="1600" i="1"/>
              <a:t>a </a:t>
            </a:r>
            <a:r>
              <a:rPr lang="id-ID" altLang="en-US" sz="1600" i="1"/>
              <a:t>	</a:t>
            </a:r>
            <a:r>
              <a:rPr lang="en-US" altLang="en-US" sz="1600"/>
              <a:t>= </a:t>
            </a:r>
            <a:r>
              <a:rPr lang="id-ID" altLang="en-US" sz="1600"/>
              <a:t> </a:t>
            </a:r>
            <a:r>
              <a:rPr lang="en-US" altLang="en-US" sz="1600"/>
              <a:t>1.575.000  ̶ 2.237.50</a:t>
            </a:r>
            <a:r>
              <a:rPr lang="en-US" altLang="en-US"/>
              <a:t>0</a:t>
            </a:r>
            <a:endParaRPr lang="id-ID" altLang="en-US"/>
          </a:p>
          <a:p>
            <a:r>
              <a:rPr lang="en-US" altLang="en-US"/>
              <a:t>				</a:t>
            </a:r>
            <a:r>
              <a:rPr lang="id-ID" altLang="en-US"/>
              <a:t>	    </a:t>
            </a:r>
            <a:r>
              <a:rPr lang="en-US" altLang="en-US" sz="1600" i="1"/>
              <a:t>a</a:t>
            </a:r>
            <a:r>
              <a:rPr lang="id-ID" altLang="en-US" sz="1600" i="1"/>
              <a:t>	</a:t>
            </a:r>
            <a:r>
              <a:rPr lang="en-US" altLang="en-US" sz="1600"/>
              <a:t>=</a:t>
            </a:r>
            <a:r>
              <a:rPr lang="id-ID" altLang="en-US" sz="1600"/>
              <a:t> -</a:t>
            </a:r>
            <a:r>
              <a:rPr lang="en-US" altLang="en-US" sz="1600"/>
              <a:t>662.500</a:t>
            </a:r>
            <a:endParaRPr lang="id-ID" altLang="en-US" sz="1600"/>
          </a:p>
        </p:txBody>
      </p:sp>
      <p:sp>
        <p:nvSpPr>
          <p:cNvPr id="66564" name="Rectangle 7"/>
          <p:cNvSpPr>
            <a:spLocks noChangeArrowheads="1"/>
          </p:cNvSpPr>
          <p:nvPr/>
        </p:nvSpPr>
        <p:spPr bwMode="auto">
          <a:xfrm>
            <a:off x="1028700" y="1798638"/>
            <a:ext cx="81153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/>
              <a:t>Hitung Upah Tengah dari Golongan Upah 2:</a:t>
            </a:r>
            <a:endParaRPr lang="id-ID" altLang="en-US" sz="1600"/>
          </a:p>
          <a:p>
            <a:r>
              <a:rPr lang="en-US" altLang="en-US" sz="1600"/>
              <a:t>Persamaan garis </a:t>
            </a:r>
            <a:r>
              <a:rPr lang="id-ID" altLang="en-US" sz="1600"/>
              <a:t>lurus</a:t>
            </a:r>
            <a:r>
              <a:rPr lang="en-US" altLang="en-US" sz="1600"/>
              <a:t>	</a:t>
            </a:r>
            <a:r>
              <a:rPr lang="id-ID" altLang="en-US" sz="1600"/>
              <a:t>	</a:t>
            </a:r>
            <a:r>
              <a:rPr lang="en-US" altLang="en-US" sz="1600">
                <a:sym typeface="Wingdings" pitchFamily="2" charset="2"/>
              </a:rPr>
              <a:t></a:t>
            </a:r>
            <a:r>
              <a:rPr lang="id-ID" altLang="en-US" sz="1600"/>
              <a:t>	</a:t>
            </a:r>
            <a:r>
              <a:rPr lang="en-US" altLang="en-US" sz="1600" i="1"/>
              <a:t>Y</a:t>
            </a:r>
            <a:r>
              <a:rPr lang="id-ID" altLang="en-US" sz="1600" i="1"/>
              <a:t> </a:t>
            </a:r>
            <a:r>
              <a:rPr lang="en-US" altLang="en-US" sz="1600"/>
              <a:t>=</a:t>
            </a:r>
            <a:r>
              <a:rPr lang="id-ID" altLang="en-US" sz="1600"/>
              <a:t> </a:t>
            </a:r>
            <a:r>
              <a:rPr lang="en-US" altLang="en-US" sz="1600" i="1"/>
              <a:t>a</a:t>
            </a:r>
            <a:r>
              <a:rPr lang="en-US" altLang="en-US" sz="1600"/>
              <a:t>+</a:t>
            </a:r>
            <a:r>
              <a:rPr lang="en-US" altLang="en-US" sz="1600" i="1"/>
              <a:t>b</a:t>
            </a:r>
            <a:r>
              <a:rPr lang="en-US" altLang="en-US" sz="1600"/>
              <a:t> (</a:t>
            </a:r>
            <a:r>
              <a:rPr lang="en-US" altLang="en-US" sz="1600" i="1"/>
              <a:t>X</a:t>
            </a:r>
            <a:r>
              <a:rPr lang="en-US" altLang="en-US" sz="1600"/>
              <a:t>)</a:t>
            </a:r>
            <a:endParaRPr lang="id-ID" altLang="en-US" sz="1600"/>
          </a:p>
          <a:p>
            <a:r>
              <a:rPr lang="id-ID" altLang="en-US" sz="1600"/>
              <a:t>					</a:t>
            </a:r>
            <a:r>
              <a:rPr lang="en-US" altLang="en-US" sz="1600" i="1"/>
              <a:t>Y</a:t>
            </a:r>
            <a:r>
              <a:rPr lang="id-ID" altLang="en-US" sz="1600" i="1"/>
              <a:t> </a:t>
            </a:r>
            <a:r>
              <a:rPr lang="en-US" altLang="en-US" sz="1600"/>
              <a:t>=</a:t>
            </a:r>
            <a:r>
              <a:rPr lang="id-ID" altLang="en-US" sz="1600"/>
              <a:t>- </a:t>
            </a:r>
            <a:r>
              <a:rPr lang="en-US" altLang="en-US" sz="1600"/>
              <a:t>662.500 + 2.237.500(2)</a:t>
            </a:r>
            <a:endParaRPr lang="id-ID" altLang="en-US" sz="1600"/>
          </a:p>
        </p:txBody>
      </p:sp>
      <p:sp>
        <p:nvSpPr>
          <p:cNvPr id="66565" name="Rectangle 8"/>
          <p:cNvSpPr>
            <a:spLocks noChangeArrowheads="1"/>
          </p:cNvSpPr>
          <p:nvPr/>
        </p:nvSpPr>
        <p:spPr bwMode="auto">
          <a:xfrm>
            <a:off x="5638800" y="2560638"/>
            <a:ext cx="1752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 i="1"/>
              <a:t>Y</a:t>
            </a:r>
            <a:r>
              <a:rPr lang="id-ID" altLang="en-US" sz="1600" i="1"/>
              <a:t> </a:t>
            </a:r>
            <a:r>
              <a:rPr lang="en-US" altLang="en-US" sz="1600"/>
              <a:t>=</a:t>
            </a:r>
            <a:r>
              <a:rPr lang="id-ID" altLang="en-US" sz="1600"/>
              <a:t> </a:t>
            </a:r>
            <a:r>
              <a:rPr lang="en-US" altLang="en-US" sz="1600"/>
              <a:t>3.812.500</a:t>
            </a:r>
            <a:endParaRPr lang="id-ID" altLang="en-US" sz="1600"/>
          </a:p>
        </p:txBody>
      </p:sp>
      <p:sp>
        <p:nvSpPr>
          <p:cNvPr id="66566" name="Rectangle 9"/>
          <p:cNvSpPr>
            <a:spLocks noChangeArrowheads="1"/>
          </p:cNvSpPr>
          <p:nvPr/>
        </p:nvSpPr>
        <p:spPr bwMode="auto">
          <a:xfrm>
            <a:off x="906463" y="2865438"/>
            <a:ext cx="822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/>
              <a:t>Dengan cara yang sama, dapat dihitung Upah Tengah untuk Golongan Jabatan 3 sampai dengan 6</a:t>
            </a:r>
            <a:r>
              <a:rPr lang="id-ID" altLang="en-US" sz="1600"/>
              <a:t>, sehingga diperoleh hasil seperti di bawah ini: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90600" y="3652838"/>
          <a:ext cx="8077200" cy="2946400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/>
                  </a:extLst>
                </a:gridCol>
                <a:gridCol w="952500">
                  <a:extLst>
                    <a:ext uri="{9D8B030D-6E8A-4147-A177-3AD203B41FA5}"/>
                  </a:extLst>
                </a:gridCol>
                <a:gridCol w="1631950">
                  <a:extLst>
                    <a:ext uri="{9D8B030D-6E8A-4147-A177-3AD203B41FA5}"/>
                  </a:extLst>
                </a:gridCol>
                <a:gridCol w="1793875">
                  <a:extLst>
                    <a:ext uri="{9D8B030D-6E8A-4147-A177-3AD203B41FA5}"/>
                  </a:extLst>
                </a:gridCol>
                <a:gridCol w="1793875">
                  <a:extLst>
                    <a:ext uri="{9D8B030D-6E8A-4147-A177-3AD203B41FA5}"/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marL="0" marR="0" lvl="0" indent="0" algn="l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Tabel Struktur dan Skala Upah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714374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Rentang (Spread)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Golongan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Jabatan</a:t>
                      </a:r>
                      <a:endParaRPr kumimoji="0" lang="id-ID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 Terkecil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 Tengah 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(Mid Point)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 Terbesar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40%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1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1.575.000 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40%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2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3.812.500 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40%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3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6.050.000 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40%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4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8.287.500 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70%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5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10.525.000 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100%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6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12.762.500 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100%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7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15.000.000 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357438" y="2622550"/>
            <a:ext cx="100584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>
            <a:spAutoFit/>
          </a:bodyPr>
          <a:lstStyle>
            <a:lvl1pPr>
              <a:tabLst>
                <a:tab pos="3151188" algn="r"/>
                <a:tab pos="3421063" algn="l"/>
                <a:tab pos="37814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3151188" algn="r"/>
                <a:tab pos="3421063" algn="l"/>
                <a:tab pos="37814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3151188" algn="r"/>
                <a:tab pos="3421063" algn="l"/>
                <a:tab pos="37814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3151188" algn="r"/>
                <a:tab pos="3421063" algn="l"/>
                <a:tab pos="37814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3151188" algn="r"/>
                <a:tab pos="3421063" algn="l"/>
                <a:tab pos="37814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282825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3151188" algn="r"/>
                <a:tab pos="3421063" algn="l"/>
                <a:tab pos="37814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0025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3151188" algn="r"/>
                <a:tab pos="3421063" algn="l"/>
                <a:tab pos="37814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97225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3151188" algn="r"/>
                <a:tab pos="3421063" algn="l"/>
                <a:tab pos="37814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54425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3151188" algn="r"/>
                <a:tab pos="3421063" algn="l"/>
                <a:tab pos="37814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id-ID" altLang="id-ID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9600" y="150813"/>
            <a:ext cx="1447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Lanjutan</a:t>
            </a:r>
          </a:p>
        </p:txBody>
      </p:sp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906463" y="503238"/>
            <a:ext cx="8382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 u="sng"/>
              <a:t>LANGKAH 9:</a:t>
            </a:r>
            <a:endParaRPr lang="id-ID" altLang="en-US" sz="1600"/>
          </a:p>
          <a:p>
            <a:pPr algn="just"/>
            <a:endParaRPr lang="id-ID" altLang="en-US" sz="1600"/>
          </a:p>
          <a:p>
            <a:pPr algn="just"/>
            <a:r>
              <a:rPr lang="en-US" altLang="en-US" sz="1600"/>
              <a:t>Hitung Upah Terkecil dan Upah Terbesar masing-masing Golongan Jabatan dengan menggunakan rumus-rumus pada Tabel Rumus Skala Upah:</a:t>
            </a:r>
            <a:endParaRPr lang="id-ID" altLang="en-US" sz="1600"/>
          </a:p>
        </p:txBody>
      </p:sp>
      <p:sp>
        <p:nvSpPr>
          <p:cNvPr id="7" name="TextBox 6"/>
          <p:cNvSpPr txBox="1"/>
          <p:nvPr/>
        </p:nvSpPr>
        <p:spPr>
          <a:xfrm>
            <a:off x="1465263" y="1798638"/>
            <a:ext cx="196373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Upah Terkecil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48138" y="1646238"/>
            <a:ext cx="34290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x Upah Tengah</a:t>
            </a:r>
          </a:p>
          <a:p>
            <a:pPr>
              <a:defRPr/>
            </a:pPr>
            <a:endParaRPr lang="id-ID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id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Rentang + 2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038600" y="2027238"/>
            <a:ext cx="190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29000" y="1798638"/>
            <a:ext cx="3810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50963" y="2560638"/>
            <a:ext cx="19653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Upah Terbesar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9000" y="2560638"/>
            <a:ext cx="3810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14800" y="2560638"/>
            <a:ext cx="400526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x Upah Tengah) x (Rentang + 1)</a:t>
            </a:r>
          </a:p>
          <a:p>
            <a:pPr>
              <a:defRPr/>
            </a:pPr>
            <a:endParaRPr lang="id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id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Rentang + 2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4267200" y="2941638"/>
            <a:ext cx="3124200" cy="46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96" name="Rectangle 19"/>
          <p:cNvSpPr>
            <a:spLocks noChangeArrowheads="1"/>
          </p:cNvSpPr>
          <p:nvPr/>
        </p:nvSpPr>
        <p:spPr bwMode="auto">
          <a:xfrm>
            <a:off x="971550" y="3398838"/>
            <a:ext cx="2995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Untuk Golongan Jabatan 1:</a:t>
            </a:r>
            <a:endParaRPr lang="id-ID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524000" y="3975100"/>
            <a:ext cx="196373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Upah Terkecil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87738" y="3943350"/>
            <a:ext cx="381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65600" y="3703638"/>
            <a:ext cx="2463800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latin typeface="Arial" pitchFamily="1" charset="-52"/>
              </a:rPr>
              <a:t>2 x 1.575.000</a:t>
            </a:r>
            <a:endParaRPr lang="id-ID" sz="1600">
              <a:effectLst>
                <a:outerShdw blurRad="38100" dist="38100" dir="2700000" algn="tl">
                  <a:srgbClr val="DDDDDD"/>
                </a:outerShdw>
              </a:effectLst>
              <a:latin typeface="Arial" pitchFamily="1" charset="-52"/>
            </a:endParaRPr>
          </a:p>
          <a:p>
            <a:pPr>
              <a:defRPr/>
            </a:pPr>
            <a:endParaRPr lang="id-ID" sz="1600">
              <a:effectLst>
                <a:outerShdw blurRad="38100" dist="38100" dir="2700000" algn="tl">
                  <a:srgbClr val="DDDDDD"/>
                </a:outerShdw>
              </a:effectLst>
              <a:latin typeface="Arial" pitchFamily="1" charset="-52"/>
            </a:endParaRPr>
          </a:p>
          <a:p>
            <a:pPr>
              <a:defRPr/>
            </a:pPr>
            <a:r>
              <a:rPr lang="id-ID" sz="160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-52"/>
              </a:rPr>
              <a:t>   </a:t>
            </a:r>
            <a:r>
              <a:rPr lang="en-US" sz="1600">
                <a:latin typeface="Arial" pitchFamily="1" charset="-52"/>
              </a:rPr>
              <a:t>40% + 2</a:t>
            </a:r>
            <a:endParaRPr lang="id-ID" sz="1600">
              <a:effectLst>
                <a:outerShdw blurRad="38100" dist="38100" dir="2700000" algn="tl">
                  <a:srgbClr val="DDDDDD"/>
                </a:outerShdw>
              </a:effectLst>
              <a:latin typeface="Arial" pitchFamily="1" charset="-52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114800" y="4084638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2735263" y="3322638"/>
            <a:ext cx="100584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id-ID" altLang="id-ID">
              <a:latin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16638" y="3679825"/>
            <a:ext cx="1922462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>
                <a:latin typeface="Arial" pitchFamily="1" charset="-52"/>
              </a:rPr>
              <a:t>      </a:t>
            </a:r>
            <a:r>
              <a:rPr lang="en-US" sz="1600">
                <a:latin typeface="Arial" pitchFamily="1" charset="-52"/>
              </a:rPr>
              <a:t>3.150.000</a:t>
            </a:r>
            <a:endParaRPr lang="id-ID" sz="1600">
              <a:effectLst>
                <a:outerShdw blurRad="38100" dist="38100" dir="2700000" algn="tl">
                  <a:srgbClr val="DDDDDD"/>
                </a:outerShdw>
              </a:effectLst>
              <a:latin typeface="Arial" pitchFamily="1" charset="-52"/>
            </a:endParaRPr>
          </a:p>
          <a:p>
            <a:pPr>
              <a:defRPr/>
            </a:pPr>
            <a:endParaRPr lang="id-ID" sz="1600">
              <a:effectLst>
                <a:outerShdw blurRad="38100" dist="38100" dir="2700000" algn="tl">
                  <a:srgbClr val="DDDDDD"/>
                </a:outerShdw>
              </a:effectLst>
              <a:latin typeface="Arial" pitchFamily="1" charset="-52"/>
            </a:endParaRPr>
          </a:p>
          <a:p>
            <a:pPr>
              <a:defRPr/>
            </a:pPr>
            <a:r>
              <a:rPr lang="id-ID" sz="160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-52"/>
              </a:rPr>
              <a:t>           </a:t>
            </a:r>
            <a:r>
              <a:rPr lang="en-US" sz="1600">
                <a:latin typeface="Arial" pitchFamily="1" charset="-52"/>
              </a:rPr>
              <a:t>2,4</a:t>
            </a:r>
            <a:endParaRPr lang="id-ID" sz="1600">
              <a:effectLst>
                <a:outerShdw blurRad="38100" dist="38100" dir="2700000" algn="tl">
                  <a:srgbClr val="DDDDDD"/>
                </a:outerShdw>
              </a:effectLst>
              <a:latin typeface="Arial" pitchFamily="1" charset="-52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6248400" y="4084638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524000" y="4999038"/>
            <a:ext cx="19637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Upah Terbesar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71938" y="4999038"/>
            <a:ext cx="3395662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latin typeface="Arial" pitchFamily="1" charset="-52"/>
              </a:rPr>
              <a:t>(2 x 1.575.000) x (40% + 1)</a:t>
            </a:r>
            <a:endParaRPr lang="id-ID" sz="1600">
              <a:effectLst>
                <a:outerShdw blurRad="38100" dist="38100" dir="2700000" algn="tl">
                  <a:srgbClr val="DDDDDD"/>
                </a:outerShdw>
              </a:effectLst>
              <a:latin typeface="Arial" pitchFamily="1" charset="-52"/>
            </a:endParaRPr>
          </a:p>
          <a:p>
            <a:pPr>
              <a:defRPr/>
            </a:pPr>
            <a:endParaRPr lang="id-ID" sz="1600">
              <a:effectLst>
                <a:outerShdw blurRad="38100" dist="38100" dir="2700000" algn="tl">
                  <a:srgbClr val="DDDDDD"/>
                </a:outerShdw>
              </a:effectLst>
              <a:latin typeface="Arial" pitchFamily="1" charset="-52"/>
            </a:endParaRPr>
          </a:p>
          <a:p>
            <a:pPr>
              <a:defRPr/>
            </a:pPr>
            <a:r>
              <a:rPr lang="id-ID" sz="160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-52"/>
              </a:rPr>
              <a:t>                 </a:t>
            </a:r>
            <a:r>
              <a:rPr lang="en-US" sz="1600">
                <a:latin typeface="Arial" pitchFamily="1" charset="-52"/>
              </a:rPr>
              <a:t>40% + 2</a:t>
            </a:r>
            <a:endParaRPr lang="id-ID" sz="1600">
              <a:effectLst>
                <a:outerShdw blurRad="38100" dist="38100" dir="2700000" algn="tl">
                  <a:srgbClr val="DDDDDD"/>
                </a:outerShdw>
              </a:effectLst>
              <a:latin typeface="Arial" pitchFamily="1" charset="-5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05200" y="4541838"/>
            <a:ext cx="381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38600" y="4541838"/>
            <a:ext cx="18240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latin typeface="Arial" pitchFamily="1" charset="-52"/>
              </a:rPr>
              <a:t>1.312.500</a:t>
            </a:r>
            <a:endParaRPr lang="id-ID" sz="1600">
              <a:effectLst>
                <a:outerShdw blurRad="38100" dist="38100" dir="2700000" algn="tl">
                  <a:srgbClr val="DDDDDD"/>
                </a:outerShdw>
              </a:effectLst>
              <a:latin typeface="Arial" pitchFamily="1" charset="-5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05200" y="4999038"/>
            <a:ext cx="381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14800" y="5837238"/>
            <a:ext cx="18240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latin typeface="Arial" pitchFamily="1" charset="-52"/>
              </a:rPr>
              <a:t>1.837.500</a:t>
            </a:r>
            <a:endParaRPr lang="id-ID" sz="1600">
              <a:effectLst>
                <a:outerShdw blurRad="38100" dist="38100" dir="2700000" algn="tl">
                  <a:srgbClr val="DDDDDD"/>
                </a:outerShdw>
              </a:effectLst>
              <a:latin typeface="Arial" pitchFamily="1" charset="-5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05200" y="5848350"/>
            <a:ext cx="381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</p:txBody>
      </p:sp>
      <p:sp>
        <p:nvSpPr>
          <p:cNvPr id="67611" name="Rectangle 46"/>
          <p:cNvSpPr>
            <a:spLocks noChangeArrowheads="1"/>
          </p:cNvSpPr>
          <p:nvPr/>
        </p:nvSpPr>
        <p:spPr bwMode="auto">
          <a:xfrm>
            <a:off x="1066800" y="6181725"/>
            <a:ext cx="8221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1600"/>
              <a:t>Dengan rumus yang sama, hitung Upah Terkecil dan Upah Terbesar untuk Golongan Jabatan 2 sampai dengan 6. </a:t>
            </a:r>
            <a:endParaRPr lang="id-ID" altLang="en-US" sz="1600"/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3886200" y="5368925"/>
            <a:ext cx="3124200" cy="46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ChangeArrowheads="1"/>
          </p:cNvSpPr>
          <p:nvPr/>
        </p:nvSpPr>
        <p:spPr bwMode="auto">
          <a:xfrm>
            <a:off x="990600" y="960438"/>
            <a:ext cx="8458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altLang="en-US"/>
              <a:t>Dengan demikian, </a:t>
            </a:r>
            <a:r>
              <a:rPr lang="en-US" altLang="en-US"/>
              <a:t>Struktur dan Skala Upah untuk Usaha Minimarket dapat dilihat seperti Tabel di bawah ini:</a:t>
            </a:r>
            <a:endParaRPr lang="id-ID" alt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43000" y="1874838"/>
          <a:ext cx="8077200" cy="2805112"/>
        </p:xfrm>
        <a:graphic>
          <a:graphicData uri="http://schemas.openxmlformats.org/drawingml/2006/table">
            <a:tbl>
              <a:tblPr/>
              <a:tblGrid>
                <a:gridCol w="1778000">
                  <a:extLst>
                    <a:ext uri="{9D8B030D-6E8A-4147-A177-3AD203B41FA5}"/>
                  </a:extLst>
                </a:gridCol>
                <a:gridCol w="2125663">
                  <a:extLst>
                    <a:ext uri="{9D8B030D-6E8A-4147-A177-3AD203B41FA5}"/>
                  </a:extLst>
                </a:gridCol>
                <a:gridCol w="2047875">
                  <a:extLst>
                    <a:ext uri="{9D8B030D-6E8A-4147-A177-3AD203B41FA5}"/>
                  </a:extLst>
                </a:gridCol>
                <a:gridCol w="2125662">
                  <a:extLst>
                    <a:ext uri="{9D8B030D-6E8A-4147-A177-3AD203B41FA5}"/>
                  </a:extLst>
                </a:gridCol>
              </a:tblGrid>
              <a:tr h="297247">
                <a:tc gridSpan="4"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Tabel Struktur dan Skala Upah</a:t>
                      </a:r>
                      <a:endParaRPr kumimoji="0" lang="id-ID" sz="13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27135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Golongan Upah</a:t>
                      </a:r>
                      <a:endParaRPr kumimoji="0" lang="id-ID" sz="13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 Terkecil</a:t>
                      </a:r>
                      <a:endParaRPr kumimoji="0" lang="id-ID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 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Tengah</a:t>
                      </a:r>
                      <a:endParaRPr kumimoji="0" lang="id-ID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(Mid Point)</a:t>
                      </a:r>
                      <a:endParaRPr kumimoji="0" lang="id-ID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 Terbesar</a:t>
                      </a:r>
                      <a:endParaRPr kumimoji="0" lang="id-ID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297247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1</a:t>
                      </a:r>
                      <a:endParaRPr kumimoji="0" lang="id-ID" sz="13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1.312.500</a:t>
                      </a:r>
                      <a:endParaRPr kumimoji="0" lang="id-ID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1.575.000 </a:t>
                      </a:r>
                      <a:endParaRPr kumimoji="0" lang="id-ID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1.837.500</a:t>
                      </a:r>
                      <a:endParaRPr kumimoji="0" lang="id-ID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97247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2</a:t>
                      </a:r>
                      <a:endParaRPr kumimoji="0" lang="id-ID" sz="13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3.177.083</a:t>
                      </a:r>
                      <a:endParaRPr kumimoji="0" lang="id-ID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3.812.500 </a:t>
                      </a:r>
                      <a:endParaRPr kumimoji="0" lang="id-ID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4.447.917</a:t>
                      </a:r>
                      <a:endParaRPr kumimoji="0" lang="id-ID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297247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3</a:t>
                      </a:r>
                      <a:endParaRPr kumimoji="0" lang="id-ID" sz="13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5.041.667</a:t>
                      </a:r>
                      <a:endParaRPr kumimoji="0" lang="id-ID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6.050.000 </a:t>
                      </a:r>
                      <a:endParaRPr kumimoji="0" lang="id-ID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7.058.333</a:t>
                      </a:r>
                      <a:endParaRPr kumimoji="0" lang="id-ID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97247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4</a:t>
                      </a:r>
                      <a:endParaRPr kumimoji="0" lang="id-ID" sz="13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6.906.250</a:t>
                      </a:r>
                      <a:endParaRPr kumimoji="0" lang="id-ID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8.287.500 </a:t>
                      </a:r>
                      <a:endParaRPr kumimoji="0" lang="id-ID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9.668.750</a:t>
                      </a:r>
                      <a:endParaRPr kumimoji="0" lang="id-ID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297247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5</a:t>
                      </a:r>
                      <a:endParaRPr kumimoji="0" lang="id-ID" sz="13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7.796.296</a:t>
                      </a:r>
                      <a:endParaRPr kumimoji="0" lang="id-ID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10.525.000 </a:t>
                      </a:r>
                      <a:endParaRPr kumimoji="0" lang="id-ID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13.253.704</a:t>
                      </a:r>
                      <a:endParaRPr kumimoji="0" lang="id-ID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97247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6</a:t>
                      </a:r>
                      <a:endParaRPr kumimoji="0" lang="id-ID" sz="13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8.508.333</a:t>
                      </a:r>
                      <a:endParaRPr kumimoji="0" lang="id-ID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12.762.500 </a:t>
                      </a:r>
                      <a:endParaRPr kumimoji="0" lang="id-ID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17.016.666</a:t>
                      </a:r>
                      <a:endParaRPr kumimoji="0" lang="id-ID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297247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7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10,000,000 </a:t>
                      </a:r>
                      <a:endParaRPr kumimoji="0" lang="id-ID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15.000.000 </a:t>
                      </a:r>
                      <a:endParaRPr kumimoji="0" lang="id-ID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20,000,000 </a:t>
                      </a:r>
                      <a:endParaRPr kumimoji="0" lang="id-ID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78125" y="2524125"/>
            <a:ext cx="100584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>
            <a:spAutoFit/>
          </a:bodyPr>
          <a:lstStyle>
            <a:lvl1pPr>
              <a:tabLst>
                <a:tab pos="3151188" algn="r"/>
                <a:tab pos="3421063" algn="l"/>
                <a:tab pos="37814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3151188" algn="r"/>
                <a:tab pos="3421063" algn="l"/>
                <a:tab pos="37814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3151188" algn="r"/>
                <a:tab pos="3421063" algn="l"/>
                <a:tab pos="37814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3151188" algn="r"/>
                <a:tab pos="3421063" algn="l"/>
                <a:tab pos="37814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3151188" algn="r"/>
                <a:tab pos="3421063" algn="l"/>
                <a:tab pos="37814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282825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3151188" algn="r"/>
                <a:tab pos="3421063" algn="l"/>
                <a:tab pos="37814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0025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3151188" algn="r"/>
                <a:tab pos="3421063" algn="l"/>
                <a:tab pos="37814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97225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3151188" algn="r"/>
                <a:tab pos="3421063" algn="l"/>
                <a:tab pos="37814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54425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3151188" algn="r"/>
                <a:tab pos="3421063" algn="l"/>
                <a:tab pos="37814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id-ID" altLang="id-ID" smtClean="0"/>
          </a:p>
        </p:txBody>
      </p:sp>
      <p:sp>
        <p:nvSpPr>
          <p:cNvPr id="5" name="TextBox 4"/>
          <p:cNvSpPr txBox="1"/>
          <p:nvPr/>
        </p:nvSpPr>
        <p:spPr>
          <a:xfrm>
            <a:off x="8229600" y="150813"/>
            <a:ext cx="1447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Lanjutan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"/>
          <p:cNvSpPr>
            <a:spLocks noChangeArrowheads="1"/>
          </p:cNvSpPr>
          <p:nvPr/>
        </p:nvSpPr>
        <p:spPr bwMode="auto">
          <a:xfrm>
            <a:off x="754063" y="1158875"/>
            <a:ext cx="9304337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97159" tIns="48580" rIns="97159" bIns="48580" anchor="ctr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315" name="Rectangle 24"/>
          <p:cNvSpPr>
            <a:spLocks noChangeArrowheads="1"/>
          </p:cNvSpPr>
          <p:nvPr/>
        </p:nvSpPr>
        <p:spPr bwMode="auto">
          <a:xfrm>
            <a:off x="5056188" y="-46038"/>
            <a:ext cx="4924425" cy="6950076"/>
          </a:xfrm>
          <a:prstGeom prst="rect">
            <a:avLst/>
          </a:prstGeom>
          <a:solidFill>
            <a:srgbClr val="996600"/>
          </a:solidFill>
          <a:ln w="9525">
            <a:solidFill>
              <a:srgbClr val="996600"/>
            </a:solidFill>
            <a:miter lim="800000"/>
            <a:headEnd/>
            <a:tailEnd/>
          </a:ln>
        </p:spPr>
        <p:txBody>
          <a:bodyPr wrap="none" lIns="97159" tIns="48580" rIns="97159" bIns="48580" anchor="ctr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026" name="Picture 2" descr="D:\Project ONLINE\My Pictures\Photos Banyak\78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56188" cy="695007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275263" y="420688"/>
            <a:ext cx="447833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159" tIns="48580" rIns="97159" bIns="48580">
            <a:spAutoFit/>
          </a:bodyPr>
          <a:lstStyle/>
          <a:p>
            <a:pPr algn="ctr">
              <a:lnSpc>
                <a:spcPts val="5838"/>
              </a:lnSpc>
              <a:defRPr/>
            </a:pPr>
            <a:r>
              <a:rPr sz="3000" b="1" noProof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-52"/>
                <a:ea typeface="Arial" pitchFamily="1" charset="-52"/>
                <a:cs typeface="Arial" pitchFamily="1" charset="-52"/>
              </a:rPr>
              <a:t>MENYUSUN STRUKTUR DAN SKALA UPAH </a:t>
            </a:r>
          </a:p>
          <a:p>
            <a:pPr algn="ctr">
              <a:lnSpc>
                <a:spcPts val="5838"/>
              </a:lnSpc>
              <a:defRPr/>
            </a:pPr>
            <a:r>
              <a:rPr sz="3000" b="1" noProof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-52"/>
                <a:ea typeface="Arial" pitchFamily="1" charset="-52"/>
                <a:cs typeface="Arial" pitchFamily="1" charset="-52"/>
              </a:rPr>
              <a:t>DENGAN METODE POIN FAKTOR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762000" y="1649413"/>
            <a:ext cx="3113088" cy="1978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600"/>
              </a:spcAft>
              <a:defRPr/>
            </a:pPr>
            <a:r>
              <a:rPr lang="en-US" sz="1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TAHAPAN ANALISA JABATAN</a:t>
            </a:r>
          </a:p>
          <a:p>
            <a:pPr algn="ctr"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Laksanakan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aktivitas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a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nalisa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j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abatan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dengan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mengumpulkan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informasi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jabatan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,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menganalisa</a:t>
            </a: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-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nya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,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menuangkan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hasil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analisa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dalam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bentuk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raian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j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abatan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. </a:t>
            </a:r>
          </a:p>
          <a:p>
            <a:pPr algn="ctr"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Hasil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analisa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jabatan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yaitu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uraian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jabatan</a:t>
            </a: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.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200" dirty="0">
                <a:latin typeface="Arial Black"/>
                <a:ea typeface="Calibri" pitchFamily="1" charset="0"/>
                <a:cs typeface="Arial Black"/>
              </a:rPr>
              <a:t> </a:t>
            </a:r>
            <a:endParaRPr lang="id-ID" sz="1200" dirty="0">
              <a:latin typeface="Arial Black"/>
              <a:ea typeface="Calibri" pitchFamily="1" charset="0"/>
              <a:cs typeface="Arial Black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708025" y="4227513"/>
            <a:ext cx="314325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TAHAPAN EVALUASI JABATAN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endParaRPr>
          </a:p>
          <a:p>
            <a:pPr algn="ctr"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Laksanakan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aktivitas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evaluasi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jabatan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untuk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membobot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atau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menilai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j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abatan.</a:t>
            </a:r>
            <a:r>
              <a:rPr lang="en-US" sz="1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1)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endParaRPr>
          </a:p>
          <a:p>
            <a:pPr algn="ctr"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Hasil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evaluasi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jabatan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yaitu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Daftar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Jabatan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dan</a:t>
            </a:r>
            <a:r>
              <a:rPr lang="en-US" sz="1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Total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Poin</a:t>
            </a: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.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49159" name="Text Box 2"/>
          <p:cNvSpPr txBox="1">
            <a:spLocks noChangeArrowheads="1"/>
          </p:cNvSpPr>
          <p:nvPr/>
        </p:nvSpPr>
        <p:spPr bwMode="auto">
          <a:xfrm>
            <a:off x="4495800" y="1646238"/>
            <a:ext cx="5334000" cy="289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r>
              <a:rPr lang="en-US" sz="1200" baseline="30000" dirty="0">
                <a:solidFill>
                  <a:srgbClr val="FF0000"/>
                </a:solidFill>
                <a:latin typeface="Arial"/>
                <a:ea typeface="Calibri" pitchFamily="1" charset="0"/>
                <a:cs typeface="Arial"/>
              </a:rPr>
              <a:t>1)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Tahapan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evaluasi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jabatan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dengan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metode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poin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faktor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:</a:t>
            </a:r>
          </a:p>
          <a:p>
            <a:pPr algn="just">
              <a:spcAft>
                <a:spcPts val="0"/>
              </a:spcAft>
              <a:defRPr/>
            </a:pP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1" charset="-52"/>
            </a:endParaRPr>
          </a:p>
          <a:p>
            <a:pPr marL="228600" indent="-22860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Membuat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Tabel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Poin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Faktor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(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Tahap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1).</a:t>
            </a:r>
          </a:p>
          <a:p>
            <a:pPr marL="228600" indent="-228600">
              <a:spcAft>
                <a:spcPts val="0"/>
              </a:spcAft>
              <a:defRPr/>
            </a:pP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	B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uat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Tabel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Poin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Faktor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yang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terdiri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atas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:</a:t>
            </a:r>
          </a:p>
          <a:p>
            <a:pPr marL="444500" indent="-228600">
              <a:spcAft>
                <a:spcPts val="0"/>
              </a:spcAft>
              <a:buFontTx/>
              <a:buAutoNum type="alphaLcPeriod"/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Faktor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kompensasi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(</a:t>
            </a:r>
            <a:r>
              <a:rPr 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compensable factor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)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bobot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atau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poinnya</a:t>
            </a: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;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1" charset="-52"/>
            </a:endParaRPr>
          </a:p>
          <a:p>
            <a:pPr marL="444500" indent="-228600">
              <a:spcAft>
                <a:spcPts val="0"/>
              </a:spcAft>
              <a:buFontTx/>
              <a:buAutoNum type="alphaLcPeriod"/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Turunan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faktor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kompensasi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bobot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atau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poin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yang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bertingkat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.</a:t>
            </a:r>
          </a:p>
          <a:p>
            <a:pPr marL="444500" indent="-228600">
              <a:spcAft>
                <a:spcPts val="0"/>
              </a:spcAft>
              <a:defRPr/>
            </a:pP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1" charset="-52"/>
            </a:endParaRPr>
          </a:p>
          <a:p>
            <a:pPr marL="228600" indent="-228600">
              <a:spcAft>
                <a:spcPts val="0"/>
              </a:spcAft>
              <a:buFontTx/>
              <a:buAutoNum type="arabicPeriod" startAt="2"/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Melaksanakan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evaluasi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jabatan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(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Tahap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2).</a:t>
            </a:r>
          </a:p>
          <a:p>
            <a:pPr marL="228600" indent="-228600">
              <a:spcAft>
                <a:spcPts val="0"/>
              </a:spcAft>
              <a:defRPr/>
            </a:pP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	L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akukan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evaluasi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terhadap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setiap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jabatan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dengan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cara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:</a:t>
            </a:r>
          </a:p>
          <a:p>
            <a:pPr marL="441325" lvl="1" indent="-228600">
              <a:spcAft>
                <a:spcPts val="0"/>
              </a:spcAft>
              <a:buFontTx/>
              <a:buAutoNum type="alphaLcPeriod"/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mendeskripsikan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setiap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pekerjaan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/</a:t>
            </a: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j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abatan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tersebut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;</a:t>
            </a:r>
          </a:p>
          <a:p>
            <a:pPr marL="441325" lvl="1" indent="-228600">
              <a:spcAft>
                <a:spcPts val="0"/>
              </a:spcAft>
              <a:buFontTx/>
              <a:buAutoNum type="alphaLcPeriod"/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menilai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memberikan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p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oin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untuk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masing-masing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faktor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kompensasi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sesuai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Tabel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Poin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Faktor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;</a:t>
            </a:r>
          </a:p>
          <a:p>
            <a:pPr marL="441325" lvl="1" indent="-228600">
              <a:spcAft>
                <a:spcPts val="0"/>
              </a:spcAft>
              <a:buFontTx/>
              <a:buAutoNum type="alphaLcPeriod"/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menjumlahkan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poin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faktor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kompensasi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setiap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j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abatan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(</a:t>
            </a: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otal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p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oin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);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dan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1" charset="-52"/>
            </a:endParaRPr>
          </a:p>
          <a:p>
            <a:pPr marL="441325" lvl="1" indent="-228600">
              <a:spcAft>
                <a:spcPts val="0"/>
              </a:spcAft>
              <a:buFontTx/>
              <a:buAutoNum type="alphaLcPeriod"/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menyusun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daftar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jabatan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yang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diurut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berdasarkan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total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poinnya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.</a:t>
            </a:r>
          </a:p>
          <a:p>
            <a:pPr algn="just">
              <a:spcAft>
                <a:spcPts val="0"/>
              </a:spcAft>
              <a:defRPr/>
            </a:pPr>
            <a:endParaRPr lang="en-US" sz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2209800" y="5913438"/>
            <a:ext cx="88900" cy="600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209800" y="3684588"/>
            <a:ext cx="85725" cy="400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0" y="0"/>
            <a:ext cx="100584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52400" y="152400"/>
            <a:ext cx="100584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0" y="0"/>
            <a:ext cx="100584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1690" name="Rectangle 1"/>
          <p:cNvSpPr>
            <a:spLocks noChangeArrowheads="1"/>
          </p:cNvSpPr>
          <p:nvPr/>
        </p:nvSpPr>
        <p:spPr bwMode="auto">
          <a:xfrm>
            <a:off x="1981200" y="198438"/>
            <a:ext cx="6248400" cy="8302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>
                <a:latin typeface="Arial Black" pitchFamily="34" charset="0"/>
              </a:rPr>
              <a:t>Penyusunan </a:t>
            </a:r>
            <a:r>
              <a:rPr lang="id-ID" altLang="en-US" sz="2400">
                <a:latin typeface="Arial Black" pitchFamily="34" charset="0"/>
              </a:rPr>
              <a:t>Struktur dan Skala Upah Dengan Poin Faktor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95800" y="4846638"/>
            <a:ext cx="5334000" cy="11699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baseline="30000" dirty="0">
                <a:solidFill>
                  <a:srgbClr val="FF0000"/>
                </a:solidFill>
                <a:latin typeface="Arial"/>
                <a:ea typeface="Calibri" pitchFamily="1" charset="0"/>
                <a:cs typeface="Arial"/>
              </a:rPr>
              <a:t>2)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Batas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bawah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dari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total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poin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terkecil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adalah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pembulatan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ke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bawah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dari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total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poin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terkecil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. </a:t>
            </a:r>
          </a:p>
          <a:p>
            <a:pPr>
              <a:spcAft>
                <a:spcPts val="600"/>
              </a:spcAft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Batas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atas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dari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total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poin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terbesar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adalah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pembulatan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ke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atas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dari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total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poin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terbesar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.</a:t>
            </a:r>
          </a:p>
          <a:p>
            <a:pPr algn="just">
              <a:spcAft>
                <a:spcPts val="600"/>
              </a:spcAft>
              <a:defRPr/>
            </a:pP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1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914400" y="731838"/>
            <a:ext cx="33528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TAHAPAN PENENTUAN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1" charset="-52"/>
            </a:endParaRPr>
          </a:p>
          <a:p>
            <a:pPr algn="ctr">
              <a:defRPr/>
            </a:pPr>
            <a:r>
              <a:rPr lang="en-US" sz="1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STRUKTUR DAN SKALA UPAH</a:t>
            </a:r>
            <a:endParaRPr lang="id-ID" sz="1200" dirty="0">
              <a:latin typeface="Arial Black"/>
              <a:ea typeface="Calibri" pitchFamily="1" charset="0"/>
              <a:cs typeface="Arial Black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514600" y="2560638"/>
            <a:ext cx="165100" cy="409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563813" y="5430838"/>
            <a:ext cx="179387" cy="787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4800" y="274638"/>
            <a:ext cx="1447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Lanjutan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2514600" y="4064000"/>
            <a:ext cx="160338" cy="4016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735" name="Rectangle 2042"/>
          <p:cNvSpPr>
            <a:spLocks noChangeArrowheads="1"/>
          </p:cNvSpPr>
          <p:nvPr/>
        </p:nvSpPr>
        <p:spPr bwMode="auto">
          <a:xfrm>
            <a:off x="919163" y="1493838"/>
            <a:ext cx="3348037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1200" u="sng">
                <a:latin typeface="Arial Black" pitchFamily="34" charset="0"/>
                <a:ea typeface="Times New Roman" pitchFamily="18" charset="0"/>
                <a:cs typeface="Arial Black" pitchFamily="34" charset="0"/>
              </a:rPr>
              <a:t>LANGKAH 1</a:t>
            </a:r>
          </a:p>
          <a:p>
            <a:pPr algn="just" eaLnBrk="1" hangingPunct="1"/>
            <a:r>
              <a:rPr lang="en-US" altLang="en-US" sz="1200">
                <a:latin typeface="Arial Black" pitchFamily="34" charset="0"/>
                <a:ea typeface="Times New Roman" pitchFamily="18" charset="0"/>
                <a:cs typeface="Arial Black" pitchFamily="34" charset="0"/>
              </a:rPr>
              <a:t>Tentukan batas atas bawah dari total poin terkecilbesar  dan batas atasbawah  </a:t>
            </a:r>
            <a:r>
              <a:rPr lang="id-ID" altLang="en-US" sz="1200">
                <a:latin typeface="Arial Black" pitchFamily="34" charset="0"/>
                <a:ea typeface="Times New Roman" pitchFamily="18" charset="0"/>
                <a:cs typeface="Arial Black" pitchFamily="34" charset="0"/>
              </a:rPr>
              <a:t>dari </a:t>
            </a:r>
            <a:r>
              <a:rPr lang="en-US" altLang="en-US" sz="1200">
                <a:latin typeface="Arial Black" pitchFamily="34" charset="0"/>
                <a:ea typeface="Times New Roman" pitchFamily="18" charset="0"/>
                <a:cs typeface="Arial Black" pitchFamily="34" charset="0"/>
              </a:rPr>
              <a:t>total poin terbesarkecil.</a:t>
            </a:r>
            <a:r>
              <a:rPr lang="en-US" altLang="en-US" sz="1200" baseline="30000">
                <a:latin typeface="Arial Black" pitchFamily="34" charset="0"/>
                <a:ea typeface="Times New Roman" pitchFamily="18" charset="0"/>
                <a:cs typeface="Arial Black" pitchFamily="34" charset="0"/>
              </a:rPr>
              <a:t>2)</a:t>
            </a:r>
            <a:endParaRPr lang="en-US" altLang="en-US" sz="1200">
              <a:latin typeface="Arial Black" pitchFamily="34" charset="0"/>
              <a:ea typeface="Times New Roman" pitchFamily="18" charset="0"/>
              <a:cs typeface="Arial Black" pitchFamily="34" charset="0"/>
            </a:endParaRPr>
          </a:p>
        </p:txBody>
      </p:sp>
      <p:sp>
        <p:nvSpPr>
          <p:cNvPr id="73736" name="Rectangle 2044"/>
          <p:cNvSpPr>
            <a:spLocks noChangeArrowheads="1"/>
          </p:cNvSpPr>
          <p:nvPr/>
        </p:nvSpPr>
        <p:spPr bwMode="auto">
          <a:xfrm>
            <a:off x="919163" y="4505325"/>
            <a:ext cx="3348037" cy="722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1200" u="sng">
                <a:latin typeface="Arial Black" pitchFamily="34" charset="0"/>
                <a:ea typeface="Times New Roman" pitchFamily="18" charset="0"/>
                <a:cs typeface="Arial Black" pitchFamily="34" charset="0"/>
              </a:rPr>
              <a:t>LANGKAH 3</a:t>
            </a:r>
          </a:p>
          <a:p>
            <a:pPr algn="just" eaLnBrk="1" hangingPunct="1"/>
            <a:r>
              <a:rPr lang="en-US" altLang="en-US" sz="1200">
                <a:latin typeface="Arial Black" pitchFamily="34" charset="0"/>
                <a:ea typeface="Times New Roman" pitchFamily="18" charset="0"/>
                <a:cs typeface="Arial Black" pitchFamily="34" charset="0"/>
              </a:rPr>
              <a:t>Buat Tabel Interval Total Poin dan Golongan Jabatan.</a:t>
            </a:r>
            <a:r>
              <a:rPr lang="en-US" altLang="en-US" sz="1200" baseline="30000">
                <a:latin typeface="Arial Black" pitchFamily="34" charset="0"/>
                <a:ea typeface="Times New Roman" pitchFamily="18" charset="0"/>
                <a:cs typeface="Arial Black" pitchFamily="34" charset="0"/>
              </a:rPr>
              <a:t>4)</a:t>
            </a:r>
            <a:endParaRPr lang="en-US" altLang="en-US" sz="1200">
              <a:latin typeface="Arial Black" pitchFamily="34" charset="0"/>
              <a:ea typeface="Times New Roman" pitchFamily="18" charset="0"/>
              <a:cs typeface="Arial Black" pitchFamily="34" charset="0"/>
            </a:endParaRPr>
          </a:p>
        </p:txBody>
      </p:sp>
      <p:sp>
        <p:nvSpPr>
          <p:cNvPr id="73737" name="Rectangle 4"/>
          <p:cNvSpPr>
            <a:spLocks noChangeArrowheads="1"/>
          </p:cNvSpPr>
          <p:nvPr/>
        </p:nvSpPr>
        <p:spPr bwMode="auto">
          <a:xfrm>
            <a:off x="923925" y="3017838"/>
            <a:ext cx="3343275" cy="990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1200" u="sng">
                <a:latin typeface="Arial Black" pitchFamily="34" charset="0"/>
                <a:ea typeface="Times New Roman" pitchFamily="18" charset="0"/>
                <a:cs typeface="Arial Black" pitchFamily="34" charset="0"/>
              </a:rPr>
              <a:t>LANGKAH 2</a:t>
            </a:r>
          </a:p>
          <a:p>
            <a:pPr algn="just" eaLnBrk="1" hangingPunct="1"/>
            <a:r>
              <a:rPr lang="en-US" altLang="en-US" sz="1200">
                <a:latin typeface="Arial Black" pitchFamily="34" charset="0"/>
                <a:ea typeface="Times New Roman" pitchFamily="18" charset="0"/>
                <a:cs typeface="Arial Black" pitchFamily="34" charset="0"/>
              </a:rPr>
              <a:t>Tentukan</a:t>
            </a:r>
            <a:r>
              <a:rPr lang="id-ID" altLang="en-US" sz="1200">
                <a:latin typeface="Arial Black" pitchFamily="34" charset="0"/>
                <a:ea typeface="Times New Roman" pitchFamily="18" charset="0"/>
                <a:cs typeface="Arial Black" pitchFamily="34" charset="0"/>
              </a:rPr>
              <a:t> </a:t>
            </a:r>
            <a:r>
              <a:rPr lang="en-US" altLang="en-US" sz="1200">
                <a:latin typeface="Arial Black" pitchFamily="34" charset="0"/>
                <a:ea typeface="Times New Roman" pitchFamily="18" charset="0"/>
                <a:cs typeface="Arial Black" pitchFamily="34" charset="0"/>
              </a:rPr>
              <a:t>jumlah Golongan Jabatan berdasarkan interval total poin. </a:t>
            </a:r>
            <a:endParaRPr lang="id-ID" altLang="en-US" sz="1200">
              <a:latin typeface="Arial Black" pitchFamily="34" charset="0"/>
              <a:ea typeface="Times New Roman" pitchFamily="18" charset="0"/>
              <a:cs typeface="Arial Black" pitchFamily="34" charset="0"/>
            </a:endParaRPr>
          </a:p>
          <a:p>
            <a:pPr algn="just" eaLnBrk="1" hangingPunct="1"/>
            <a:r>
              <a:rPr lang="en-US" altLang="en-US" sz="1200">
                <a:latin typeface="Arial Black" pitchFamily="34" charset="0"/>
                <a:ea typeface="Times New Roman" pitchFamily="18" charset="0"/>
                <a:cs typeface="Arial Black" pitchFamily="34" charset="0"/>
              </a:rPr>
              <a:t>(Jumlah interval = jumlah Golongan Jabatan).</a:t>
            </a:r>
            <a:r>
              <a:rPr lang="en-US" altLang="en-US" sz="1200" baseline="30000">
                <a:latin typeface="Arial Black" pitchFamily="34" charset="0"/>
                <a:ea typeface="Times New Roman" pitchFamily="18" charset="0"/>
                <a:cs typeface="Arial Black" pitchFamily="34" charset="0"/>
              </a:rPr>
              <a:t>3)</a:t>
            </a:r>
            <a:endParaRPr lang="en-US" altLang="en-US" sz="1200">
              <a:latin typeface="Arial Black" pitchFamily="34" charset="0"/>
              <a:ea typeface="Times New Roman" pitchFamily="18" charset="0"/>
              <a:cs typeface="Arial Black" pitchFamily="34" charset="0"/>
            </a:endParaRPr>
          </a:p>
        </p:txBody>
      </p:sp>
      <p:grpSp>
        <p:nvGrpSpPr>
          <p:cNvPr id="73738" name="Group 18"/>
          <p:cNvGrpSpPr>
            <a:grpSpLocks/>
          </p:cNvGrpSpPr>
          <p:nvPr/>
        </p:nvGrpSpPr>
        <p:grpSpPr bwMode="auto">
          <a:xfrm>
            <a:off x="4953000" y="1493838"/>
            <a:ext cx="4495800" cy="2135187"/>
            <a:chOff x="4953000" y="3170237"/>
            <a:chExt cx="4495800" cy="2135088"/>
          </a:xfrm>
        </p:grpSpPr>
        <p:sp>
          <p:nvSpPr>
            <p:cNvPr id="51204" name="Text Box 2"/>
            <p:cNvSpPr txBox="1">
              <a:spLocks noChangeArrowheads="1"/>
            </p:cNvSpPr>
            <p:nvPr/>
          </p:nvSpPr>
          <p:spPr bwMode="auto">
            <a:xfrm>
              <a:off x="4953000" y="3170237"/>
              <a:ext cx="4495800" cy="20573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>
                <a:defRPr/>
              </a:pPr>
              <a:r>
                <a:rPr lang="en-US" sz="1000" baseline="30000" dirty="0">
                  <a:solidFill>
                    <a:srgbClr val="FF0000"/>
                  </a:solidFill>
                  <a:latin typeface="Bookman Old Style" pitchFamily="1" charset="0"/>
                  <a:ea typeface="Calibri" pitchFamily="1" charset="0"/>
                  <a:cs typeface="Times New Roman" pitchFamily="1" charset="0"/>
                </a:rPr>
                <a:t>3)</a:t>
              </a: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 </a:t>
              </a: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Tidak</a:t>
              </a: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 </a:t>
              </a: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ada</a:t>
              </a: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 </a:t>
              </a: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ketentuan</a:t>
              </a: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 yang </a:t>
              </a: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mengharuskan</a:t>
              </a: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 </a:t>
              </a: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jarak</a:t>
              </a: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 </a:t>
              </a:r>
              <a:r>
                <a:rPr lang="id-ID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i</a:t>
              </a: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nterval</a:t>
              </a: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 </a:t>
              </a: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harus</a:t>
              </a: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 </a:t>
              </a: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sama</a:t>
              </a: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. Total </a:t>
              </a: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poin</a:t>
              </a: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 yang </a:t>
              </a: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lebih</a:t>
              </a: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 </a:t>
              </a: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besar</a:t>
              </a: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, </a:t>
              </a: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jarak</a:t>
              </a: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 </a:t>
              </a: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intervalnya</a:t>
              </a: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 </a:t>
              </a: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dapat</a:t>
              </a: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 </a:t>
              </a: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semakin</a:t>
              </a: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 </a:t>
              </a: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tinggi</a:t>
              </a: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. Cara </a:t>
              </a: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mudah</a:t>
              </a: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 yang </a:t>
              </a: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dapat</a:t>
              </a: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 </a:t>
              </a: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dilakukan</a:t>
              </a: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 </a:t>
              </a: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yaitu</a:t>
              </a: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 </a:t>
              </a: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dengan</a:t>
              </a: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 </a:t>
              </a: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membuat</a:t>
              </a: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 </a:t>
              </a: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jarak</a:t>
              </a: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 interval yang </a:t>
              </a: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sama</a:t>
              </a: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. </a:t>
              </a: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Apabila</a:t>
              </a: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 </a:t>
              </a:r>
              <a:r>
                <a:rPr lang="id-ID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t</a:t>
              </a: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otal</a:t>
              </a: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 </a:t>
              </a:r>
              <a:r>
                <a:rPr lang="id-ID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p</a:t>
              </a: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oin</a:t>
              </a: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 </a:t>
              </a: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dalam</a:t>
              </a: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 3 (</a:t>
              </a: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tiga</a:t>
              </a: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) digit, </a:t>
              </a: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maka</a:t>
              </a: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 </a:t>
              </a:r>
              <a:r>
                <a:rPr lang="id-ID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i</a:t>
              </a: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nterval</a:t>
              </a: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 </a:t>
              </a: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bisa</a:t>
              </a: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 </a:t>
              </a: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ditentukan</a:t>
              </a: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 = 100.</a:t>
              </a:r>
            </a:p>
            <a:p>
              <a:pPr algn="just">
                <a:defRPr/>
              </a:pP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Jumlah</a:t>
              </a: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 </a:t>
              </a:r>
              <a:r>
                <a:rPr lang="id-ID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i</a:t>
              </a: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nterval</a:t>
              </a: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 </a:t>
              </a: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tersebut</a:t>
              </a: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 </a:t>
              </a: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dihitung</a:t>
              </a: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 </a:t>
              </a: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dengan</a:t>
              </a: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 </a:t>
              </a: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rumus</a:t>
              </a: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:</a:t>
              </a:r>
            </a:p>
            <a:p>
              <a:pPr>
                <a:defRPr/>
              </a:pP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		</a:t>
              </a:r>
            </a:p>
            <a:p>
              <a:pPr>
                <a:defRPr/>
              </a:pP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		</a:t>
              </a:r>
            </a:p>
            <a:p>
              <a:pPr>
                <a:defRPr/>
              </a:pPr>
              <a:r>
                <a:rPr lang="id-ID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Jumlah interval =  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endParaRPr>
            </a:p>
            <a:p>
              <a:pPr>
                <a:defRPr/>
              </a:pPr>
              <a:r>
                <a:rPr lang="id-ID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                                            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endParaRPr>
            </a:p>
            <a:p>
              <a:pPr algn="just">
                <a:spcAft>
                  <a:spcPts val="600"/>
                </a:spcAft>
                <a:defRPr/>
              </a:pPr>
              <a:endParaRPr lang="id-ID" sz="1200" dirty="0">
                <a:latin typeface="Arial" pitchFamily="1" charset="-52"/>
                <a:ea typeface="Calibri" pitchFamily="1" charset="0"/>
                <a:cs typeface="Calibri" pitchFamily="1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24600" y="4505262"/>
              <a:ext cx="1938338" cy="8000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  <a:defRPr/>
              </a:pPr>
              <a:r>
                <a:rPr lang="id-ID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batas atas – batas bawah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endParaRPr>
            </a:p>
            <a:p>
              <a:pPr algn="ctr">
                <a:spcAft>
                  <a:spcPts val="600"/>
                </a:spcAft>
                <a:defRPr/>
              </a:pPr>
              <a:r>
                <a:rPr lang="id-ID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1" charset="-52"/>
                </a:rPr>
                <a:t>interval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endParaRPr>
            </a:p>
            <a:p>
              <a:pPr algn="ctr">
                <a:spcAft>
                  <a:spcPts val="600"/>
                </a:spcAft>
                <a:defRPr/>
              </a:pP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477000" y="4770363"/>
              <a:ext cx="1676400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953000" y="4237038"/>
          <a:ext cx="4495800" cy="1490662"/>
        </p:xfrm>
        <a:graphic>
          <a:graphicData uri="http://schemas.openxmlformats.org/drawingml/2006/table">
            <a:tbl>
              <a:tblPr/>
              <a:tblGrid>
                <a:gridCol w="2247900">
                  <a:extLst>
                    <a:ext uri="{9D8B030D-6E8A-4147-A177-3AD203B41FA5}"/>
                  </a:extLst>
                </a:gridCol>
                <a:gridCol w="2247900">
                  <a:extLst>
                    <a:ext uri="{9D8B030D-6E8A-4147-A177-3AD203B41FA5}"/>
                  </a:extLst>
                </a:gridCol>
              </a:tblGrid>
              <a:tr h="304836">
                <a:tc gridSpan="2"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d-ID" sz="11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4)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Tabel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Interval Total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Poin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Golongan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Jabatan</a:t>
                      </a:r>
                      <a:r>
                        <a:rPr lang="en-US" sz="1200" dirty="0" smtClean="0">
                          <a:latin typeface="Arial"/>
                          <a:cs typeface="Arial"/>
                        </a:rPr>
                        <a:t> </a:t>
                      </a:r>
                      <a:endParaRPr kumimoji="0" lang="id-ID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Calibri" pitchFamily="1" charset="0"/>
                        <a:cs typeface="Arial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3268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Bookman Old Style"/>
                          <a:ea typeface="Calibri"/>
                          <a:cs typeface="Times New Roman"/>
                        </a:rPr>
                        <a:t>Interval Total </a:t>
                      </a:r>
                      <a:r>
                        <a:rPr lang="en-US" sz="1100" dirty="0" err="1">
                          <a:latin typeface="Bookman Old Style"/>
                          <a:ea typeface="Calibri"/>
                          <a:cs typeface="Times New Roman"/>
                        </a:rPr>
                        <a:t>Poin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Bookman Old Style"/>
                          <a:ea typeface="Calibri"/>
                          <a:cs typeface="Times New Roman"/>
                        </a:rPr>
                        <a:t>Golongan Jabatan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25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Bookman Old Style"/>
                          <a:ea typeface="Calibri"/>
                          <a:cs typeface="Times New Roman"/>
                        </a:rPr>
                        <a:t>Interval terendah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Bookman Old Style"/>
                          <a:ea typeface="Calibri"/>
                          <a:cs typeface="Times New Roman"/>
                        </a:rPr>
                        <a:t>Golongan Jabatan terendah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07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Bookman Old Style"/>
                          <a:ea typeface="Calibri"/>
                          <a:cs typeface="Times New Roman"/>
                        </a:rPr>
                        <a:t>…..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latin typeface="Bookman Old Style"/>
                          <a:ea typeface="Calibri"/>
                          <a:cs typeface="Times New Roman"/>
                        </a:rPr>
                        <a:t>.....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25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Bookman Old Style"/>
                          <a:ea typeface="Calibri"/>
                          <a:cs typeface="Times New Roman"/>
                        </a:rPr>
                        <a:t>Interval tertinggi</a:t>
                      </a: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Bookman Old Style"/>
                          <a:ea typeface="Calibri"/>
                          <a:cs typeface="Times New Roman"/>
                        </a:rPr>
                        <a:t>Golongan</a:t>
                      </a:r>
                      <a:r>
                        <a:rPr lang="en-US" sz="1100" dirty="0"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Bookman Old Style"/>
                          <a:ea typeface="Calibri"/>
                          <a:cs typeface="Times New Roman"/>
                        </a:rPr>
                        <a:t>Jabatan</a:t>
                      </a:r>
                      <a:r>
                        <a:rPr lang="en-US" sz="1100" dirty="0"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Bookman Old Style"/>
                          <a:ea typeface="Calibri"/>
                          <a:cs typeface="Times New Roman"/>
                        </a:rPr>
                        <a:t>tertinggi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8"/>
          <p:cNvSpPr/>
          <p:nvPr/>
        </p:nvSpPr>
        <p:spPr>
          <a:xfrm>
            <a:off x="2425700" y="1266825"/>
            <a:ext cx="165100" cy="409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4800" y="274638"/>
            <a:ext cx="1447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Lanjutan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2425700" y="2286000"/>
            <a:ext cx="160338" cy="4016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757" name="Rectangle 2045"/>
          <p:cNvSpPr>
            <a:spLocks noChangeArrowheads="1"/>
          </p:cNvSpPr>
          <p:nvPr/>
        </p:nvSpPr>
        <p:spPr bwMode="auto">
          <a:xfrm>
            <a:off x="609600" y="533400"/>
            <a:ext cx="3806825" cy="868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1200" u="sng">
                <a:latin typeface="Arial Black" pitchFamily="34" charset="0"/>
                <a:ea typeface="Times New Roman" pitchFamily="18" charset="0"/>
                <a:cs typeface="Arial Black" pitchFamily="34" charset="0"/>
              </a:rPr>
              <a:t>LANGKAH 4</a:t>
            </a:r>
          </a:p>
          <a:p>
            <a:pPr algn="just" eaLnBrk="1" hangingPunct="1"/>
            <a:r>
              <a:rPr lang="en-US" altLang="en-US" sz="1200">
                <a:latin typeface="Arial Black" pitchFamily="34" charset="0"/>
                <a:ea typeface="Times New Roman" pitchFamily="18" charset="0"/>
                <a:cs typeface="Arial Black" pitchFamily="34" charset="0"/>
              </a:rPr>
              <a:t>Tentukan </a:t>
            </a:r>
            <a:r>
              <a:rPr lang="id-ID" altLang="en-US" sz="1200">
                <a:latin typeface="Arial Black" pitchFamily="34" charset="0"/>
                <a:ea typeface="Times New Roman" pitchFamily="18" charset="0"/>
                <a:cs typeface="Arial Black" pitchFamily="34" charset="0"/>
              </a:rPr>
              <a:t>r</a:t>
            </a:r>
            <a:r>
              <a:rPr lang="en-US" altLang="en-US" sz="1200">
                <a:latin typeface="Arial Black" pitchFamily="34" charset="0"/>
                <a:ea typeface="Times New Roman" pitchFamily="18" charset="0"/>
                <a:cs typeface="Arial Black" pitchFamily="34" charset="0"/>
              </a:rPr>
              <a:t>entang untuk masing-masing Golongan</a:t>
            </a:r>
            <a:r>
              <a:rPr lang="id-ID" altLang="en-US" sz="1200">
                <a:latin typeface="Arial Black" pitchFamily="34" charset="0"/>
                <a:ea typeface="Times New Roman" pitchFamily="18" charset="0"/>
                <a:cs typeface="Arial Black" pitchFamily="34" charset="0"/>
              </a:rPr>
              <a:t> </a:t>
            </a:r>
            <a:r>
              <a:rPr lang="en-US" altLang="en-US" sz="1200">
                <a:latin typeface="Arial Black" pitchFamily="34" charset="0"/>
                <a:ea typeface="Times New Roman" pitchFamily="18" charset="0"/>
                <a:cs typeface="Arial Black" pitchFamily="34" charset="0"/>
              </a:rPr>
              <a:t>Jabatan</a:t>
            </a:r>
            <a:r>
              <a:rPr lang="id-ID" altLang="en-US" sz="1200">
                <a:latin typeface="Arial Black" pitchFamily="34" charset="0"/>
                <a:ea typeface="Times New Roman" pitchFamily="18" charset="0"/>
                <a:cs typeface="Arial Black" pitchFamily="34" charset="0"/>
              </a:rPr>
              <a:t> berdasarkan Tabel Rentang.</a:t>
            </a:r>
            <a:r>
              <a:rPr lang="en-US" altLang="en-US" sz="1200" baseline="30000">
                <a:latin typeface="Arial Black" pitchFamily="34" charset="0"/>
                <a:ea typeface="Times New Roman" pitchFamily="18" charset="0"/>
                <a:cs typeface="Arial Black" pitchFamily="34" charset="0"/>
              </a:rPr>
              <a:t>5)</a:t>
            </a:r>
            <a:r>
              <a:rPr lang="en-US" altLang="en-US" sz="1200">
                <a:latin typeface="Arial Black" pitchFamily="34" charset="0"/>
                <a:ea typeface="Times New Roman" pitchFamily="18" charset="0"/>
                <a:cs typeface="Arial Black" pitchFamily="34" charset="0"/>
              </a:rPr>
              <a:t> </a:t>
            </a:r>
          </a:p>
        </p:txBody>
      </p:sp>
      <p:sp>
        <p:nvSpPr>
          <p:cNvPr id="74758" name="Rectangle 2051"/>
          <p:cNvSpPr>
            <a:spLocks noChangeArrowheads="1"/>
          </p:cNvSpPr>
          <p:nvPr/>
        </p:nvSpPr>
        <p:spPr bwMode="auto">
          <a:xfrm>
            <a:off x="608013" y="1676400"/>
            <a:ext cx="3806825" cy="76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1200" u="sng">
                <a:latin typeface="Arial Black" pitchFamily="34" charset="0"/>
                <a:ea typeface="Times New Roman" pitchFamily="18" charset="0"/>
                <a:cs typeface="Arial Black" pitchFamily="34" charset="0"/>
              </a:rPr>
              <a:t>LANGKAH 5</a:t>
            </a:r>
          </a:p>
          <a:p>
            <a:pPr algn="just" eaLnBrk="1" hangingPunct="1"/>
            <a:r>
              <a:rPr lang="en-US" altLang="en-US" sz="1200">
                <a:latin typeface="Arial Black" pitchFamily="34" charset="0"/>
                <a:ea typeface="Times New Roman" pitchFamily="18" charset="0"/>
                <a:cs typeface="Arial Black" pitchFamily="34" charset="0"/>
              </a:rPr>
              <a:t>Buat Tabel Struktur dan Skala Upah dengan </a:t>
            </a:r>
            <a:r>
              <a:rPr lang="id-ID" altLang="en-US" sz="1200">
                <a:latin typeface="Arial Black" pitchFamily="34" charset="0"/>
                <a:ea typeface="Times New Roman" pitchFamily="18" charset="0"/>
                <a:cs typeface="Arial Black" pitchFamily="34" charset="0"/>
              </a:rPr>
              <a:t>r</a:t>
            </a:r>
            <a:r>
              <a:rPr lang="en-US" altLang="en-US" sz="1200">
                <a:latin typeface="Arial Black" pitchFamily="34" charset="0"/>
                <a:ea typeface="Times New Roman" pitchFamily="18" charset="0"/>
                <a:cs typeface="Arial Black" pitchFamily="34" charset="0"/>
              </a:rPr>
              <a:t>entang.</a:t>
            </a:r>
            <a:r>
              <a:rPr lang="en-US" altLang="en-US" sz="1200" baseline="30000">
                <a:latin typeface="Arial Black" pitchFamily="34" charset="0"/>
                <a:ea typeface="Times New Roman" pitchFamily="18" charset="0"/>
                <a:cs typeface="Arial Black" pitchFamily="34" charset="0"/>
              </a:rPr>
              <a:t>6)</a:t>
            </a:r>
            <a:endParaRPr lang="en-US" altLang="en-US" sz="1200">
              <a:latin typeface="Arial Black" pitchFamily="34" charset="0"/>
              <a:ea typeface="Times New Roman" pitchFamily="18" charset="0"/>
              <a:cs typeface="Arial Black" pitchFamily="34" charset="0"/>
            </a:endParaRPr>
          </a:p>
        </p:txBody>
      </p:sp>
      <p:sp>
        <p:nvSpPr>
          <p:cNvPr id="74759" name="Rectangle 2053"/>
          <p:cNvSpPr>
            <a:spLocks noChangeArrowheads="1"/>
          </p:cNvSpPr>
          <p:nvPr/>
        </p:nvSpPr>
        <p:spPr bwMode="auto">
          <a:xfrm>
            <a:off x="608013" y="2667000"/>
            <a:ext cx="38084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1200" u="sng">
                <a:latin typeface="Arial Black" pitchFamily="34" charset="0"/>
                <a:ea typeface="Times New Roman" pitchFamily="18" charset="0"/>
                <a:cs typeface="Arial Black" pitchFamily="34" charset="0"/>
              </a:rPr>
              <a:t>LANGKAH 6</a:t>
            </a:r>
          </a:p>
          <a:p>
            <a:pPr algn="just" eaLnBrk="1" hangingPunct="1"/>
            <a:r>
              <a:rPr lang="en-US" altLang="en-US" sz="1200">
                <a:latin typeface="Arial Black" pitchFamily="34" charset="0"/>
                <a:ea typeface="Times New Roman" pitchFamily="18" charset="0"/>
                <a:cs typeface="Arial Black" pitchFamily="34" charset="0"/>
              </a:rPr>
              <a:t>Tentukan upah tengah terendahkecil dari Golongan Jabatan terendah </a:t>
            </a:r>
            <a:r>
              <a:rPr lang="id-ID" altLang="en-US" sz="1200">
                <a:latin typeface="Arial Black" pitchFamily="34" charset="0"/>
                <a:ea typeface="Times New Roman" pitchFamily="18" charset="0"/>
                <a:cs typeface="Arial Black" pitchFamily="34" charset="0"/>
              </a:rPr>
              <a:t>(</a:t>
            </a:r>
            <a:r>
              <a:rPr lang="en-US" altLang="en-US" sz="1200">
                <a:latin typeface="Arial Black" pitchFamily="34" charset="0"/>
                <a:ea typeface="Times New Roman" pitchFamily="18" charset="0"/>
                <a:cs typeface="Arial Black" pitchFamily="34" charset="0"/>
              </a:rPr>
              <a:t>pengelompokan </a:t>
            </a:r>
            <a:r>
              <a:rPr lang="id-ID" altLang="en-US" sz="1200">
                <a:latin typeface="Arial Black" pitchFamily="34" charset="0"/>
                <a:ea typeface="Times New Roman" pitchFamily="18" charset="0"/>
                <a:cs typeface="Arial Black" pitchFamily="34" charset="0"/>
              </a:rPr>
              <a:t>j</a:t>
            </a:r>
            <a:r>
              <a:rPr lang="en-US" altLang="en-US" sz="1200">
                <a:latin typeface="Arial Black" pitchFamily="34" charset="0"/>
                <a:ea typeface="Times New Roman" pitchFamily="18" charset="0"/>
                <a:cs typeface="Arial Black" pitchFamily="34" charset="0"/>
              </a:rPr>
              <a:t>abatan-jabatan yang mempunyai total poin terkecil).</a:t>
            </a:r>
          </a:p>
          <a:p>
            <a:pPr algn="just" eaLnBrk="1" hangingPunct="1"/>
            <a:r>
              <a:rPr lang="en-US" altLang="en-US" sz="1200">
                <a:latin typeface="Arial Black" pitchFamily="34" charset="0"/>
                <a:ea typeface="Times New Roman" pitchFamily="18" charset="0"/>
                <a:cs typeface="Arial Black" pitchFamily="34" charset="0"/>
              </a:rPr>
              <a:t>Dalam hal</a:t>
            </a:r>
            <a:r>
              <a:rPr lang="id-ID" altLang="en-US" sz="1200">
                <a:latin typeface="Arial Black" pitchFamily="34" charset="0"/>
                <a:ea typeface="Times New Roman" pitchFamily="18" charset="0"/>
                <a:cs typeface="Arial Black" pitchFamily="34" charset="0"/>
              </a:rPr>
              <a:t> j</a:t>
            </a:r>
            <a:r>
              <a:rPr lang="en-US" altLang="en-US" sz="1200">
                <a:latin typeface="Arial Black" pitchFamily="34" charset="0"/>
                <a:ea typeface="Times New Roman" pitchFamily="18" charset="0"/>
                <a:cs typeface="Arial Black" pitchFamily="34" charset="0"/>
              </a:rPr>
              <a:t>abatan-jabatan yang mempunyai total poin terkecil terdapat upah yang berbeda-beda, maka penentuan upah terendahkecil dihitung berdasarkan rata-rata dari upah yang berbeda-beda tersebut.</a:t>
            </a:r>
          </a:p>
          <a:p>
            <a:pPr algn="just" eaLnBrk="1" hangingPunct="1"/>
            <a:r>
              <a:rPr lang="en-US" altLang="en-US" sz="1200">
                <a:latin typeface="Arial Black" pitchFamily="34" charset="0"/>
                <a:ea typeface="Times New Roman" pitchFamily="18" charset="0"/>
                <a:cs typeface="Arial Black" pitchFamily="34" charset="0"/>
              </a:rPr>
              <a:t>Tentukan upah tengah tertinggibesar dari Golongan Jabatan tertinggi (pengelompokan</a:t>
            </a:r>
            <a:r>
              <a:rPr lang="id-ID" altLang="en-US" sz="1200">
                <a:latin typeface="Arial Black" pitchFamily="34" charset="0"/>
                <a:ea typeface="Times New Roman" pitchFamily="18" charset="0"/>
                <a:cs typeface="Arial Black" pitchFamily="34" charset="0"/>
              </a:rPr>
              <a:t> j</a:t>
            </a:r>
            <a:r>
              <a:rPr lang="en-US" altLang="en-US" sz="1200">
                <a:latin typeface="Arial Black" pitchFamily="34" charset="0"/>
                <a:ea typeface="Times New Roman" pitchFamily="18" charset="0"/>
                <a:cs typeface="Arial Black" pitchFamily="34" charset="0"/>
              </a:rPr>
              <a:t>abatan-jabatan yang mempunyai total poin terbesar</a:t>
            </a:r>
            <a:r>
              <a:rPr lang="id-ID" altLang="en-US" sz="1200">
                <a:latin typeface="Arial Black" pitchFamily="34" charset="0"/>
                <a:ea typeface="Times New Roman" pitchFamily="18" charset="0"/>
                <a:cs typeface="Arial Black" pitchFamily="34" charset="0"/>
              </a:rPr>
              <a:t>)</a:t>
            </a:r>
            <a:r>
              <a:rPr lang="en-US" altLang="en-US" sz="1200">
                <a:latin typeface="Arial Black" pitchFamily="34" charset="0"/>
                <a:ea typeface="Times New Roman" pitchFamily="18" charset="0"/>
                <a:cs typeface="Arial Black" pitchFamily="34" charset="0"/>
              </a:rPr>
              <a:t>.</a:t>
            </a:r>
          </a:p>
          <a:p>
            <a:pPr algn="just" eaLnBrk="1" hangingPunct="1"/>
            <a:r>
              <a:rPr lang="en-US" altLang="en-US" sz="1200">
                <a:latin typeface="Arial Black" pitchFamily="34" charset="0"/>
                <a:ea typeface="Times New Roman" pitchFamily="18" charset="0"/>
                <a:cs typeface="Arial Black" pitchFamily="34" charset="0"/>
              </a:rPr>
              <a:t>Dalam hal jabatan-jabatan yang mempunyai total poin terbesar terdapat upah yang berbeda-beda, maka penentuan upah tertinggibesar dihitung berdasarkan rata-rata dari upah yang berbeda-beda tersebut.</a:t>
            </a:r>
          </a:p>
          <a:p>
            <a:pPr algn="ctr" eaLnBrk="1" hangingPunct="1"/>
            <a:endParaRPr lang="en-US" altLang="en-US" sz="1200">
              <a:latin typeface="Arial Black" pitchFamily="34" charset="0"/>
              <a:ea typeface="Times New Roman" pitchFamily="18" charset="0"/>
              <a:cs typeface="Arial Black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5257800" y="1111250"/>
          <a:ext cx="4419600" cy="2332038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/>
                  </a:extLst>
                </a:gridCol>
                <a:gridCol w="1600200">
                  <a:extLst>
                    <a:ext uri="{9D8B030D-6E8A-4147-A177-3AD203B41FA5}"/>
                  </a:extLst>
                </a:gridCol>
                <a:gridCol w="838200">
                  <a:extLst>
                    <a:ext uri="{9D8B030D-6E8A-4147-A177-3AD203B41FA5}"/>
                  </a:extLst>
                </a:gridCol>
                <a:gridCol w="838200">
                  <a:extLst>
                    <a:ext uri="{9D8B030D-6E8A-4147-A177-3AD203B41FA5}"/>
                  </a:extLst>
                </a:gridCol>
              </a:tblGrid>
              <a:tr h="179388">
                <a:tc gridSpan="4"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d-ID" sz="1200" b="1" kern="1200" baseline="300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5)</a:t>
                      </a:r>
                      <a:r>
                        <a:rPr lang="id-ID" sz="11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Contoh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Tabel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Rentang</a:t>
                      </a:r>
                      <a:endParaRPr kumimoji="0" lang="id-ID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Golongan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Jabatan</a:t>
                      </a:r>
                      <a:endParaRPr kumimoji="0" lang="id-ID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Jabatan</a:t>
                      </a:r>
                      <a:endParaRPr kumimoji="0" lang="id-ID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Klasifikasi Jabatan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Rentang (Spread)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Gol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Jabatan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terendah</a:t>
                      </a:r>
                      <a:endParaRPr kumimoji="0" lang="id-ID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Sekretaris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,  </a:t>
                      </a: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Teknisi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, </a:t>
                      </a:r>
                      <a:endParaRPr kumimoji="0" lang="id-ID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Juru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Ketik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, </a:t>
                      </a: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Akuntan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, </a:t>
                      </a: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dst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.</a:t>
                      </a:r>
                      <a:endParaRPr kumimoji="0" lang="id-ID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Staff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20% 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s.d 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50%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Gol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Jabatan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tengah</a:t>
                      </a:r>
                      <a:endParaRPr kumimoji="0" lang="id-ID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Supervisor, </a:t>
                      </a: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Koordinator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, </a:t>
                      </a: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dst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.</a:t>
                      </a:r>
                      <a:endParaRPr kumimoji="0" lang="id-ID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Supervisory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50% 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s.d 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90%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Gol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Jabatan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tertinggi</a:t>
                      </a:r>
                      <a:endParaRPr kumimoji="0" lang="id-ID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Manager, Kepala Bagian, dst.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Managerial</a:t>
                      </a:r>
                      <a:endParaRPr kumimoji="0" lang="id-ID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90% </a:t>
                      </a: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atau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lebih</a:t>
                      </a:r>
                      <a:endParaRPr kumimoji="0" lang="id-ID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105400" y="3908425"/>
          <a:ext cx="4572000" cy="2349500"/>
        </p:xfrm>
        <a:graphic>
          <a:graphicData uri="http://schemas.openxmlformats.org/drawingml/2006/table">
            <a:tbl>
              <a:tblPr/>
              <a:tblGrid>
                <a:gridCol w="867103">
                  <a:extLst>
                    <a:ext uri="{9D8B030D-6E8A-4147-A177-3AD203B41FA5}"/>
                  </a:extLst>
                </a:gridCol>
                <a:gridCol w="847397">
                  <a:extLst>
                    <a:ext uri="{9D8B030D-6E8A-4147-A177-3AD203B41FA5}"/>
                  </a:extLst>
                </a:gridCol>
                <a:gridCol w="963996">
                  <a:extLst>
                    <a:ext uri="{9D8B030D-6E8A-4147-A177-3AD203B41FA5}"/>
                  </a:extLst>
                </a:gridCol>
                <a:gridCol w="1008336">
                  <a:extLst>
                    <a:ext uri="{9D8B030D-6E8A-4147-A177-3AD203B41FA5}"/>
                  </a:extLst>
                </a:gridCol>
                <a:gridCol w="885168">
                  <a:extLst>
                    <a:ext uri="{9D8B030D-6E8A-4147-A177-3AD203B41FA5}"/>
                  </a:extLst>
                </a:gridCol>
              </a:tblGrid>
              <a:tr h="195712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 </a:t>
                      </a:r>
                      <a:endParaRPr kumimoji="0" lang="id-ID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5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)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Tabel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Struktur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dan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Skala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</a:t>
                      </a:r>
                      <a:endParaRPr kumimoji="0" lang="id-ID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87391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Rentang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(Spread)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Golongan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Jabatan</a:t>
                      </a:r>
                      <a:endParaRPr kumimoji="0" lang="id-ID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 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Terkecil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 Tengah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(Mid Point)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Terbesar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587137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Rentang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Tersempit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Gol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Jabatan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terendah</a:t>
                      </a:r>
                      <a:endParaRPr kumimoji="0" lang="id-ID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Terendah</a:t>
                      </a:r>
                      <a:endParaRPr kumimoji="0" lang="id-ID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92124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.....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…..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587137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Rentang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Terlebar</a:t>
                      </a:r>
                      <a:endParaRPr kumimoji="0" lang="id-ID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Gol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Jabatan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tertinggi</a:t>
                      </a:r>
                      <a:endParaRPr kumimoji="0" lang="id-ID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Tertinggi</a:t>
                      </a:r>
                      <a:endParaRPr kumimoji="0" lang="id-ID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  <a:endParaRPr kumimoji="0" lang="id-ID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>
          <a:xfrm>
            <a:off x="609600" y="1189038"/>
            <a:ext cx="8945563" cy="4899025"/>
          </a:xfrm>
        </p:spPr>
        <p:txBody>
          <a:bodyPr/>
          <a:lstStyle/>
          <a:p>
            <a:pPr algn="just"/>
            <a:endParaRPr lang="en-AU" altLang="en-US" sz="2400" smtClean="0">
              <a:latin typeface="Franklin Gothic Demi" pitchFamily="34" charset="0"/>
            </a:endParaRPr>
          </a:p>
          <a:p>
            <a:pPr algn="just"/>
            <a:r>
              <a:rPr lang="id-ID" altLang="en-US" sz="2600" smtClean="0">
                <a:latin typeface="Franklin Gothic Demi" pitchFamily="34" charset="0"/>
              </a:rPr>
              <a:t>Dengan adanya keadilan internal, maka sesama pekerja tidak merasa terdapat perbedaan (diskriminasi) upah</a:t>
            </a:r>
            <a:r>
              <a:rPr lang="en-US" altLang="en-US" sz="2600" smtClean="0">
                <a:latin typeface="Franklin Gothic Demi" pitchFamily="34" charset="0"/>
              </a:rPr>
              <a:t>,</a:t>
            </a:r>
            <a:r>
              <a:rPr lang="id-ID" altLang="en-US" sz="2600" smtClean="0">
                <a:latin typeface="Franklin Gothic Demi" pitchFamily="34" charset="0"/>
              </a:rPr>
              <a:t> mengingat tingkat upah yang mereka terima telah ditetapkan berdasarkan bobot jabatan (nilai pekerjaan) yang diperoleh melalui evaluasi jabatan</a:t>
            </a:r>
            <a:r>
              <a:rPr lang="en-US" altLang="en-US" sz="2600" smtClean="0">
                <a:latin typeface="Franklin Gothic Demi" pitchFamily="34" charset="0"/>
              </a:rPr>
              <a:t>. </a:t>
            </a:r>
          </a:p>
          <a:p>
            <a:pPr algn="just"/>
            <a:endParaRPr lang="en-US" altLang="en-US" sz="2600" smtClean="0">
              <a:latin typeface="Franklin Gothic Demi" pitchFamily="34" charset="0"/>
            </a:endParaRPr>
          </a:p>
          <a:p>
            <a:pPr algn="just"/>
            <a:r>
              <a:rPr lang="en-US" altLang="en-US" sz="2600" smtClean="0">
                <a:latin typeface="Franklin Gothic Demi" pitchFamily="34" charset="0"/>
              </a:rPr>
              <a:t>Keadilan eksternal dicapai dengan membandingkan jabatan dengan perusahaan sejenis.</a:t>
            </a:r>
            <a:endParaRPr lang="en-AU" altLang="en-US" sz="2600" smtClean="0">
              <a:latin typeface="Franklin Gothic Demi" pitchFamily="34" charset="0"/>
            </a:endParaRPr>
          </a:p>
          <a:p>
            <a:pPr algn="just"/>
            <a:endParaRPr lang="en-AU" alt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ChangeArrowheads="1"/>
          </p:cNvSpPr>
          <p:nvPr/>
        </p:nvSpPr>
        <p:spPr bwMode="auto">
          <a:xfrm>
            <a:off x="911225" y="717550"/>
            <a:ext cx="3581400" cy="1295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7000"/>
              </a:lnSpc>
              <a:defRPr/>
            </a:pPr>
            <a:r>
              <a:rPr lang="en-US" sz="1200" u="sng" dirty="0">
                <a:latin typeface="Arial Black"/>
                <a:ea typeface="Calibri" pitchFamily="1" charset="0"/>
                <a:cs typeface="Arial Black"/>
              </a:rPr>
              <a:t>LANGKAH 8</a:t>
            </a:r>
            <a:endParaRPr lang="id-ID" sz="1200" dirty="0">
              <a:latin typeface="Arial Black"/>
              <a:ea typeface="Calibri" pitchFamily="1" charset="0"/>
              <a:cs typeface="Arial Black"/>
            </a:endParaRPr>
          </a:p>
          <a:p>
            <a:pPr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Hitung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seluruh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upah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tengah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yang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berada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diantara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upah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tengah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terendah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upah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tengah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tertinggi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dengan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menggunakan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rumus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persamaan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garis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lurus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:</a:t>
            </a: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endParaRPr>
          </a:p>
          <a:p>
            <a:pPr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Y = a +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b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(X)</a:t>
            </a:r>
            <a:r>
              <a:rPr lang="en-US" sz="800" dirty="0">
                <a:solidFill>
                  <a:srgbClr val="FF0000"/>
                </a:solidFill>
                <a:latin typeface="Arial Black"/>
                <a:ea typeface="Calibri" pitchFamily="1" charset="0"/>
                <a:cs typeface="Arial Black"/>
              </a:rPr>
              <a:t>.</a:t>
            </a:r>
            <a:r>
              <a:rPr lang="id-ID" sz="1100" baseline="30000" dirty="0">
                <a:solidFill>
                  <a:srgbClr val="FF0000"/>
                </a:solidFill>
                <a:latin typeface="Arial Black"/>
                <a:ea typeface="Calibri" pitchFamily="1" charset="0"/>
                <a:cs typeface="Arial Black"/>
              </a:rPr>
              <a:t>7)</a:t>
            </a:r>
            <a:endParaRPr lang="id-ID" sz="1100" dirty="0">
              <a:latin typeface="Arial Black"/>
              <a:ea typeface="Calibri" pitchFamily="1" charset="0"/>
              <a:cs typeface="Arial Black"/>
            </a:endParaRPr>
          </a:p>
          <a:p>
            <a:pPr algn="just">
              <a:lnSpc>
                <a:spcPct val="107000"/>
              </a:lnSpc>
              <a:defRPr/>
            </a:pPr>
            <a:endParaRPr lang="id-ID" sz="800" dirty="0">
              <a:latin typeface="Arial Black"/>
              <a:ea typeface="Calibri" pitchFamily="1" charset="0"/>
              <a:cs typeface="Arial Black"/>
            </a:endParaRPr>
          </a:p>
        </p:txBody>
      </p:sp>
      <p:sp>
        <p:nvSpPr>
          <p:cNvPr id="6" name="Down Arrow 5"/>
          <p:cNvSpPr/>
          <p:nvPr/>
        </p:nvSpPr>
        <p:spPr>
          <a:xfrm flipH="1">
            <a:off x="2514600" y="2012950"/>
            <a:ext cx="258763" cy="419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4800" y="274638"/>
            <a:ext cx="1447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Lanjutan</a:t>
            </a: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3509963" y="2447925"/>
            <a:ext cx="100584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282825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0025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97225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54425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id-ID" altLang="id-ID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14400" y="2470150"/>
            <a:ext cx="3581400" cy="1292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7000"/>
              </a:lnSpc>
              <a:defRPr/>
            </a:pPr>
            <a:endParaRPr lang="id-ID" sz="1100" dirty="0">
              <a:latin typeface="Arial Black"/>
              <a:ea typeface="Calibri" pitchFamily="1" charset="0"/>
              <a:cs typeface="Arial Black"/>
            </a:endParaRPr>
          </a:p>
          <a:p>
            <a:pPr algn="ctr">
              <a:lnSpc>
                <a:spcPct val="107000"/>
              </a:lnSpc>
              <a:defRPr/>
            </a:pPr>
            <a:r>
              <a:rPr lang="en-US" sz="1200" dirty="0">
                <a:latin typeface="Arial Black"/>
                <a:ea typeface="Calibri" pitchFamily="1" charset="0"/>
                <a:cs typeface="Arial Black"/>
              </a:rPr>
              <a:t> </a:t>
            </a:r>
            <a:r>
              <a:rPr lang="en-US" sz="1200" u="sng" dirty="0">
                <a:latin typeface="Arial Black"/>
                <a:ea typeface="Calibri" pitchFamily="1" charset="0"/>
                <a:cs typeface="Arial Black"/>
              </a:rPr>
              <a:t>LANGKAH 9</a:t>
            </a:r>
            <a:endParaRPr lang="id-ID" sz="1200" dirty="0">
              <a:latin typeface="Arial Black"/>
              <a:ea typeface="Calibri" pitchFamily="1" charset="0"/>
              <a:cs typeface="Arial Black"/>
            </a:endParaRPr>
          </a:p>
          <a:p>
            <a:pPr algn="just">
              <a:lnSpc>
                <a:spcPct val="107000"/>
              </a:lnSpc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Hitung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upah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terkecil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upah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terbesar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untuk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masing-masing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Golongan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Jabatan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dengan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menggunakan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rumus-rumus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pada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Tabel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Rumus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Skala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Upah</a:t>
            </a:r>
            <a:r>
              <a:rPr lang="id-I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.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id-ID" sz="1100" baseline="30000" dirty="0">
                <a:solidFill>
                  <a:srgbClr val="FF0000"/>
                </a:solidFill>
                <a:latin typeface="Arial Black"/>
                <a:ea typeface="Calibri" pitchFamily="1" charset="0"/>
                <a:cs typeface="Arial Black"/>
              </a:rPr>
              <a:t>8)</a:t>
            </a:r>
            <a:endParaRPr lang="id-ID" sz="1100" dirty="0">
              <a:latin typeface="Arial Black"/>
              <a:ea typeface="Calibri" pitchFamily="1" charset="0"/>
              <a:cs typeface="Arial Black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805363" y="579438"/>
          <a:ext cx="4643437" cy="3463925"/>
        </p:xfrm>
        <a:graphic>
          <a:graphicData uri="http://schemas.openxmlformats.org/drawingml/2006/table">
            <a:tbl>
              <a:tblPr/>
              <a:tblGrid>
                <a:gridCol w="4643437">
                  <a:extLst>
                    <a:ext uri="{9D8B030D-6E8A-4147-A177-3AD203B41FA5}"/>
                  </a:extLst>
                </a:gridCol>
              </a:tblGrid>
              <a:tr h="3463925">
                <a:tc>
                  <a:txBody>
                    <a:bodyPr/>
                    <a:lstStyle/>
                    <a:p>
                      <a:pPr marL="0" marR="0" lvl="0" indent="0" algn="just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7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)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Keterangan:</a:t>
                      </a:r>
                      <a:endParaRPr kumimoji="0" lang="id-ID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just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Y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adalah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;</a:t>
                      </a:r>
                      <a:endParaRPr kumimoji="0" lang="id-ID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just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X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adalah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Golongan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Jabatan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;</a:t>
                      </a:r>
                      <a:endParaRPr kumimoji="0" lang="id-ID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just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a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adalah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intercept (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titik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potong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Garis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Kebijakan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dengan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sumbu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Y);</a:t>
                      </a:r>
                      <a:endParaRPr kumimoji="0" lang="id-ID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just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b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adalah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slope (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sudut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kemiringan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Garis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Kebijakan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).</a:t>
                      </a:r>
                      <a:endParaRPr kumimoji="0" lang="id-ID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just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 </a:t>
                      </a:r>
                    </a:p>
                    <a:p>
                      <a:pPr marL="0" marR="0" lvl="0" indent="0" algn="just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Cara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Menghitung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:</a:t>
                      </a:r>
                      <a:endParaRPr kumimoji="0" lang="id-ID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just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Bookman Old Style" pitchFamily="1" charset="0"/>
                        <a:buChar char="-"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Hitung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besaran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b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:</a:t>
                      </a:r>
                      <a:endParaRPr kumimoji="0" lang="id-ID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just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Persamaan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1 (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titik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pertama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)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  <a:sym typeface="Wingdings" pitchFamily="1" charset="2"/>
                        </a:rPr>
                        <a:t>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Y</a:t>
                      </a:r>
                      <a:r>
                        <a:rPr kumimoji="0" lang="en-US" sz="12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1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=a+b(X</a:t>
                      </a:r>
                      <a:r>
                        <a:rPr kumimoji="0" lang="en-US" sz="12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1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)</a:t>
                      </a:r>
                      <a:endParaRPr kumimoji="0" lang="id-ID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just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Persamaan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2 (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titik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kedua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) 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  <a:sym typeface="Wingdings" pitchFamily="1" charset="2"/>
                        </a:rPr>
                        <a:t>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Y</a:t>
                      </a:r>
                      <a:r>
                        <a:rPr kumimoji="0" lang="en-US" sz="12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7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=a+b(X</a:t>
                      </a:r>
                      <a:r>
                        <a:rPr kumimoji="0" lang="en-US" sz="12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7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)</a:t>
                      </a:r>
                      <a:endParaRPr kumimoji="0" lang="id-ID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just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Apabila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Persamaan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2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dikurang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Persamaan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1,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maka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didapat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nilai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b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.</a:t>
                      </a:r>
                      <a:endParaRPr kumimoji="0" lang="id-ID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just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Bookman Old Style" pitchFamily="1" charset="0"/>
                        <a:buChar char="-"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Hitung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besaran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a:</a:t>
                      </a:r>
                      <a:endParaRPr kumimoji="0" lang="id-ID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just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Masukan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nilai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b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pada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Persamaan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1,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maka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didapat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nilai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a.</a:t>
                      </a:r>
                      <a:endParaRPr kumimoji="0" lang="id-ID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just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Bookman Old Style" pitchFamily="1" charset="0"/>
                        <a:buChar char="-"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Dengan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diketahui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a 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dan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b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,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maka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(Y)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untuk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Golongan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Jabatan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(X) lain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dapat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dihitung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.</a:t>
                      </a:r>
                      <a:endParaRPr kumimoji="0" lang="id-ID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95400" y="4008438"/>
          <a:ext cx="7696200" cy="2755900"/>
        </p:xfrm>
        <a:graphic>
          <a:graphicData uri="http://schemas.openxmlformats.org/drawingml/2006/table">
            <a:tbl>
              <a:tblPr/>
              <a:tblGrid>
                <a:gridCol w="490944">
                  <a:extLst>
                    <a:ext uri="{9D8B030D-6E8A-4147-A177-3AD203B41FA5}"/>
                  </a:extLst>
                </a:gridCol>
                <a:gridCol w="1586347">
                  <a:extLst>
                    <a:ext uri="{9D8B030D-6E8A-4147-A177-3AD203B41FA5}"/>
                  </a:extLst>
                </a:gridCol>
                <a:gridCol w="1955267">
                  <a:extLst>
                    <a:ext uri="{9D8B030D-6E8A-4147-A177-3AD203B41FA5}"/>
                  </a:extLst>
                </a:gridCol>
                <a:gridCol w="1955267">
                  <a:extLst>
                    <a:ext uri="{9D8B030D-6E8A-4147-A177-3AD203B41FA5}"/>
                  </a:extLst>
                </a:gridCol>
                <a:gridCol w="1708375">
                  <a:extLst>
                    <a:ext uri="{9D8B030D-6E8A-4147-A177-3AD203B41FA5}"/>
                  </a:extLst>
                </a:gridCol>
              </a:tblGrid>
              <a:tr h="195698">
                <a:tc gridSpan="5">
                  <a:txBody>
                    <a:bodyPr/>
                    <a:lstStyle/>
                    <a:p>
                      <a:pPr marL="20638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8</a:t>
                      </a:r>
                      <a:r>
                        <a:rPr kumimoji="0" lang="id-ID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)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Tabel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Rumus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Skala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</a:t>
                      </a:r>
                      <a:r>
                        <a:rPr kumimoji="0" lang="id-ID" sz="12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*)</a:t>
                      </a:r>
                      <a:endParaRPr kumimoji="0" lang="id-ID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65743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No.</a:t>
                      </a:r>
                      <a:endParaRPr kumimoji="0" lang="id-ID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Times New Roman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/>
                      </a:r>
                      <a:br>
                        <a:rPr kumimoji="0" lang="id-ID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</a:br>
                      <a:r>
                        <a:rPr kumimoji="0" lang="id-ID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 Terkecil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(Min)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 Terbesar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(Max)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Rentang</a:t>
                      </a:r>
                      <a:endParaRPr kumimoji="0" lang="id-ID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Spread)</a:t>
                      </a:r>
                      <a:endParaRPr kumimoji="0" lang="id-ID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Tengah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(Mid Point)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65743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1</a:t>
                      </a:r>
                      <a:endParaRPr kumimoji="0" lang="id-ID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Times New Roman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Diketahui</a:t>
                      </a:r>
                      <a:endParaRPr kumimoji="0" lang="id-ID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Diketahui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(Max – Min) x 100%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Min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(Max + Min)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2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65743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2</a:t>
                      </a:r>
                      <a:endParaRPr kumimoji="0" lang="id-ID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Times New Roman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Diketahui</a:t>
                      </a:r>
                      <a:endParaRPr kumimoji="0" lang="id-ID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Min x (Spread + 1)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Diketahui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Min x (Spread + 2)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2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65743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3</a:t>
                      </a:r>
                      <a:endParaRPr kumimoji="0" lang="id-ID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Times New Roman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Diketahui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(2 x Mid) – Min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2 x (Mid – Min)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Min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Diketahui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65743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4</a:t>
                      </a:r>
                      <a:endParaRPr kumimoji="0" lang="id-ID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Times New Roman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Max</a:t>
                      </a:r>
                      <a:endParaRPr kumimoji="0" lang="id-ID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Spread + 2</a:t>
                      </a:r>
                      <a:endParaRPr kumimoji="0" lang="id-ID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Diketahui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Diketahui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Max x (Spread + 2)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2 x (Spread + 1)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65743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5</a:t>
                      </a:r>
                      <a:endParaRPr kumimoji="0" lang="id-ID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Times New Roman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(2 x Mid) – Max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Diketahui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2 x (Max – Mid)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(2 x Mid) - Max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Diketahui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65743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6</a:t>
                      </a:r>
                      <a:endParaRPr kumimoji="0" lang="id-ID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  <a:ea typeface="Times New Roman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2 x Mid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Spread + 2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(2 x Mid) x (Spread + 1)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Arial" pitchFamily="1" charset="-52"/>
                        <a:cs typeface="Arial" pitchFamily="1" charset="-52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Spread + 2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Diketahui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Times New Roman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Diketahui</a:t>
                      </a:r>
                      <a:endParaRPr kumimoji="0" lang="id-ID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481263" y="2305050"/>
            <a:ext cx="190500" cy="368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lIns="91429" tIns="45714" rIns="91429" bIns="45714" anchor="ctr">
            <a:spAutoFit/>
          </a:bodyPr>
          <a:lstStyle/>
          <a:p>
            <a:pPr>
              <a:defRPr/>
            </a:pPr>
            <a:endParaRPr lang="id-ID" alt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charset="-52"/>
              <a:cs typeface="Arial" charset="-52"/>
            </a:endParaRPr>
          </a:p>
        </p:txBody>
      </p:sp>
      <p:sp>
        <p:nvSpPr>
          <p:cNvPr id="60419" name="TextBox 2"/>
          <p:cNvSpPr txBox="1">
            <a:spLocks noChangeArrowheads="1"/>
          </p:cNvSpPr>
          <p:nvPr/>
        </p:nvSpPr>
        <p:spPr bwMode="auto">
          <a:xfrm>
            <a:off x="1219200" y="257175"/>
            <a:ext cx="7413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>
              <a:defRPr/>
            </a:pPr>
            <a:r>
              <a:rPr lang="id-ID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1" charset="0"/>
                <a:ea typeface="Arial Black" pitchFamily="1" charset="0"/>
                <a:cs typeface="Arial Black" pitchFamily="1" charset="0"/>
              </a:rPr>
              <a:t>Contoh Penyusunan Struktur dan Skala Upah Menggunakan Poin Faktor</a:t>
            </a:r>
          </a:p>
          <a:p>
            <a:pPr>
              <a:defRPr/>
            </a:pPr>
            <a:endParaRPr lang="id-ID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1" charset="0"/>
              <a:ea typeface="Arial Black" pitchFamily="1" charset="0"/>
              <a:cs typeface="Arial Black" pitchFamily="1" charset="0"/>
            </a:endParaRPr>
          </a:p>
          <a:p>
            <a:pPr>
              <a:defRPr/>
            </a:pPr>
            <a:endParaRPr lang="id-ID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1" charset="0"/>
              <a:ea typeface="Arial Black" pitchFamily="1" charset="0"/>
              <a:cs typeface="Arial Black" pitchFamily="1" charset="0"/>
            </a:endParaRPr>
          </a:p>
          <a:p>
            <a:pPr>
              <a:defRPr/>
            </a:pPr>
            <a:r>
              <a:rPr lang="id-ID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1" charset="0"/>
                <a:ea typeface="Arial Black" pitchFamily="1" charset="0"/>
                <a:cs typeface="Arial Black" pitchFamily="1" charset="0"/>
              </a:rPr>
              <a:t>Usaha Mini Market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295400" y="1601788"/>
          <a:ext cx="8259763" cy="5116512"/>
        </p:xfrm>
        <a:graphic>
          <a:graphicData uri="http://schemas.openxmlformats.org/drawingml/2006/table">
            <a:tbl>
              <a:tblPr/>
              <a:tblGrid>
                <a:gridCol w="1131546">
                  <a:extLst>
                    <a:ext uri="{9D8B030D-6E8A-4147-A177-3AD203B41FA5}"/>
                  </a:extLst>
                </a:gridCol>
                <a:gridCol w="1632137">
                  <a:extLst>
                    <a:ext uri="{9D8B030D-6E8A-4147-A177-3AD203B41FA5}"/>
                  </a:extLst>
                </a:gridCol>
                <a:gridCol w="3832655">
                  <a:extLst>
                    <a:ext uri="{9D8B030D-6E8A-4147-A177-3AD203B41FA5}"/>
                  </a:extLst>
                </a:gridCol>
                <a:gridCol w="1663424">
                  <a:extLst>
                    <a:ext uri="{9D8B030D-6E8A-4147-A177-3AD203B41FA5}"/>
                  </a:extLst>
                </a:gridCol>
              </a:tblGrid>
              <a:tr h="377402">
                <a:tc gridSpan="4"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Daftar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Jabatan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dan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</a:t>
                      </a:r>
                      <a:endParaRPr kumimoji="0" lang="id-ID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87692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Nomor Urut </a:t>
                      </a:r>
                      <a:endParaRPr kumimoji="0" lang="id-ID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Nama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Jabatan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Upah</a:t>
                      </a: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774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Bookman Old Style"/>
                          <a:ea typeface="Calibri"/>
                          <a:cs typeface="Times New Roman"/>
                        </a:rPr>
                        <a:t>1</a:t>
                      </a: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Nama AA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Office </a:t>
                      </a:r>
                      <a:r>
                        <a:rPr lang="id-ID" sz="1300">
                          <a:latin typeface="Bookman Old Style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oy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2.000.000</a:t>
                      </a:r>
                      <a:r>
                        <a:rPr lang="id-ID" sz="1300">
                          <a:latin typeface="Bookman Old Style"/>
                          <a:ea typeface="Calibri"/>
                          <a:cs typeface="Times New Roman"/>
                        </a:rPr>
                        <a:t>,00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774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2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Nama BB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Bookman Old Style"/>
                          <a:ea typeface="Calibri"/>
                          <a:cs typeface="Times New Roman"/>
                        </a:rPr>
                        <a:t>Office </a:t>
                      </a:r>
                      <a:r>
                        <a:rPr lang="id-ID" sz="1300" dirty="0">
                          <a:latin typeface="Bookman Old Style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1300" dirty="0" err="1">
                          <a:latin typeface="Bookman Old Style"/>
                          <a:ea typeface="Calibri"/>
                          <a:cs typeface="Times New Roman"/>
                        </a:rPr>
                        <a:t>oy</a:t>
                      </a: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2.100.000</a:t>
                      </a:r>
                      <a:r>
                        <a:rPr lang="id-ID" sz="1300">
                          <a:latin typeface="Bookman Old Style"/>
                          <a:ea typeface="Calibri"/>
                          <a:cs typeface="Times New Roman"/>
                        </a:rPr>
                        <a:t>,00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774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3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Nama CC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Satpam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2.250.000</a:t>
                      </a:r>
                      <a:r>
                        <a:rPr lang="id-ID" sz="1300">
                          <a:latin typeface="Bookman Old Style"/>
                          <a:ea typeface="Calibri"/>
                          <a:cs typeface="Times New Roman"/>
                        </a:rPr>
                        <a:t>,00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774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4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Nama DD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latin typeface="Bookman Old Style"/>
                          <a:ea typeface="Calibri"/>
                          <a:cs typeface="Times New Roman"/>
                        </a:rPr>
                        <a:t>Satpam</a:t>
                      </a: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2.250.000</a:t>
                      </a:r>
                      <a:r>
                        <a:rPr lang="id-ID" sz="1300">
                          <a:latin typeface="Bookman Old Style"/>
                          <a:ea typeface="Calibri"/>
                          <a:cs typeface="Times New Roman"/>
                        </a:rPr>
                        <a:t>,00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774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5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Nama EE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Staf administrasi logistik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2.250.000</a:t>
                      </a:r>
                      <a:r>
                        <a:rPr lang="id-ID" sz="1300">
                          <a:latin typeface="Bookman Old Style"/>
                          <a:ea typeface="Calibri"/>
                          <a:cs typeface="Times New Roman"/>
                        </a:rPr>
                        <a:t>,00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774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6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Nama FF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latin typeface="Bookman Old Style"/>
                          <a:ea typeface="Calibri"/>
                          <a:cs typeface="Times New Roman"/>
                        </a:rPr>
                        <a:t>Staf</a:t>
                      </a:r>
                      <a:r>
                        <a:rPr lang="en-US" sz="1300" dirty="0"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300" dirty="0">
                          <a:latin typeface="Bookman Old Style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300" dirty="0" err="1">
                          <a:latin typeface="Bookman Old Style"/>
                          <a:ea typeface="Calibri"/>
                          <a:cs typeface="Times New Roman"/>
                        </a:rPr>
                        <a:t>dministrasi</a:t>
                      </a:r>
                      <a:r>
                        <a:rPr lang="en-US" sz="1300" dirty="0"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300" dirty="0">
                          <a:latin typeface="Bookman Old Style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300" dirty="0" err="1">
                          <a:latin typeface="Bookman Old Style"/>
                          <a:ea typeface="Calibri"/>
                          <a:cs typeface="Times New Roman"/>
                        </a:rPr>
                        <a:t>inimarket</a:t>
                      </a: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2.250.000</a:t>
                      </a:r>
                      <a:r>
                        <a:rPr lang="id-ID" sz="1300">
                          <a:latin typeface="Bookman Old Style"/>
                          <a:ea typeface="Calibri"/>
                          <a:cs typeface="Times New Roman"/>
                        </a:rPr>
                        <a:t>,00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774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7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Nama GG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Staf </a:t>
                      </a:r>
                      <a:r>
                        <a:rPr lang="id-ID" sz="1300">
                          <a:latin typeface="Bookman Old Style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dministrasi </a:t>
                      </a:r>
                      <a:r>
                        <a:rPr lang="id-ID" sz="1300">
                          <a:latin typeface="Bookman Old Style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inimarket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2.250.000</a:t>
                      </a:r>
                      <a:r>
                        <a:rPr lang="id-ID" sz="1300">
                          <a:latin typeface="Bookman Old Style"/>
                          <a:ea typeface="Calibri"/>
                          <a:cs typeface="Times New Roman"/>
                        </a:rPr>
                        <a:t>,00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774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8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Nama HH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Supir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2.250.000</a:t>
                      </a:r>
                      <a:r>
                        <a:rPr lang="id-ID" sz="1300">
                          <a:latin typeface="Bookman Old Style"/>
                          <a:ea typeface="Calibri"/>
                          <a:cs typeface="Times New Roman"/>
                        </a:rPr>
                        <a:t>,00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774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9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Nama II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latin typeface="Bookman Old Style"/>
                          <a:ea typeface="Calibri"/>
                          <a:cs typeface="Times New Roman"/>
                        </a:rPr>
                        <a:t>Kasir</a:t>
                      </a: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Bookman Old Style"/>
                          <a:ea typeface="Calibri"/>
                          <a:cs typeface="Times New Roman"/>
                        </a:rPr>
                        <a:t>2.500.000</a:t>
                      </a:r>
                      <a:r>
                        <a:rPr lang="id-ID" sz="1300" dirty="0">
                          <a:latin typeface="Bookman Old Style"/>
                          <a:ea typeface="Calibri"/>
                          <a:cs typeface="Times New Roman"/>
                        </a:rPr>
                        <a:t>,00</a:t>
                      </a: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774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10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Nama JJ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Kasir </a:t>
                      </a:r>
                      <a:r>
                        <a:rPr lang="id-ID" sz="1300">
                          <a:latin typeface="Bookman Old Style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inimarket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Bookman Old Style"/>
                          <a:ea typeface="Calibri"/>
                          <a:cs typeface="Times New Roman"/>
                        </a:rPr>
                        <a:t>2.500.000</a:t>
                      </a:r>
                      <a:r>
                        <a:rPr lang="id-ID" sz="1300" dirty="0">
                          <a:latin typeface="Bookman Old Style"/>
                          <a:ea typeface="Calibri"/>
                          <a:cs typeface="Times New Roman"/>
                        </a:rPr>
                        <a:t>,00</a:t>
                      </a: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774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Bookman Old Style"/>
                          <a:ea typeface="Calibri"/>
                          <a:cs typeface="Times New Roman"/>
                        </a:rPr>
                        <a:t>11</a:t>
                      </a: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latin typeface="Bookman Old Style"/>
                          <a:ea typeface="Calibri"/>
                          <a:cs typeface="Times New Roman"/>
                        </a:rPr>
                        <a:t>Nama</a:t>
                      </a:r>
                      <a:r>
                        <a:rPr lang="en-US" sz="1300" dirty="0">
                          <a:latin typeface="Bookman Old Style"/>
                          <a:ea typeface="Calibri"/>
                          <a:cs typeface="Times New Roman"/>
                        </a:rPr>
                        <a:t> KK</a:t>
                      </a: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Kasir </a:t>
                      </a:r>
                      <a:r>
                        <a:rPr lang="id-ID" sz="1300">
                          <a:latin typeface="Bookman Old Style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inimarket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Bookman Old Style"/>
                          <a:ea typeface="Calibri"/>
                          <a:cs typeface="Times New Roman"/>
                        </a:rPr>
                        <a:t>2.500.000</a:t>
                      </a:r>
                      <a:r>
                        <a:rPr lang="id-ID" sz="1300" dirty="0">
                          <a:latin typeface="Bookman Old Style"/>
                          <a:ea typeface="Calibri"/>
                          <a:cs typeface="Times New Roman"/>
                        </a:rPr>
                        <a:t>,00</a:t>
                      </a: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0489" name="TextBox 6"/>
          <p:cNvSpPr txBox="1">
            <a:spLocks noChangeArrowheads="1"/>
          </p:cNvSpPr>
          <p:nvPr/>
        </p:nvSpPr>
        <p:spPr bwMode="auto">
          <a:xfrm>
            <a:off x="8610600" y="198438"/>
            <a:ext cx="129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id-ID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" charset="0"/>
                <a:ea typeface="Bookman Old Style" pitchFamily="1" charset="0"/>
                <a:cs typeface="Bookman Old Style" pitchFamily="1" charset="0"/>
              </a:rPr>
              <a:t>Lanjutan...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19200" y="884238"/>
          <a:ext cx="8420100" cy="5334000"/>
        </p:xfrm>
        <a:graphic>
          <a:graphicData uri="http://schemas.openxmlformats.org/drawingml/2006/table">
            <a:tbl>
              <a:tblPr/>
              <a:tblGrid>
                <a:gridCol w="1153980">
                  <a:extLst>
                    <a:ext uri="{9D8B030D-6E8A-4147-A177-3AD203B41FA5}"/>
                  </a:extLst>
                </a:gridCol>
                <a:gridCol w="1663038">
                  <a:extLst>
                    <a:ext uri="{9D8B030D-6E8A-4147-A177-3AD203B41FA5}"/>
                  </a:extLst>
                </a:gridCol>
                <a:gridCol w="3907367">
                  <a:extLst>
                    <a:ext uri="{9D8B030D-6E8A-4147-A177-3AD203B41FA5}"/>
                  </a:extLst>
                </a:gridCol>
                <a:gridCol w="1695715">
                  <a:extLst>
                    <a:ext uri="{9D8B030D-6E8A-4147-A177-3AD203B41FA5}"/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Bookman Old Style"/>
                          <a:ea typeface="Calibri"/>
                          <a:cs typeface="Times New Roman"/>
                        </a:rPr>
                        <a:t>12</a:t>
                      </a: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Nama LL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Staf </a:t>
                      </a:r>
                      <a:r>
                        <a:rPr lang="id-ID" sz="1300">
                          <a:latin typeface="Bookman Old Style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dministrasi </a:t>
                      </a:r>
                      <a:r>
                        <a:rPr lang="id-ID" sz="1300">
                          <a:latin typeface="Bookman Old Style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embelian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2.500.000</a:t>
                      </a:r>
                      <a:r>
                        <a:rPr lang="id-ID" sz="1300">
                          <a:latin typeface="Bookman Old Style"/>
                          <a:ea typeface="Calibri"/>
                          <a:cs typeface="Times New Roman"/>
                        </a:rPr>
                        <a:t>,00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266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Bookman Old Style"/>
                          <a:ea typeface="Calibri"/>
                          <a:cs typeface="Times New Roman"/>
                        </a:rPr>
                        <a:t>13</a:t>
                      </a: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Nama MM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Staf </a:t>
                      </a:r>
                      <a:r>
                        <a:rPr lang="id-ID" sz="1300">
                          <a:latin typeface="Bookman Old Style"/>
                          <a:ea typeface="Calibri"/>
                          <a:cs typeface="Times New Roman"/>
                        </a:rPr>
                        <a:t>logistic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2.500.000</a:t>
                      </a:r>
                      <a:r>
                        <a:rPr lang="id-ID" sz="1300">
                          <a:latin typeface="Bookman Old Style"/>
                          <a:ea typeface="Calibri"/>
                          <a:cs typeface="Times New Roman"/>
                        </a:rPr>
                        <a:t>,00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266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14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Nama NN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Staf </a:t>
                      </a:r>
                      <a:r>
                        <a:rPr lang="id-ID" sz="1300">
                          <a:latin typeface="Bookman Old Style"/>
                          <a:ea typeface="Calibri"/>
                          <a:cs typeface="Times New Roman"/>
                        </a:rPr>
                        <a:t>logistic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2.500.000</a:t>
                      </a:r>
                      <a:r>
                        <a:rPr lang="id-ID" sz="1300">
                          <a:latin typeface="Bookman Old Style"/>
                          <a:ea typeface="Calibri"/>
                          <a:cs typeface="Times New Roman"/>
                        </a:rPr>
                        <a:t>,00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66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15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Nama OO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Staf </a:t>
                      </a:r>
                      <a:r>
                        <a:rPr lang="id-ID" sz="1300">
                          <a:latin typeface="Bookman Old Style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mum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2.500.000</a:t>
                      </a:r>
                      <a:r>
                        <a:rPr lang="id-ID" sz="1300">
                          <a:latin typeface="Bookman Old Style"/>
                          <a:ea typeface="Calibri"/>
                          <a:cs typeface="Times New Roman"/>
                        </a:rPr>
                        <a:t>,00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266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16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Nama PP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Staf IT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2.750.000</a:t>
                      </a:r>
                      <a:r>
                        <a:rPr lang="id-ID" sz="1300">
                          <a:latin typeface="Bookman Old Style"/>
                          <a:ea typeface="Calibri"/>
                          <a:cs typeface="Times New Roman"/>
                        </a:rPr>
                        <a:t>,00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66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17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Nama QQ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Staf </a:t>
                      </a:r>
                      <a:r>
                        <a:rPr lang="id-ID" sz="1300">
                          <a:latin typeface="Bookman Old Style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arketing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2.750.000</a:t>
                      </a:r>
                      <a:r>
                        <a:rPr lang="id-ID" sz="1300">
                          <a:latin typeface="Bookman Old Style"/>
                          <a:ea typeface="Calibri"/>
                          <a:cs typeface="Times New Roman"/>
                        </a:rPr>
                        <a:t>,00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266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18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Nama RR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Staf </a:t>
                      </a:r>
                      <a:r>
                        <a:rPr lang="id-ID" sz="1300">
                          <a:latin typeface="Bookman Old Style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romosi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2.750.000</a:t>
                      </a:r>
                      <a:r>
                        <a:rPr lang="id-ID" sz="1300">
                          <a:latin typeface="Bookman Old Style"/>
                          <a:ea typeface="Calibri"/>
                          <a:cs typeface="Times New Roman"/>
                        </a:rPr>
                        <a:t>,00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66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19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Nama SS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Staf SDM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2.750.000</a:t>
                      </a:r>
                      <a:r>
                        <a:rPr lang="id-ID" sz="1300">
                          <a:latin typeface="Bookman Old Style"/>
                          <a:ea typeface="Calibri"/>
                          <a:cs typeface="Times New Roman"/>
                        </a:rPr>
                        <a:t>,00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266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20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Nama TT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Asisten </a:t>
                      </a:r>
                      <a:r>
                        <a:rPr lang="id-ID" sz="1300">
                          <a:latin typeface="Bookman Old Style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inimarket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3.000.000</a:t>
                      </a:r>
                      <a:r>
                        <a:rPr lang="id-ID" sz="1300">
                          <a:latin typeface="Bookman Old Style"/>
                          <a:ea typeface="Calibri"/>
                          <a:cs typeface="Times New Roman"/>
                        </a:rPr>
                        <a:t>,00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66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21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Nama UU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Asisten </a:t>
                      </a:r>
                      <a:r>
                        <a:rPr lang="id-ID" sz="1300">
                          <a:latin typeface="Bookman Old Style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inimarket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3.000.000</a:t>
                      </a:r>
                      <a:r>
                        <a:rPr lang="id-ID" sz="1300">
                          <a:latin typeface="Bookman Old Style"/>
                          <a:ea typeface="Calibri"/>
                          <a:cs typeface="Times New Roman"/>
                        </a:rPr>
                        <a:t>,00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266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22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Nama VV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Staf </a:t>
                      </a:r>
                      <a:r>
                        <a:rPr lang="id-ID" sz="1300">
                          <a:latin typeface="Bookman Old Style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kunting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3.000.000</a:t>
                      </a:r>
                      <a:r>
                        <a:rPr lang="id-ID" sz="1300">
                          <a:latin typeface="Bookman Old Style"/>
                          <a:ea typeface="Calibri"/>
                          <a:cs typeface="Times New Roman"/>
                        </a:rPr>
                        <a:t>,00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66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23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Nama WW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Supervisor IT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4.000.000</a:t>
                      </a:r>
                      <a:r>
                        <a:rPr lang="id-ID" sz="1300">
                          <a:latin typeface="Bookman Old Style"/>
                          <a:ea typeface="Calibri"/>
                          <a:cs typeface="Times New Roman"/>
                        </a:rPr>
                        <a:t>,00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266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24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Nama XX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Supervisor </a:t>
                      </a:r>
                      <a:r>
                        <a:rPr lang="id-ID" sz="1300">
                          <a:latin typeface="Bookman Old Style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embelian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4.000.000</a:t>
                      </a:r>
                      <a:r>
                        <a:rPr lang="id-ID" sz="1300">
                          <a:latin typeface="Bookman Old Style"/>
                          <a:ea typeface="Calibri"/>
                          <a:cs typeface="Times New Roman"/>
                        </a:rPr>
                        <a:t>,00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66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25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Nama YY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Kepala </a:t>
                      </a:r>
                      <a:r>
                        <a:rPr lang="id-ID" sz="1300">
                          <a:latin typeface="Bookman Old Style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arketing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7.000.000</a:t>
                      </a:r>
                      <a:r>
                        <a:rPr lang="id-ID" sz="1300">
                          <a:latin typeface="Bookman Old Style"/>
                          <a:ea typeface="Calibri"/>
                          <a:cs typeface="Times New Roman"/>
                        </a:rPr>
                        <a:t>,00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266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26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Nama ZZ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latin typeface="Bookman Old Style"/>
                          <a:ea typeface="Calibri"/>
                          <a:cs typeface="Times New Roman"/>
                        </a:rPr>
                        <a:t>Kepala</a:t>
                      </a:r>
                      <a:r>
                        <a:rPr lang="en-US" sz="1300" dirty="0"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300" dirty="0">
                          <a:latin typeface="Bookman Old Style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300" dirty="0" err="1">
                          <a:latin typeface="Bookman Old Style"/>
                          <a:ea typeface="Calibri"/>
                          <a:cs typeface="Times New Roman"/>
                        </a:rPr>
                        <a:t>inimarket</a:t>
                      </a: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7.000.000</a:t>
                      </a:r>
                      <a:r>
                        <a:rPr lang="id-ID" sz="1300">
                          <a:latin typeface="Bookman Old Style"/>
                          <a:ea typeface="Calibri"/>
                          <a:cs typeface="Times New Roman"/>
                        </a:rPr>
                        <a:t>,00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66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27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Nama AB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latin typeface="Bookman Old Style"/>
                          <a:ea typeface="Calibri"/>
                          <a:cs typeface="Times New Roman"/>
                        </a:rPr>
                        <a:t>Kepala</a:t>
                      </a:r>
                      <a:r>
                        <a:rPr lang="en-US" sz="1300" dirty="0"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300" dirty="0">
                          <a:latin typeface="Bookman Old Style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300" dirty="0" err="1">
                          <a:latin typeface="Bookman Old Style"/>
                          <a:ea typeface="Calibri"/>
                          <a:cs typeface="Times New Roman"/>
                        </a:rPr>
                        <a:t>inimarket</a:t>
                      </a: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7.000.000</a:t>
                      </a:r>
                      <a:r>
                        <a:rPr lang="id-ID" sz="1300">
                          <a:latin typeface="Bookman Old Style"/>
                          <a:ea typeface="Calibri"/>
                          <a:cs typeface="Times New Roman"/>
                        </a:rPr>
                        <a:t>,00 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266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28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Nama AC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Kepala </a:t>
                      </a:r>
                      <a:r>
                        <a:rPr lang="id-ID" sz="1300">
                          <a:latin typeface="Bookman Old Style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ogistik 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7.500.000</a:t>
                      </a:r>
                      <a:r>
                        <a:rPr lang="id-ID" sz="1300">
                          <a:latin typeface="Bookman Old Style"/>
                          <a:ea typeface="Calibri"/>
                          <a:cs typeface="Times New Roman"/>
                        </a:rPr>
                        <a:t>,00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66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29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Nama AD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latin typeface="Bookman Old Style"/>
                          <a:ea typeface="Calibri"/>
                          <a:cs typeface="Times New Roman"/>
                        </a:rPr>
                        <a:t>Kepala</a:t>
                      </a:r>
                      <a:r>
                        <a:rPr lang="en-US" sz="1300" dirty="0">
                          <a:latin typeface="Bookman Old Style"/>
                          <a:ea typeface="Calibri"/>
                          <a:cs typeface="Times New Roman"/>
                        </a:rPr>
                        <a:t> SDM </a:t>
                      </a:r>
                      <a:r>
                        <a:rPr lang="en-US" sz="1300" dirty="0" err="1">
                          <a:latin typeface="Bookman Old Style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1300" dirty="0"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300" dirty="0">
                          <a:latin typeface="Bookman Old Style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en-US" sz="1300" dirty="0">
                          <a:latin typeface="Bookman Old Style"/>
                          <a:ea typeface="Calibri"/>
                          <a:cs typeface="Times New Roman"/>
                        </a:rPr>
                        <a:t>mum</a:t>
                      </a: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7.500.000</a:t>
                      </a:r>
                      <a:r>
                        <a:rPr lang="id-ID" sz="1300">
                          <a:latin typeface="Bookman Old Style"/>
                          <a:ea typeface="Calibri"/>
                          <a:cs typeface="Times New Roman"/>
                        </a:rPr>
                        <a:t>,00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266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30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Nama AE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latin typeface="Bookman Old Style"/>
                          <a:ea typeface="Calibri"/>
                          <a:cs typeface="Times New Roman"/>
                        </a:rPr>
                        <a:t>Kepala</a:t>
                      </a:r>
                      <a:r>
                        <a:rPr lang="en-US" sz="1300" dirty="0"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300" dirty="0">
                          <a:latin typeface="Bookman Old Style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300" dirty="0" err="1">
                          <a:latin typeface="Bookman Old Style"/>
                          <a:ea typeface="Calibri"/>
                          <a:cs typeface="Times New Roman"/>
                        </a:rPr>
                        <a:t>kunting</a:t>
                      </a:r>
                      <a:r>
                        <a:rPr lang="en-US" sz="1300" dirty="0"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dirty="0" err="1">
                          <a:latin typeface="Bookman Old Style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1300" dirty="0">
                          <a:latin typeface="Bookman Old Style"/>
                          <a:ea typeface="Calibri"/>
                          <a:cs typeface="Times New Roman"/>
                        </a:rPr>
                        <a:t> IT</a:t>
                      </a: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8.000.000</a:t>
                      </a:r>
                      <a:r>
                        <a:rPr lang="id-ID" sz="1300">
                          <a:latin typeface="Bookman Old Style"/>
                          <a:ea typeface="Calibri"/>
                          <a:cs typeface="Times New Roman"/>
                        </a:rPr>
                        <a:t>,00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66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31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Nama AF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General </a:t>
                      </a:r>
                      <a:r>
                        <a:rPr lang="id-ID" sz="1300">
                          <a:latin typeface="Bookman Old Style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300">
                          <a:latin typeface="Bookman Old Style"/>
                          <a:ea typeface="Calibri"/>
                          <a:cs typeface="Times New Roman"/>
                        </a:rPr>
                        <a:t>anager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Bookman Old Style"/>
                          <a:ea typeface="Calibri"/>
                          <a:cs typeface="Times New Roman"/>
                        </a:rPr>
                        <a:t>20.000.000</a:t>
                      </a:r>
                      <a:r>
                        <a:rPr lang="id-ID" sz="1300" dirty="0">
                          <a:latin typeface="Bookman Old Style"/>
                          <a:ea typeface="Calibri"/>
                          <a:cs typeface="Times New Roman"/>
                        </a:rPr>
                        <a:t>,00</a:t>
                      </a: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1549" name="TextBox 3"/>
          <p:cNvSpPr txBox="1">
            <a:spLocks noChangeArrowheads="1"/>
          </p:cNvSpPr>
          <p:nvPr/>
        </p:nvSpPr>
        <p:spPr bwMode="auto">
          <a:xfrm>
            <a:off x="8610600" y="198438"/>
            <a:ext cx="129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id-ID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" charset="0"/>
                <a:ea typeface="Bookman Old Style" pitchFamily="1" charset="0"/>
                <a:cs typeface="Bookman Old Style" pitchFamily="1" charset="0"/>
              </a:rPr>
              <a:t>Lanjutan...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481263" y="2305050"/>
            <a:ext cx="190500" cy="368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lIns="91429" tIns="45714" rIns="91429" bIns="45714" anchor="ctr">
            <a:spAutoFit/>
          </a:bodyPr>
          <a:lstStyle/>
          <a:p>
            <a:pPr>
              <a:defRPr/>
            </a:pPr>
            <a:endParaRPr lang="id-ID" alt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charset="-52"/>
              <a:cs typeface="Arial" charset="-52"/>
            </a:endParaRPr>
          </a:p>
        </p:txBody>
      </p:sp>
      <p:sp>
        <p:nvSpPr>
          <p:cNvPr id="62467" name="TextBox 2"/>
          <p:cNvSpPr txBox="1">
            <a:spLocks noChangeArrowheads="1"/>
          </p:cNvSpPr>
          <p:nvPr/>
        </p:nvSpPr>
        <p:spPr bwMode="auto">
          <a:xfrm>
            <a:off x="503238" y="617538"/>
            <a:ext cx="91360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>
              <a:defRPr/>
            </a:pPr>
            <a:r>
              <a:rPr lang="en-US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Daftar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Pengelompokan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Jabatan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 </a:t>
            </a:r>
            <a:endParaRPr lang="id-ID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1" charset="0"/>
              <a:ea typeface="Arial Black" pitchFamily="1" charset="0"/>
              <a:cs typeface="Arial Black" pitchFamily="1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19100" y="1235075"/>
          <a:ext cx="9220200" cy="527050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/>
                  </a:extLst>
                </a:gridCol>
                <a:gridCol w="1424940">
                  <a:extLst>
                    <a:ext uri="{9D8B030D-6E8A-4147-A177-3AD203B41FA5}"/>
                  </a:extLst>
                </a:gridCol>
                <a:gridCol w="3352800">
                  <a:extLst>
                    <a:ext uri="{9D8B030D-6E8A-4147-A177-3AD203B41FA5}"/>
                  </a:extLst>
                </a:gridCol>
                <a:gridCol w="754380">
                  <a:extLst>
                    <a:ext uri="{9D8B030D-6E8A-4147-A177-3AD203B41FA5}"/>
                  </a:extLst>
                </a:gridCol>
                <a:gridCol w="2849879">
                  <a:extLst>
                    <a:ext uri="{9D8B030D-6E8A-4147-A177-3AD203B41FA5}"/>
                  </a:extLst>
                </a:gridCol>
              </a:tblGrid>
              <a:tr h="388760">
                <a:tc gridSpan="4"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Semula</a:t>
                      </a:r>
                      <a:endParaRPr kumimoji="0" lang="id-ID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Calibri" pitchFamily="1" charset="0"/>
                          <a:cs typeface="Arial" pitchFamily="1" charset="-52"/>
                        </a:rPr>
                        <a:t>Menjadi</a:t>
                      </a:r>
                      <a:endParaRPr kumimoji="0" lang="id-ID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605381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Nomor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Urut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endParaRPr kumimoji="0" lang="id-ID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Nama</a:t>
                      </a:r>
                      <a:endParaRPr kumimoji="0" lang="id-ID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Jabatan</a:t>
                      </a:r>
                      <a:endParaRPr kumimoji="0" lang="id-ID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No</a:t>
                      </a:r>
                      <a:endParaRPr lang="en-US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Jabatan</a:t>
                      </a:r>
                      <a:endParaRPr lang="en-US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88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Bookman Old Style"/>
                          <a:ea typeface="Calibri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Nama AA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Bookman Old Style"/>
                          <a:ea typeface="Calibri"/>
                          <a:cs typeface="Times New Roman"/>
                        </a:rPr>
                        <a:t>Office </a:t>
                      </a:r>
                      <a:r>
                        <a:rPr lang="id-ID" sz="1500" dirty="0">
                          <a:latin typeface="Bookman Old Style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1500" dirty="0" err="1">
                          <a:latin typeface="Bookman Old Style"/>
                          <a:ea typeface="Calibri"/>
                          <a:cs typeface="Times New Roman"/>
                        </a:rPr>
                        <a:t>oy</a:t>
                      </a:r>
                      <a:endParaRPr lang="en-US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Office </a:t>
                      </a:r>
                      <a:r>
                        <a:rPr lang="id-ID" sz="15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oy</a:t>
                      </a:r>
                      <a:endParaRPr lang="en-US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88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2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Nama BB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Bookman Old Style"/>
                          <a:ea typeface="Calibri"/>
                          <a:cs typeface="Times New Roman"/>
                        </a:rPr>
                        <a:t>Office </a:t>
                      </a:r>
                      <a:r>
                        <a:rPr lang="id-ID" sz="1500" dirty="0">
                          <a:latin typeface="Bookman Old Style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1500" dirty="0" err="1">
                          <a:latin typeface="Bookman Old Style"/>
                          <a:ea typeface="Calibri"/>
                          <a:cs typeface="Times New Roman"/>
                        </a:rPr>
                        <a:t>oy</a:t>
                      </a:r>
                      <a:endParaRPr lang="en-US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88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3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Nama CC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Satpam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2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Satpam</a:t>
                      </a:r>
                      <a:endParaRPr lang="en-US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88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4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Nama DD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latin typeface="Bookman Old Style"/>
                          <a:ea typeface="Calibri"/>
                          <a:cs typeface="Times New Roman"/>
                        </a:rPr>
                        <a:t>Satpam</a:t>
                      </a:r>
                      <a:endParaRPr lang="en-US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88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5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Nama EE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Staf administrasi logistik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3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Staf </a:t>
                      </a:r>
                      <a:r>
                        <a:rPr lang="id-ID" sz="150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50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dministrasi </a:t>
                      </a:r>
                      <a:r>
                        <a:rPr lang="id-ID" sz="150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en-US" sz="150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ogistik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88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6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Nama FF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latin typeface="Bookman Old Style"/>
                          <a:ea typeface="Calibri"/>
                          <a:cs typeface="Times New Roman"/>
                        </a:rPr>
                        <a:t>Staf</a:t>
                      </a:r>
                      <a:r>
                        <a:rPr lang="en-US" sz="1500" dirty="0"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500" dirty="0">
                          <a:latin typeface="Bookman Old Style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500" dirty="0" err="1">
                          <a:latin typeface="Bookman Old Style"/>
                          <a:ea typeface="Calibri"/>
                          <a:cs typeface="Times New Roman"/>
                        </a:rPr>
                        <a:t>dministrasi</a:t>
                      </a:r>
                      <a:r>
                        <a:rPr lang="en-US" sz="1500" dirty="0"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500" dirty="0">
                          <a:latin typeface="Bookman Old Style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500" dirty="0" err="1">
                          <a:latin typeface="Bookman Old Style"/>
                          <a:ea typeface="Calibri"/>
                          <a:cs typeface="Times New Roman"/>
                        </a:rPr>
                        <a:t>inimarket</a:t>
                      </a:r>
                      <a:endParaRPr lang="en-US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5115" algn="l"/>
                        </a:tabLs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4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5115" algn="l"/>
                        </a:tabLst>
                      </a:pP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Staf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5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dministrasi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5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inimarket</a:t>
                      </a:r>
                      <a:endParaRPr lang="en-US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88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7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Nama GG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latin typeface="Bookman Old Style"/>
                          <a:ea typeface="Calibri"/>
                          <a:cs typeface="Times New Roman"/>
                        </a:rPr>
                        <a:t>Staf</a:t>
                      </a:r>
                      <a:r>
                        <a:rPr lang="en-US" sz="1500" dirty="0"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500" dirty="0">
                          <a:latin typeface="Bookman Old Style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500" dirty="0" err="1">
                          <a:latin typeface="Bookman Old Style"/>
                          <a:ea typeface="Calibri"/>
                          <a:cs typeface="Times New Roman"/>
                        </a:rPr>
                        <a:t>dministrasi</a:t>
                      </a:r>
                      <a:r>
                        <a:rPr lang="en-US" sz="1500" dirty="0"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500" dirty="0">
                          <a:latin typeface="Bookman Old Style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500" dirty="0" err="1">
                          <a:latin typeface="Bookman Old Style"/>
                          <a:ea typeface="Calibri"/>
                          <a:cs typeface="Times New Roman"/>
                        </a:rPr>
                        <a:t>inimarket</a:t>
                      </a:r>
                      <a:endParaRPr lang="en-US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88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8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Nama HH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Supir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5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Supir</a:t>
                      </a:r>
                      <a:endParaRPr lang="en-US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88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9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Nama II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latin typeface="Bookman Old Style"/>
                          <a:ea typeface="Calibri"/>
                          <a:cs typeface="Times New Roman"/>
                        </a:rPr>
                        <a:t>Kasir</a:t>
                      </a:r>
                      <a:endParaRPr lang="en-US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6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Kasir</a:t>
                      </a:r>
                      <a:endParaRPr lang="en-US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88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10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Nama JJ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Kasir </a:t>
                      </a:r>
                      <a:r>
                        <a:rPr lang="id-ID" sz="1500">
                          <a:latin typeface="Bookman Old Style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inimarket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7</a:t>
                      </a:r>
                      <a:endParaRPr lang="en-US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Kasir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5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inimarket</a:t>
                      </a:r>
                      <a:endParaRPr lang="en-US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88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11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latin typeface="Bookman Old Style"/>
                          <a:ea typeface="Calibri"/>
                          <a:cs typeface="Times New Roman"/>
                        </a:rPr>
                        <a:t>Nama</a:t>
                      </a:r>
                      <a:r>
                        <a:rPr lang="en-US" sz="1500" dirty="0">
                          <a:latin typeface="Bookman Old Style"/>
                          <a:ea typeface="Calibri"/>
                          <a:cs typeface="Times New Roman"/>
                        </a:rPr>
                        <a:t> KK</a:t>
                      </a:r>
                      <a:endParaRPr lang="en-US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latin typeface="Bookman Old Style"/>
                          <a:ea typeface="Calibri"/>
                          <a:cs typeface="Times New Roman"/>
                        </a:rPr>
                        <a:t>Kasir</a:t>
                      </a:r>
                      <a:r>
                        <a:rPr lang="en-US" sz="1500" dirty="0"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500" dirty="0">
                          <a:latin typeface="Bookman Old Style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500" dirty="0" err="1">
                          <a:latin typeface="Bookman Old Style"/>
                          <a:ea typeface="Calibri"/>
                          <a:cs typeface="Times New Roman"/>
                        </a:rPr>
                        <a:t>inimarket</a:t>
                      </a:r>
                      <a:endParaRPr lang="en-US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2543" name="TextBox 6"/>
          <p:cNvSpPr txBox="1">
            <a:spLocks noChangeArrowheads="1"/>
          </p:cNvSpPr>
          <p:nvPr/>
        </p:nvSpPr>
        <p:spPr bwMode="auto">
          <a:xfrm>
            <a:off x="8610600" y="198438"/>
            <a:ext cx="129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id-ID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" charset="0"/>
                <a:ea typeface="Bookman Old Style" pitchFamily="1" charset="0"/>
                <a:cs typeface="Bookman Old Style" pitchFamily="1" charset="0"/>
              </a:rPr>
              <a:t>Lanjutan...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81013" y="617538"/>
          <a:ext cx="9158287" cy="6059487"/>
        </p:xfrm>
        <a:graphic>
          <a:graphicData uri="http://schemas.openxmlformats.org/drawingml/2006/table">
            <a:tbl>
              <a:tblPr/>
              <a:tblGrid>
                <a:gridCol w="921925">
                  <a:extLst>
                    <a:ext uri="{9D8B030D-6E8A-4147-A177-3AD203B41FA5}"/>
                  </a:extLst>
                </a:gridCol>
                <a:gridCol w="1257169">
                  <a:extLst>
                    <a:ext uri="{9D8B030D-6E8A-4147-A177-3AD203B41FA5}"/>
                  </a:extLst>
                </a:gridCol>
                <a:gridCol w="3101018">
                  <a:extLst>
                    <a:ext uri="{9D8B030D-6E8A-4147-A177-3AD203B41FA5}"/>
                  </a:extLst>
                </a:gridCol>
                <a:gridCol w="921924">
                  <a:extLst>
                    <a:ext uri="{9D8B030D-6E8A-4147-A177-3AD203B41FA5}"/>
                  </a:extLst>
                </a:gridCol>
                <a:gridCol w="2956251">
                  <a:extLst>
                    <a:ext uri="{9D8B030D-6E8A-4147-A177-3AD203B41FA5}"/>
                  </a:extLst>
                </a:gridCol>
              </a:tblGrid>
              <a:tr h="495825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Nomor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Urut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 </a:t>
                      </a:r>
                      <a:endParaRPr kumimoji="0" lang="id-ID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Nama</a:t>
                      </a:r>
                      <a:endParaRPr kumimoji="0" lang="id-ID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-52"/>
                          <a:ea typeface="Arial" pitchFamily="1" charset="-52"/>
                          <a:cs typeface="Arial" pitchFamily="1" charset="-52"/>
                        </a:rPr>
                        <a:t>Jabatan</a:t>
                      </a:r>
                      <a:endParaRPr kumimoji="0" lang="id-ID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-52"/>
                        <a:ea typeface="Calibri" pitchFamily="1" charset="0"/>
                        <a:cs typeface="Arial" pitchFamily="1" charset="-52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No</a:t>
                      </a:r>
                      <a:endParaRPr lang="en-US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Jabatan</a:t>
                      </a:r>
                      <a:endParaRPr lang="en-US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495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Bookman Old Style"/>
                          <a:ea typeface="Calibri"/>
                          <a:cs typeface="Times New Roman"/>
                        </a:rPr>
                        <a:t>12</a:t>
                      </a:r>
                      <a:endParaRPr lang="en-US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latin typeface="Bookman Old Style"/>
                          <a:ea typeface="Calibri"/>
                          <a:cs typeface="Times New Roman"/>
                        </a:rPr>
                        <a:t>Nama</a:t>
                      </a:r>
                      <a:r>
                        <a:rPr lang="en-US" sz="1500" dirty="0">
                          <a:latin typeface="Bookman Old Style"/>
                          <a:ea typeface="Calibri"/>
                          <a:cs typeface="Times New Roman"/>
                        </a:rPr>
                        <a:t> LL</a:t>
                      </a:r>
                      <a:endParaRPr lang="en-US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latin typeface="Bookman Old Style"/>
                          <a:ea typeface="Calibri"/>
                          <a:cs typeface="Times New Roman"/>
                        </a:rPr>
                        <a:t>Staf</a:t>
                      </a:r>
                      <a:r>
                        <a:rPr lang="en-US" sz="1500" dirty="0"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500" dirty="0">
                          <a:latin typeface="Bookman Old Style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500" dirty="0" err="1">
                          <a:latin typeface="Bookman Old Style"/>
                          <a:ea typeface="Calibri"/>
                          <a:cs typeface="Times New Roman"/>
                        </a:rPr>
                        <a:t>dministrasi</a:t>
                      </a:r>
                      <a:r>
                        <a:rPr lang="id-ID" sz="1500" dirty="0">
                          <a:latin typeface="Bookman Old Style"/>
                          <a:ea typeface="Calibri"/>
                          <a:cs typeface="Times New Roman"/>
                        </a:rPr>
                        <a:t> p</a:t>
                      </a:r>
                      <a:r>
                        <a:rPr lang="en-US" sz="1500" dirty="0" err="1">
                          <a:latin typeface="Bookman Old Style"/>
                          <a:ea typeface="Calibri"/>
                          <a:cs typeface="Times New Roman"/>
                        </a:rPr>
                        <a:t>embelian</a:t>
                      </a:r>
                      <a:endParaRPr lang="en-US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Bookman Old Style"/>
                          <a:ea typeface="Calibri"/>
                          <a:cs typeface="Times New Roman"/>
                        </a:rPr>
                        <a:t>8</a:t>
                      </a:r>
                      <a:endParaRPr lang="en-US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latin typeface="Bookman Old Style"/>
                          <a:ea typeface="Calibri"/>
                          <a:cs typeface="Times New Roman"/>
                        </a:rPr>
                        <a:t>Staf</a:t>
                      </a:r>
                      <a:r>
                        <a:rPr lang="en-US" sz="1500" dirty="0"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500" dirty="0">
                          <a:latin typeface="Bookman Old Style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500" dirty="0" err="1">
                          <a:latin typeface="Bookman Old Style"/>
                          <a:ea typeface="Calibri"/>
                          <a:cs typeface="Times New Roman"/>
                        </a:rPr>
                        <a:t>dministrasi</a:t>
                      </a:r>
                      <a:r>
                        <a:rPr lang="en-US" sz="1500" dirty="0"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500" dirty="0">
                          <a:latin typeface="Bookman Old Style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500" dirty="0" err="1">
                          <a:latin typeface="Bookman Old Style"/>
                          <a:ea typeface="Calibri"/>
                          <a:cs typeface="Times New Roman"/>
                        </a:rPr>
                        <a:t>embelian</a:t>
                      </a:r>
                      <a:endParaRPr lang="en-US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66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13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Nama MM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latin typeface="Bookman Old Style"/>
                          <a:ea typeface="Calibri"/>
                          <a:cs typeface="Times New Roman"/>
                        </a:rPr>
                        <a:t>Staf</a:t>
                      </a:r>
                      <a:r>
                        <a:rPr lang="en-US" sz="1500" dirty="0"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500" dirty="0">
                          <a:latin typeface="Bookman Old Style"/>
                          <a:ea typeface="Calibri"/>
                          <a:cs typeface="Times New Roman"/>
                        </a:rPr>
                        <a:t>logistic</a:t>
                      </a:r>
                      <a:endParaRPr lang="en-US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9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latin typeface="Bookman Old Style"/>
                          <a:ea typeface="Calibri"/>
                          <a:cs typeface="Times New Roman"/>
                        </a:rPr>
                        <a:t>Staf</a:t>
                      </a:r>
                      <a:r>
                        <a:rPr lang="en-US" sz="1500" dirty="0"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500" dirty="0">
                          <a:latin typeface="Bookman Old Style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en-US" sz="1500" dirty="0" err="1">
                          <a:latin typeface="Bookman Old Style"/>
                          <a:ea typeface="Calibri"/>
                          <a:cs typeface="Times New Roman"/>
                        </a:rPr>
                        <a:t>ogistik</a:t>
                      </a:r>
                      <a:endParaRPr lang="en-US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266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14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Nama NN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Staf </a:t>
                      </a:r>
                      <a:r>
                        <a:rPr lang="id-ID" sz="1500">
                          <a:latin typeface="Bookman Old Style"/>
                          <a:ea typeface="Calibri"/>
                          <a:cs typeface="Times New Roman"/>
                        </a:rPr>
                        <a:t>logistic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66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15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Nama OO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latin typeface="Bookman Old Style"/>
                          <a:ea typeface="Calibri"/>
                          <a:cs typeface="Times New Roman"/>
                        </a:rPr>
                        <a:t>Staf</a:t>
                      </a:r>
                      <a:r>
                        <a:rPr lang="en-US" sz="1500" dirty="0"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500" dirty="0">
                          <a:latin typeface="Bookman Old Style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en-US" sz="1500" dirty="0">
                          <a:latin typeface="Bookman Old Style"/>
                          <a:ea typeface="Calibri"/>
                          <a:cs typeface="Times New Roman"/>
                        </a:rPr>
                        <a:t>mum</a:t>
                      </a:r>
                      <a:endParaRPr lang="en-US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Bookman Old Style"/>
                          <a:ea typeface="Calibri"/>
                          <a:cs typeface="Times New Roman"/>
                        </a:rPr>
                        <a:t>10</a:t>
                      </a:r>
                      <a:endParaRPr lang="en-US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Staf </a:t>
                      </a:r>
                      <a:r>
                        <a:rPr lang="id-ID" sz="1500">
                          <a:latin typeface="Bookman Old Style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mum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266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16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Nama PP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Staf IT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11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Staf IT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66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17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Nama QQ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Staf </a:t>
                      </a:r>
                      <a:r>
                        <a:rPr lang="id-ID" sz="1500">
                          <a:latin typeface="Bookman Old Style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arketing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12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Staf </a:t>
                      </a:r>
                      <a:r>
                        <a:rPr lang="id-ID" sz="1500">
                          <a:latin typeface="Bookman Old Style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arketing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266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18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Nama RR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Staf </a:t>
                      </a:r>
                      <a:r>
                        <a:rPr lang="id-ID" sz="1500">
                          <a:latin typeface="Bookman Old Style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romosi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13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Staf </a:t>
                      </a:r>
                      <a:r>
                        <a:rPr lang="id-ID" sz="1500">
                          <a:latin typeface="Bookman Old Style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romosi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66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19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Nama SS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Staf SDM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14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Staf SDM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266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20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Nama TT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Asisten </a:t>
                      </a:r>
                      <a:r>
                        <a:rPr lang="id-ID" sz="1500">
                          <a:latin typeface="Bookman Old Style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inimarket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15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latin typeface="Bookman Old Style"/>
                          <a:ea typeface="Calibri"/>
                          <a:cs typeface="Times New Roman"/>
                        </a:rPr>
                        <a:t>Asisten</a:t>
                      </a:r>
                      <a:r>
                        <a:rPr lang="en-US" sz="1500" dirty="0"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500" dirty="0">
                          <a:latin typeface="Bookman Old Style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500" dirty="0" err="1">
                          <a:latin typeface="Bookman Old Style"/>
                          <a:ea typeface="Calibri"/>
                          <a:cs typeface="Times New Roman"/>
                        </a:rPr>
                        <a:t>inimarket</a:t>
                      </a:r>
                      <a:endParaRPr lang="en-US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66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21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Nama UU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Asisten </a:t>
                      </a:r>
                      <a:r>
                        <a:rPr lang="id-ID" sz="1500">
                          <a:latin typeface="Bookman Old Style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inimarket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266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22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Nama VV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Staf </a:t>
                      </a:r>
                      <a:r>
                        <a:rPr lang="id-ID" sz="1500">
                          <a:latin typeface="Bookman Old Style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kunting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16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Staf </a:t>
                      </a:r>
                      <a:r>
                        <a:rPr lang="id-ID" sz="1500">
                          <a:latin typeface="Bookman Old Style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kunting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66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23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Nama WW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Supervisor IT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Bookman Old Style"/>
                          <a:ea typeface="Calibri"/>
                          <a:cs typeface="Times New Roman"/>
                        </a:rPr>
                        <a:t>17</a:t>
                      </a:r>
                      <a:endParaRPr lang="en-US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Supervisor IT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266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24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Nama XX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Supervisor </a:t>
                      </a:r>
                      <a:r>
                        <a:rPr lang="id-ID" sz="1500">
                          <a:latin typeface="Bookman Old Style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embelian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18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Supervisor </a:t>
                      </a:r>
                      <a:r>
                        <a:rPr lang="id-ID" sz="1500">
                          <a:latin typeface="Bookman Old Style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embelian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66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25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Nama YY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Kepala </a:t>
                      </a:r>
                      <a:r>
                        <a:rPr lang="id-ID" sz="1500">
                          <a:latin typeface="Bookman Old Style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arketing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19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Kepala </a:t>
                      </a:r>
                      <a:r>
                        <a:rPr lang="id-ID" sz="1500">
                          <a:latin typeface="Bookman Old Style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arketing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266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26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Nama ZZ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Kepala </a:t>
                      </a:r>
                      <a:r>
                        <a:rPr lang="id-ID" sz="1500">
                          <a:latin typeface="Bookman Old Style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inimarket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20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latin typeface="Bookman Old Style"/>
                          <a:ea typeface="Calibri"/>
                          <a:cs typeface="Times New Roman"/>
                        </a:rPr>
                        <a:t>Kepala</a:t>
                      </a:r>
                      <a:r>
                        <a:rPr lang="en-US" sz="1500" dirty="0"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500" dirty="0">
                          <a:latin typeface="Bookman Old Style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500" dirty="0" err="1">
                          <a:latin typeface="Bookman Old Style"/>
                          <a:ea typeface="Calibri"/>
                          <a:cs typeface="Times New Roman"/>
                        </a:rPr>
                        <a:t>inimarket</a:t>
                      </a:r>
                      <a:endParaRPr lang="en-US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66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27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Nama AB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Kepala </a:t>
                      </a:r>
                      <a:r>
                        <a:rPr lang="id-ID" sz="1500">
                          <a:latin typeface="Bookman Old Style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inimarket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266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28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Nama AC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Kepala </a:t>
                      </a:r>
                      <a:r>
                        <a:rPr lang="id-ID" sz="1500">
                          <a:latin typeface="Bookman Old Style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ogistik 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21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latin typeface="Bookman Old Style"/>
                          <a:ea typeface="Calibri"/>
                          <a:cs typeface="Times New Roman"/>
                        </a:rPr>
                        <a:t>Kepala</a:t>
                      </a:r>
                      <a:r>
                        <a:rPr lang="en-US" sz="1500" dirty="0"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500" dirty="0">
                          <a:latin typeface="Bookman Old Style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en-US" sz="1500" dirty="0" err="1">
                          <a:latin typeface="Bookman Old Style"/>
                          <a:ea typeface="Calibri"/>
                          <a:cs typeface="Times New Roman"/>
                        </a:rPr>
                        <a:t>ogistik</a:t>
                      </a:r>
                      <a:r>
                        <a:rPr lang="en-US" sz="1500" dirty="0"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endParaRPr lang="en-US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66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29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Nama AD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Kepala SDM dan </a:t>
                      </a:r>
                      <a:r>
                        <a:rPr lang="id-ID" sz="1500">
                          <a:latin typeface="Bookman Old Style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mum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22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Kepala SDM dan </a:t>
                      </a:r>
                      <a:r>
                        <a:rPr lang="id-ID" sz="1500">
                          <a:latin typeface="Bookman Old Style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mum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266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30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Nama AE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Kepala </a:t>
                      </a:r>
                      <a:r>
                        <a:rPr lang="id-ID" sz="1500">
                          <a:latin typeface="Bookman Old Style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kunting dan IT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23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latin typeface="Bookman Old Style"/>
                          <a:ea typeface="Calibri"/>
                          <a:cs typeface="Times New Roman"/>
                        </a:rPr>
                        <a:t>Kepala</a:t>
                      </a:r>
                      <a:r>
                        <a:rPr lang="en-US" sz="1500" dirty="0"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500" dirty="0">
                          <a:latin typeface="Bookman Old Style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500" dirty="0" err="1">
                          <a:latin typeface="Bookman Old Style"/>
                          <a:ea typeface="Calibri"/>
                          <a:cs typeface="Times New Roman"/>
                        </a:rPr>
                        <a:t>kunting</a:t>
                      </a:r>
                      <a:r>
                        <a:rPr lang="en-US" sz="1500" dirty="0"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dirty="0" err="1">
                          <a:latin typeface="Bookman Old Style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1500" dirty="0">
                          <a:latin typeface="Bookman Old Style"/>
                          <a:ea typeface="Calibri"/>
                          <a:cs typeface="Times New Roman"/>
                        </a:rPr>
                        <a:t> IT</a:t>
                      </a:r>
                      <a:endParaRPr lang="en-US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66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31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Nama AF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General </a:t>
                      </a:r>
                      <a:r>
                        <a:rPr lang="id-ID" sz="1500">
                          <a:latin typeface="Bookman Old Style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anager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Bookman Old Style"/>
                          <a:ea typeface="Calibri"/>
                          <a:cs typeface="Times New Roman"/>
                        </a:rPr>
                        <a:t>24</a:t>
                      </a:r>
                      <a:endParaRPr lang="en-US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Bookman Old Style"/>
                          <a:ea typeface="Calibri"/>
                          <a:cs typeface="Times New Roman"/>
                        </a:rPr>
                        <a:t>General </a:t>
                      </a:r>
                      <a:r>
                        <a:rPr lang="id-ID" sz="1500" dirty="0">
                          <a:latin typeface="Bookman Old Style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500" dirty="0" err="1">
                          <a:latin typeface="Bookman Old Style"/>
                          <a:ea typeface="Calibri"/>
                          <a:cs typeface="Times New Roman"/>
                        </a:rPr>
                        <a:t>anager</a:t>
                      </a:r>
                      <a:endParaRPr lang="en-US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0" marR="7543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3618" name="TextBox 3"/>
          <p:cNvSpPr txBox="1">
            <a:spLocks noChangeArrowheads="1"/>
          </p:cNvSpPr>
          <p:nvPr/>
        </p:nvSpPr>
        <p:spPr bwMode="auto">
          <a:xfrm>
            <a:off x="8610600" y="198438"/>
            <a:ext cx="129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id-ID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" charset="0"/>
                <a:ea typeface="Bookman Old Style" pitchFamily="1" charset="0"/>
                <a:cs typeface="Bookman Old Style" pitchFamily="1" charset="0"/>
              </a:rPr>
              <a:t>Lanjutan...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044575" eaLnBrk="1" hangingPunct="1"/>
            <a:r>
              <a:rPr lang="en-US" altLang="en-US" smtClean="0"/>
              <a:t>EVALUASI JABATAN</a:t>
            </a:r>
          </a:p>
        </p:txBody>
      </p:sp>
      <p:sp>
        <p:nvSpPr>
          <p:cNvPr id="6748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03313" y="2324100"/>
            <a:ext cx="7912100" cy="2670175"/>
          </a:xfrm>
          <a:ln algn="ctr"/>
        </p:spPr>
        <p:txBody>
          <a:bodyPr lIns="98644" tIns="49323" rIns="98644" bIns="49323"/>
          <a:lstStyle/>
          <a:p>
            <a:pPr marL="392113" lvl="1" indent="-392113" eaLnBrk="1" hangingPunct="1">
              <a:spcBef>
                <a:spcPct val="0"/>
              </a:spcBef>
              <a:spcAft>
                <a:spcPts val="688"/>
              </a:spcAft>
              <a:buFont typeface="Courier New" pitchFamily="1" charset="0"/>
              <a:buChar char="o"/>
              <a:defRPr/>
            </a:pPr>
            <a:r>
              <a:rPr lang="en-US" sz="23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Adalah</a:t>
            </a:r>
            <a:r>
              <a:rPr lang="en-US" sz="23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 proses </a:t>
            </a:r>
            <a:r>
              <a:rPr lang="en-US" sz="23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secara</a:t>
            </a:r>
            <a:r>
              <a:rPr lang="en-US" sz="23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 </a:t>
            </a:r>
            <a:r>
              <a:rPr lang="en-US" sz="23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sistematis</a:t>
            </a:r>
            <a:r>
              <a:rPr lang="en-US" sz="23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 </a:t>
            </a:r>
            <a:r>
              <a:rPr lang="en-US" sz="23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untuk</a:t>
            </a:r>
            <a:r>
              <a:rPr lang="en-US" sz="23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 </a:t>
            </a:r>
            <a:r>
              <a:rPr lang="en-US" sz="23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menilai</a:t>
            </a:r>
            <a:r>
              <a:rPr lang="en-US" sz="23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 </a:t>
            </a:r>
            <a:r>
              <a:rPr lang="en-US" sz="23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besar</a:t>
            </a:r>
            <a:r>
              <a:rPr lang="en-US" sz="23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 </a:t>
            </a:r>
            <a:r>
              <a:rPr lang="en-US" sz="23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kecilnya</a:t>
            </a:r>
            <a:r>
              <a:rPr lang="en-US" sz="23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 </a:t>
            </a:r>
            <a:r>
              <a:rPr lang="en-US" sz="23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atau</a:t>
            </a:r>
            <a:r>
              <a:rPr lang="en-US" sz="23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 </a:t>
            </a:r>
            <a:r>
              <a:rPr lang="en-US" sz="23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bobot</a:t>
            </a:r>
            <a:r>
              <a:rPr lang="en-US" sz="23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 (</a:t>
            </a:r>
            <a:r>
              <a:rPr lang="en-US" sz="23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secara</a:t>
            </a:r>
            <a:r>
              <a:rPr lang="en-US" sz="23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 </a:t>
            </a:r>
            <a:r>
              <a:rPr lang="en-US" sz="23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relatif</a:t>
            </a:r>
            <a:r>
              <a:rPr lang="en-US" sz="23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) </a:t>
            </a:r>
            <a:r>
              <a:rPr lang="en-US" sz="23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jabatan-jabatan</a:t>
            </a:r>
            <a:r>
              <a:rPr lang="en-US" sz="23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 yang </a:t>
            </a:r>
            <a:r>
              <a:rPr lang="en-US" sz="23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terdapat</a:t>
            </a:r>
            <a:r>
              <a:rPr lang="en-US" sz="23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 </a:t>
            </a:r>
            <a:r>
              <a:rPr lang="en-US" sz="23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dalam</a:t>
            </a:r>
            <a:r>
              <a:rPr lang="en-US" sz="23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 </a:t>
            </a:r>
            <a:r>
              <a:rPr lang="en-US" sz="23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suatu</a:t>
            </a:r>
            <a:r>
              <a:rPr lang="en-US" sz="23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 </a:t>
            </a:r>
            <a:r>
              <a:rPr lang="en-US" sz="2300" dirty="0" err="1" smtClean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organisasi</a:t>
            </a:r>
            <a:endParaRPr lang="en-US" sz="2300" dirty="0" smtClean="0">
              <a:solidFill>
                <a:srgbClr val="0D0D0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Franklin Gothic Demi" panose="020B0703020102020204" pitchFamily="34" charset="0"/>
              <a:cs typeface="Calibri" pitchFamily="1" charset="0"/>
            </a:endParaRPr>
          </a:p>
          <a:p>
            <a:pPr marL="392113" lvl="1" indent="-392113" eaLnBrk="1" hangingPunct="1">
              <a:spcBef>
                <a:spcPct val="0"/>
              </a:spcBef>
              <a:spcAft>
                <a:spcPts val="688"/>
              </a:spcAft>
              <a:buFont typeface="Courier New" pitchFamily="1" charset="0"/>
              <a:buChar char="o"/>
              <a:defRPr/>
            </a:pPr>
            <a:endParaRPr lang="en-US" sz="2300" dirty="0">
              <a:solidFill>
                <a:srgbClr val="0D0D0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Franklin Gothic Demi" panose="020B0703020102020204" pitchFamily="34" charset="0"/>
              <a:cs typeface="Calibri" pitchFamily="1" charset="0"/>
            </a:endParaRPr>
          </a:p>
          <a:p>
            <a:pPr marL="392113" lvl="1" indent="-392113" eaLnBrk="1" hangingPunct="1">
              <a:spcBef>
                <a:spcPct val="0"/>
              </a:spcBef>
              <a:spcAft>
                <a:spcPts val="688"/>
              </a:spcAft>
              <a:buFont typeface="Courier New" pitchFamily="1" charset="0"/>
              <a:buChar char="o"/>
              <a:defRPr/>
            </a:pPr>
            <a:r>
              <a:rPr lang="en-US" sz="23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Evaluasi</a:t>
            </a:r>
            <a:r>
              <a:rPr lang="en-US" sz="23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 </a:t>
            </a:r>
            <a:r>
              <a:rPr lang="en-US" sz="23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Jabatan</a:t>
            </a:r>
            <a:r>
              <a:rPr lang="en-US" sz="23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 </a:t>
            </a:r>
            <a:r>
              <a:rPr lang="en-US" sz="23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ini</a:t>
            </a:r>
            <a:r>
              <a:rPr lang="en-US" sz="23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 </a:t>
            </a:r>
            <a:r>
              <a:rPr lang="en-US" sz="23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bukanlah</a:t>
            </a:r>
            <a:r>
              <a:rPr lang="en-US" sz="23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 </a:t>
            </a:r>
            <a:r>
              <a:rPr lang="en-US" sz="23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sesuatu</a:t>
            </a:r>
            <a:r>
              <a:rPr lang="en-US" sz="23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 yang </a:t>
            </a:r>
            <a:r>
              <a:rPr lang="en-US" sz="23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bersifat</a:t>
            </a:r>
            <a:r>
              <a:rPr lang="en-US" sz="23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 </a:t>
            </a:r>
            <a:r>
              <a:rPr lang="en-US" sz="23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ilmiah</a:t>
            </a:r>
            <a:r>
              <a:rPr lang="en-US" sz="23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 </a:t>
            </a:r>
            <a:r>
              <a:rPr lang="en-US" sz="23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tetapi</a:t>
            </a:r>
            <a:r>
              <a:rPr lang="en-US" sz="23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 </a:t>
            </a:r>
            <a:r>
              <a:rPr lang="en-US" sz="23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bersifat</a:t>
            </a:r>
            <a:r>
              <a:rPr lang="en-US" sz="23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 </a:t>
            </a:r>
            <a:r>
              <a:rPr lang="en-US" sz="23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penilaian</a:t>
            </a:r>
            <a:r>
              <a:rPr lang="en-US" sz="23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 (</a:t>
            </a:r>
            <a:r>
              <a:rPr lang="en-US" sz="23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judg</a:t>
            </a:r>
            <a:r>
              <a:rPr lang="id-ID" sz="23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e</a:t>
            </a:r>
            <a:r>
              <a:rPr lang="en-US" sz="23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ment</a:t>
            </a:r>
            <a:r>
              <a:rPr lang="en-US" sz="23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).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/>
          <a:lstStyle/>
          <a:p>
            <a:pPr eaLnBrk="1" hangingPunct="1"/>
            <a:fld id="{037BA359-CD75-4E25-A535-454639DEF4FD}" type="slidenum">
              <a:rPr lang="en-US" altLang="en-US">
                <a:solidFill>
                  <a:srgbClr val="595959"/>
                </a:solidFill>
                <a:latin typeface="Arial Rounded MT Bold" pitchFamily="34" charset="0"/>
                <a:ea typeface="MS PGothic" pitchFamily="34" charset="-128"/>
              </a:rPr>
              <a:pPr eaLnBrk="1" hangingPunct="1"/>
              <a:t>65</a:t>
            </a:fld>
            <a:endParaRPr lang="en-US" altLang="en-US">
              <a:solidFill>
                <a:srgbClr val="595959"/>
              </a:solidFill>
              <a:latin typeface="Arial Rounded MT Bold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8945563" cy="835025"/>
          </a:xfrm>
          <a:solidFill>
            <a:schemeClr val="accent3"/>
          </a:solidFill>
        </p:spPr>
        <p:txBody>
          <a:bodyPr/>
          <a:lstStyle/>
          <a:p>
            <a:pPr defTabSz="1044575" eaLnBrk="1" hangingPunct="1">
              <a:defRPr/>
            </a:pPr>
            <a:r>
              <a:rPr lang="id-ID" dirty="0">
                <a:latin typeface="Franklin Gothic Demi" panose="020B0703020102020204" pitchFamily="34" charset="0"/>
                <a:ea typeface="ＭＳ Ｐゴシック" pitchFamily="1" charset="-128"/>
                <a:cs typeface="ＭＳ Ｐゴシック" pitchFamily="1" charset="-128"/>
              </a:rPr>
              <a:t>METODE </a:t>
            </a:r>
            <a:r>
              <a:rPr lang="en-US" dirty="0">
                <a:latin typeface="Franklin Gothic Demi" panose="020B0703020102020204" pitchFamily="34" charset="0"/>
                <a:ea typeface="ＭＳ Ｐゴシック" pitchFamily="1" charset="-128"/>
                <a:cs typeface="ＭＳ Ｐゴシック" pitchFamily="1" charset="-128"/>
              </a:rPr>
              <a:t>EVALUASI JABATAN</a:t>
            </a:r>
          </a:p>
        </p:txBody>
      </p:sp>
      <p:sp>
        <p:nvSpPr>
          <p:cNvPr id="6850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951038"/>
            <a:ext cx="6019800" cy="4470400"/>
          </a:xfrm>
          <a:ln algn="ctr"/>
        </p:spPr>
        <p:txBody>
          <a:bodyPr lIns="98644" tIns="49323" rIns="98644" bIns="49323">
            <a:noAutofit/>
          </a:bodyPr>
          <a:lstStyle/>
          <a:p>
            <a:pPr marL="392113" lvl="1" indent="-392113" eaLnBrk="1" hangingPunct="1">
              <a:spcBef>
                <a:spcPct val="0"/>
              </a:spcBef>
              <a:buFont typeface="Courier New" pitchFamily="1" charset="0"/>
              <a:buChar char="o"/>
              <a:defRPr/>
            </a:pPr>
            <a:r>
              <a:rPr lang="en-US" sz="23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Non </a:t>
            </a:r>
            <a:r>
              <a:rPr lang="en-US" sz="23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Kuantitatif</a:t>
            </a:r>
            <a:endParaRPr lang="en-US" sz="2300" dirty="0">
              <a:solidFill>
                <a:srgbClr val="0D0D0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Franklin Gothic Demi" panose="020B0703020102020204" pitchFamily="34" charset="0"/>
              <a:cs typeface="Calibri" pitchFamily="1" charset="0"/>
            </a:endParaRPr>
          </a:p>
          <a:p>
            <a:pPr marL="784225" lvl="2" indent="-392113" eaLnBrk="1" hangingPunct="1">
              <a:spcBef>
                <a:spcPct val="0"/>
              </a:spcBef>
              <a:buFont typeface="Arial" pitchFamily="1" charset="-52"/>
              <a:buChar char="•"/>
              <a:defRPr/>
            </a:pPr>
            <a:r>
              <a:rPr lang="en-US" sz="2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Sistem</a:t>
            </a:r>
            <a:r>
              <a:rPr lang="en-US" sz="23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 Ran</a:t>
            </a:r>
            <a:r>
              <a:rPr lang="id-ID" sz="23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g</a:t>
            </a:r>
            <a:r>
              <a:rPr lang="en-US" sz="23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king</a:t>
            </a:r>
          </a:p>
          <a:p>
            <a:pPr marL="784225" lvl="2" indent="-392113" eaLnBrk="1" hangingPunct="1">
              <a:spcBef>
                <a:spcPct val="0"/>
              </a:spcBef>
              <a:buFont typeface="Arial" pitchFamily="1" charset="-52"/>
              <a:buChar char="•"/>
              <a:defRPr/>
            </a:pPr>
            <a:r>
              <a:rPr lang="en-US" sz="23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Sistem</a:t>
            </a:r>
            <a:r>
              <a:rPr lang="en-US" sz="23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 </a:t>
            </a:r>
            <a:r>
              <a:rPr lang="en-US" sz="23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Klasifikasi</a:t>
            </a:r>
            <a:endParaRPr lang="en-US" sz="2300" dirty="0">
              <a:solidFill>
                <a:srgbClr val="0D0D0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Franklin Gothic Demi" panose="020B0703020102020204" pitchFamily="34" charset="0"/>
              <a:cs typeface="Calibri" pitchFamily="1" charset="0"/>
            </a:endParaRPr>
          </a:p>
          <a:p>
            <a:pPr marL="784225" lvl="2" indent="-392113" eaLnBrk="1" hangingPunct="1">
              <a:spcBef>
                <a:spcPct val="0"/>
              </a:spcBef>
              <a:buFont typeface="Arial" pitchFamily="1" charset="-52"/>
              <a:buChar char="•"/>
              <a:defRPr/>
            </a:pPr>
            <a:r>
              <a:rPr lang="en-US" sz="23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Sistem</a:t>
            </a:r>
            <a:r>
              <a:rPr lang="en-US" sz="23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 </a:t>
            </a:r>
            <a:r>
              <a:rPr lang="en-US" sz="23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Penempatan</a:t>
            </a:r>
            <a:r>
              <a:rPr lang="en-US" sz="23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 (</a:t>
            </a:r>
            <a:r>
              <a:rPr lang="id-ID" sz="23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S</a:t>
            </a:r>
            <a:r>
              <a:rPr lang="en-US" sz="23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lotting</a:t>
            </a:r>
            <a:r>
              <a:rPr lang="en-US" sz="2300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)</a:t>
            </a:r>
          </a:p>
          <a:p>
            <a:pPr marL="784225" lvl="2" indent="-392113" eaLnBrk="1" hangingPunct="1">
              <a:spcBef>
                <a:spcPct val="0"/>
              </a:spcBef>
              <a:buFont typeface="Arial" pitchFamily="1" charset="-52"/>
              <a:buChar char="•"/>
              <a:defRPr/>
            </a:pPr>
            <a:endParaRPr lang="en-US" sz="2300" dirty="0">
              <a:solidFill>
                <a:srgbClr val="0D0D0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Franklin Gothic Demi" panose="020B0703020102020204" pitchFamily="34" charset="0"/>
              <a:cs typeface="Calibri" pitchFamily="1" charset="0"/>
            </a:endParaRPr>
          </a:p>
          <a:p>
            <a:pPr marL="392113" lvl="1" indent="-392113" eaLnBrk="1" hangingPunct="1">
              <a:spcBef>
                <a:spcPts val="688"/>
              </a:spcBef>
              <a:buFont typeface="Courier New" pitchFamily="1" charset="0"/>
              <a:buChar char="o"/>
              <a:defRPr/>
            </a:pPr>
            <a:r>
              <a:rPr lang="en-US" sz="23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Kuantitatif</a:t>
            </a:r>
            <a:endParaRPr lang="en-US" sz="2300" dirty="0">
              <a:solidFill>
                <a:srgbClr val="0D0D0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Franklin Gothic Demi" panose="020B0703020102020204" pitchFamily="34" charset="0"/>
              <a:cs typeface="Calibri" pitchFamily="1" charset="0"/>
            </a:endParaRPr>
          </a:p>
          <a:p>
            <a:pPr marL="784225" lvl="2" indent="-392113" eaLnBrk="1" hangingPunct="1">
              <a:spcBef>
                <a:spcPct val="0"/>
              </a:spcBef>
              <a:buFont typeface="Arial" pitchFamily="1" charset="-52"/>
              <a:buChar char="•"/>
              <a:defRPr/>
            </a:pPr>
            <a:r>
              <a:rPr lang="en-US" sz="23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Sistem</a:t>
            </a:r>
            <a:r>
              <a:rPr lang="en-US" sz="23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 </a:t>
            </a:r>
            <a:r>
              <a:rPr lang="en-US" sz="23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Komponen</a:t>
            </a:r>
            <a:r>
              <a:rPr lang="en-US" sz="23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 </a:t>
            </a:r>
            <a:r>
              <a:rPr lang="en-US" sz="23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Jabatan</a:t>
            </a:r>
            <a:endParaRPr lang="en-US" sz="2300" dirty="0">
              <a:solidFill>
                <a:srgbClr val="0D0D0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Franklin Gothic Demi" panose="020B0703020102020204" pitchFamily="34" charset="0"/>
              <a:cs typeface="Calibri" pitchFamily="1" charset="0"/>
            </a:endParaRPr>
          </a:p>
          <a:p>
            <a:pPr marL="784225" lvl="2" indent="-392113" eaLnBrk="1" hangingPunct="1">
              <a:spcBef>
                <a:spcPct val="0"/>
              </a:spcBef>
              <a:buFont typeface="Arial" pitchFamily="1" charset="-52"/>
              <a:buChar char="•"/>
              <a:defRPr/>
            </a:pPr>
            <a:r>
              <a:rPr lang="en-US" sz="23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Sistem</a:t>
            </a:r>
            <a:r>
              <a:rPr lang="en-US" sz="23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 </a:t>
            </a:r>
            <a:r>
              <a:rPr lang="en-US" sz="23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Perbandingan</a:t>
            </a:r>
            <a:r>
              <a:rPr lang="en-US" sz="23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 </a:t>
            </a:r>
            <a:r>
              <a:rPr lang="en-US" sz="23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Faktor</a:t>
            </a:r>
            <a:r>
              <a:rPr lang="en-US" sz="23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 </a:t>
            </a:r>
            <a:r>
              <a:rPr lang="en-US" sz="23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Jabatan</a:t>
            </a:r>
            <a:endParaRPr lang="en-US" sz="2300" dirty="0">
              <a:solidFill>
                <a:srgbClr val="0D0D0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Franklin Gothic Demi" panose="020B0703020102020204" pitchFamily="34" charset="0"/>
              <a:cs typeface="Calibri" pitchFamily="1" charset="0"/>
            </a:endParaRPr>
          </a:p>
          <a:p>
            <a:pPr marL="784225" lvl="2" indent="-392113" eaLnBrk="1" hangingPunct="1">
              <a:spcBef>
                <a:spcPct val="0"/>
              </a:spcBef>
              <a:buFont typeface="Arial" pitchFamily="1" charset="-52"/>
              <a:buChar char="•"/>
              <a:defRPr/>
            </a:pPr>
            <a:r>
              <a:rPr lang="en-US" sz="2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Sistem</a:t>
            </a:r>
            <a:r>
              <a:rPr lang="en-US" sz="23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Poin</a:t>
            </a:r>
            <a:r>
              <a:rPr lang="en-US" sz="23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cs typeface="Calibri" pitchFamily="1" charset="0"/>
              </a:rPr>
              <a:t>Faktor</a:t>
            </a:r>
            <a:endParaRPr lang="en-US" sz="23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Franklin Gothic Demi" panose="020B0703020102020204" pitchFamily="34" charset="0"/>
              <a:cs typeface="Calibri" pitchFamily="1" charset="0"/>
            </a:endParaRPr>
          </a:p>
          <a:p>
            <a:pPr marL="392113" lvl="1" indent="-392113" eaLnBrk="1" hangingPunct="1">
              <a:spcBef>
                <a:spcPct val="0"/>
              </a:spcBef>
              <a:buSzPct val="70000"/>
              <a:buFontTx/>
              <a:buChar char="•"/>
              <a:defRPr/>
            </a:pPr>
            <a:endParaRPr lang="en-US" sz="2300" dirty="0">
              <a:solidFill>
                <a:srgbClr val="0D0D0D"/>
              </a:solidFill>
              <a:effectLst>
                <a:outerShdw blurRad="38100" dist="38100" dir="2700000" algn="tl">
                  <a:srgbClr val="DDDDDD"/>
                </a:outerShdw>
              </a:effectLst>
              <a:cs typeface="Calibri" pitchFamily="1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/>
          <a:lstStyle/>
          <a:p>
            <a:pPr eaLnBrk="1" hangingPunct="1"/>
            <a:fld id="{FC2A5518-7167-4326-A438-BD1F5F255467}" type="slidenum">
              <a:rPr lang="en-US" altLang="en-US">
                <a:solidFill>
                  <a:srgbClr val="595959"/>
                </a:solidFill>
                <a:latin typeface="Arial Rounded MT Bold" pitchFamily="34" charset="0"/>
                <a:ea typeface="MS PGothic" pitchFamily="34" charset="-128"/>
              </a:rPr>
              <a:pPr eaLnBrk="1" hangingPunct="1"/>
              <a:t>66</a:t>
            </a:fld>
            <a:endParaRPr lang="en-US" altLang="en-US">
              <a:solidFill>
                <a:srgbClr val="595959"/>
              </a:solidFill>
              <a:latin typeface="Arial Rounded MT Bold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044575" eaLnBrk="1" hangingPunct="1"/>
            <a:r>
              <a:rPr lang="en-US" altLang="en-US" smtClean="0"/>
              <a:t>POINT FACTOR TABLE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49325" y="1792288"/>
            <a:ext cx="8326438" cy="487997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lIns="98644" tIns="49323" rIns="98644" bIns="49323"/>
          <a:lstStyle/>
          <a:p>
            <a:pPr algn="ctr" defTabSz="1044575">
              <a:spcAft>
                <a:spcPts val="688"/>
              </a:spcAft>
              <a:buClr>
                <a:schemeClr val="accent1"/>
              </a:buClr>
              <a:buSzPct val="70000"/>
              <a:defRPr/>
            </a:pPr>
            <a:r>
              <a:rPr lang="en-US" sz="23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1" charset="0"/>
                <a:ea typeface="MS PGothic" pitchFamily="34" charset="-128"/>
                <a:cs typeface="Calibri" pitchFamily="1" charset="0"/>
              </a:rPr>
              <a:t>4 LANGKAH MENYUSUN POINT FACTOR TABLE</a:t>
            </a:r>
            <a:endParaRPr lang="en-US" sz="21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pitchFamily="1" charset="0"/>
              <a:ea typeface="MS PGothic" pitchFamily="34" charset="-128"/>
              <a:cs typeface="Calibri" pitchFamily="1" charset="0"/>
            </a:endParaRPr>
          </a:p>
          <a:p>
            <a:pPr marL="1249363" lvl="1" indent="-1249363" defTabSz="1044575">
              <a:buSzPct val="100000"/>
              <a:defRPr/>
            </a:pPr>
            <a:r>
              <a:rPr lang="en-US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1" charset="0"/>
                <a:ea typeface="MS PGothic" pitchFamily="34" charset="-128"/>
                <a:cs typeface="Calibri" pitchFamily="1" charset="0"/>
              </a:rPr>
              <a:t>Langkah 1 -	MENENTUKAN FAKTOR KOMPENSASI</a:t>
            </a:r>
          </a:p>
          <a:p>
            <a:pPr marL="1249363" lvl="1" indent="-1249363" defTabSz="1044575">
              <a:buSzPct val="100000"/>
              <a:defRPr/>
            </a:pPr>
            <a:r>
              <a:rPr lang="en-US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1" charset="0"/>
                <a:ea typeface="MS PGothic" pitchFamily="34" charset="-128"/>
                <a:cs typeface="Calibri" pitchFamily="1" charset="0"/>
              </a:rPr>
              <a:t>	Standar faktor yang biasa dipakai dalam evaluasi jabatan adalah sbb.:</a:t>
            </a:r>
          </a:p>
          <a:p>
            <a:pPr marL="1249363" lvl="1" indent="-1249363" defTabSz="1044575">
              <a:buSzPct val="100000"/>
              <a:buFont typeface="Franklin Gothic Medium" pitchFamily="1" charset="0"/>
              <a:buAutoNum type="arabicPeriod"/>
              <a:defRPr/>
            </a:pPr>
            <a:r>
              <a:rPr lang="en-US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1" charset="0"/>
                <a:ea typeface="MS PGothic" pitchFamily="34" charset="-128"/>
                <a:cs typeface="Calibri" pitchFamily="1" charset="0"/>
              </a:rPr>
              <a:t>Keahlian/Keterampilan (Skill)</a:t>
            </a:r>
          </a:p>
          <a:p>
            <a:pPr marL="1249363" lvl="1" indent="-1249363" defTabSz="1044575">
              <a:buSzPct val="100000"/>
              <a:buFont typeface="Franklin Gothic Medium" pitchFamily="1" charset="0"/>
              <a:buAutoNum type="arabicPeriod"/>
              <a:defRPr/>
            </a:pPr>
            <a:r>
              <a:rPr lang="en-US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1" charset="0"/>
                <a:ea typeface="MS PGothic" pitchFamily="34" charset="-128"/>
                <a:cs typeface="Calibri" pitchFamily="1" charset="0"/>
              </a:rPr>
              <a:t>Usaha yang dilakukan (Effort)</a:t>
            </a:r>
          </a:p>
          <a:p>
            <a:pPr marL="1249363" lvl="1" indent="-1249363" defTabSz="1044575">
              <a:buSzPct val="100000"/>
              <a:buFont typeface="Franklin Gothic Medium" pitchFamily="1" charset="0"/>
              <a:buAutoNum type="arabicPeriod"/>
              <a:defRPr/>
            </a:pPr>
            <a:r>
              <a:rPr lang="en-US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1" charset="0"/>
                <a:ea typeface="MS PGothic" pitchFamily="34" charset="-128"/>
                <a:cs typeface="Calibri" pitchFamily="1" charset="0"/>
              </a:rPr>
              <a:t>Tanggung jawab (Responsibility)</a:t>
            </a:r>
          </a:p>
          <a:p>
            <a:pPr marL="1249363" lvl="1" indent="-1249363" defTabSz="1044575">
              <a:spcAft>
                <a:spcPts val="688"/>
              </a:spcAft>
              <a:buSzPct val="100000"/>
              <a:buFont typeface="Franklin Gothic Medium" pitchFamily="1" charset="0"/>
              <a:buAutoNum type="arabicPeriod"/>
              <a:defRPr/>
            </a:pPr>
            <a:r>
              <a:rPr lang="en-US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1" charset="0"/>
                <a:ea typeface="MS PGothic" pitchFamily="34" charset="-128"/>
                <a:cs typeface="Calibri" pitchFamily="1" charset="0"/>
              </a:rPr>
              <a:t>Lingkungan Kerja (Work Environment)</a:t>
            </a:r>
          </a:p>
          <a:p>
            <a:pPr marL="1249363" lvl="1" indent="-1249363" defTabSz="1044575">
              <a:buSzPct val="100000"/>
              <a:defRPr/>
            </a:pPr>
            <a:r>
              <a:rPr lang="en-US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1" charset="0"/>
                <a:ea typeface="MS PGothic" pitchFamily="34" charset="-128"/>
                <a:cs typeface="Calibri" pitchFamily="1" charset="0"/>
              </a:rPr>
              <a:t>Langkah 2 -	MEMBOBOT FAKTOR KOMPENSASI</a:t>
            </a:r>
          </a:p>
          <a:p>
            <a:pPr marL="1249363" lvl="1" indent="-1249363" defTabSz="1044575">
              <a:buSzPct val="100000"/>
              <a:buFont typeface="Franklin Gothic Medium" pitchFamily="1" charset="0"/>
              <a:buAutoNum type="arabicPeriod"/>
              <a:defRPr/>
            </a:pPr>
            <a:r>
              <a:rPr lang="en-US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1" charset="0"/>
                <a:ea typeface="MS PGothic" pitchFamily="34" charset="-128"/>
                <a:cs typeface="Calibri" pitchFamily="1" charset="0"/>
              </a:rPr>
              <a:t>Tentukan jumlah poin dari keseluruhan Faktor Kompensasi (standard = 1000 poin)</a:t>
            </a:r>
          </a:p>
          <a:p>
            <a:pPr marL="1249363" lvl="1" indent="-1249363" defTabSz="1044575">
              <a:buSzPct val="100000"/>
              <a:buFont typeface="Franklin Gothic Medium" pitchFamily="1" charset="0"/>
              <a:buAutoNum type="arabicPeriod"/>
              <a:defRPr/>
            </a:pPr>
            <a:r>
              <a:rPr lang="en-US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1" charset="0"/>
                <a:ea typeface="MS PGothic" pitchFamily="34" charset="-128"/>
                <a:cs typeface="Calibri" pitchFamily="1" charset="0"/>
              </a:rPr>
              <a:t>Bobot masing2 faktor (dalam persentase). Untuk standar faktor di atas, persentase standarnya adalah Skill = 30%; Effort = 12%; Responsibility = 48%, dan Work Environment = 10%).</a:t>
            </a:r>
          </a:p>
          <a:p>
            <a:pPr marL="1249363" lvl="1" indent="-1249363" defTabSz="1044575">
              <a:buSzPct val="100000"/>
              <a:buFont typeface="Franklin Gothic Medium" pitchFamily="1" charset="0"/>
              <a:buAutoNum type="arabicPeriod"/>
              <a:defRPr/>
            </a:pPr>
            <a:r>
              <a:rPr lang="en-US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1" charset="0"/>
                <a:ea typeface="MS PGothic" pitchFamily="34" charset="-128"/>
                <a:cs typeface="Calibri" pitchFamily="1" charset="0"/>
              </a:rPr>
              <a:t>Hitung poin masing2 faktor.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/>
          <a:lstStyle/>
          <a:p>
            <a:pPr eaLnBrk="1" hangingPunct="1"/>
            <a:fld id="{3D391E2B-65AD-4A07-8BD0-EC5999E2D937}" type="slidenum">
              <a:rPr lang="en-US" altLang="en-US">
                <a:solidFill>
                  <a:srgbClr val="595959"/>
                </a:solidFill>
                <a:latin typeface="Arial Rounded MT Bold" pitchFamily="34" charset="0"/>
                <a:ea typeface="MS PGothic" pitchFamily="34" charset="-128"/>
              </a:rPr>
              <a:pPr eaLnBrk="1" hangingPunct="1"/>
              <a:t>67</a:t>
            </a:fld>
            <a:endParaRPr lang="en-US" altLang="en-US">
              <a:solidFill>
                <a:srgbClr val="595959"/>
              </a:solidFill>
              <a:latin typeface="Arial Rounded MT Bold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044575" eaLnBrk="1" hangingPunct="1"/>
            <a:r>
              <a:rPr lang="en-US" altLang="en-US" smtClean="0"/>
              <a:t>POINT FACTOR TABLE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49325" y="1792288"/>
            <a:ext cx="8326438" cy="487997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lIns="98644" tIns="49323" rIns="98644" bIns="49323">
            <a:normAutofit/>
          </a:bodyPr>
          <a:lstStyle/>
          <a:p>
            <a:pPr algn="ctr" defTabSz="1044575">
              <a:spcAft>
                <a:spcPts val="688"/>
              </a:spcAft>
              <a:buClr>
                <a:schemeClr val="accent1"/>
              </a:buClr>
              <a:buSzPct val="70000"/>
              <a:defRPr/>
            </a:pPr>
            <a:r>
              <a:rPr lang="en-US" sz="23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1" charset="0"/>
                <a:ea typeface="MS PGothic" pitchFamily="34" charset="-128"/>
                <a:cs typeface="Calibri" pitchFamily="1" charset="0"/>
              </a:rPr>
              <a:t>4 LANGKAH MENYUSUN POINT FACTOR TABLE</a:t>
            </a:r>
          </a:p>
          <a:p>
            <a:pPr marL="1308100" lvl="1" indent="-1308100" defTabSz="1044575">
              <a:buSzPct val="100000"/>
              <a:defRPr/>
            </a:pPr>
            <a:r>
              <a:rPr lang="en-US" sz="21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1" charset="0"/>
                <a:ea typeface="MS PGothic" pitchFamily="34" charset="-128"/>
                <a:cs typeface="Calibri" pitchFamily="1" charset="0"/>
              </a:rPr>
              <a:t>Langkah 3 -	MENETAPKAN TURUNAN FAKTOR KOMPENSASI</a:t>
            </a:r>
          </a:p>
          <a:p>
            <a:pPr marL="1308100" lvl="1" indent="-1308100" defTabSz="1044575">
              <a:buSzPct val="100000"/>
              <a:defRPr/>
            </a:pPr>
            <a:r>
              <a:rPr lang="en-US" sz="21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1" charset="0"/>
                <a:ea typeface="MS PGothic" pitchFamily="34" charset="-128"/>
                <a:cs typeface="Calibri" pitchFamily="1" charset="0"/>
              </a:rPr>
              <a:t>	Standar turunan faktor yang biasa dipakai dalam evaluasi jabatan (2 turunan untuk masing2 faktor) adalah sbb.:</a:t>
            </a:r>
          </a:p>
          <a:p>
            <a:pPr marL="1308100" lvl="1" indent="-1308100" defTabSz="1044575">
              <a:buSzPct val="100000"/>
              <a:buFont typeface="Franklin Gothic Medium" pitchFamily="1" charset="0"/>
              <a:buAutoNum type="arabicPeriod"/>
              <a:defRPr/>
            </a:pPr>
            <a:r>
              <a:rPr lang="en-US" sz="21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1" charset="0"/>
                <a:ea typeface="MS PGothic" pitchFamily="34" charset="-128"/>
                <a:cs typeface="Calibri" pitchFamily="1" charset="0"/>
              </a:rPr>
              <a:t>Skill </a:t>
            </a:r>
            <a:r>
              <a:rPr lang="en-US" sz="21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1" charset="0"/>
                <a:ea typeface="MS PGothic" pitchFamily="34" charset="-128"/>
                <a:cs typeface="Calibri" pitchFamily="1" charset="0"/>
                <a:sym typeface="Wingdings" pitchFamily="1" charset="2"/>
              </a:rPr>
              <a:t> Pengetahuan/Pendidikan dan Pengalaman</a:t>
            </a:r>
            <a:endParaRPr lang="en-US" sz="2100">
              <a:solidFill>
                <a:srgbClr val="0D0D0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pitchFamily="1" charset="0"/>
              <a:ea typeface="MS PGothic" pitchFamily="34" charset="-128"/>
              <a:cs typeface="Calibri" pitchFamily="1" charset="0"/>
            </a:endParaRPr>
          </a:p>
          <a:p>
            <a:pPr marL="1308100" lvl="1" indent="-1308100" defTabSz="1044575">
              <a:buSzPct val="100000"/>
              <a:buFont typeface="Franklin Gothic Medium" pitchFamily="1" charset="0"/>
              <a:buAutoNum type="arabicPeriod"/>
              <a:defRPr/>
            </a:pPr>
            <a:r>
              <a:rPr lang="en-US" sz="21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1" charset="0"/>
                <a:ea typeface="MS PGothic" pitchFamily="34" charset="-128"/>
                <a:cs typeface="Calibri" pitchFamily="1" charset="0"/>
              </a:rPr>
              <a:t>Effort </a:t>
            </a:r>
            <a:r>
              <a:rPr lang="en-US" sz="21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1" charset="0"/>
                <a:ea typeface="MS PGothic" pitchFamily="34" charset="-128"/>
                <a:cs typeface="Calibri" pitchFamily="1" charset="0"/>
                <a:sym typeface="Wingdings" pitchFamily="1" charset="2"/>
              </a:rPr>
              <a:t> Fisik dan Mental</a:t>
            </a:r>
            <a:endParaRPr lang="en-US" sz="2100">
              <a:solidFill>
                <a:srgbClr val="0D0D0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pitchFamily="1" charset="0"/>
              <a:ea typeface="MS PGothic" pitchFamily="34" charset="-128"/>
              <a:cs typeface="Calibri" pitchFamily="1" charset="0"/>
            </a:endParaRPr>
          </a:p>
          <a:p>
            <a:pPr marL="1308100" lvl="1" indent="-1308100" defTabSz="1044575">
              <a:buSzPct val="100000"/>
              <a:buFont typeface="Franklin Gothic Medium" pitchFamily="1" charset="0"/>
              <a:buAutoNum type="arabicPeriod"/>
              <a:defRPr/>
            </a:pPr>
            <a:r>
              <a:rPr lang="en-US" sz="21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1" charset="0"/>
                <a:ea typeface="MS PGothic" pitchFamily="34" charset="-128"/>
                <a:cs typeface="Calibri" pitchFamily="1" charset="0"/>
              </a:rPr>
              <a:t>Responsibility </a:t>
            </a:r>
            <a:r>
              <a:rPr lang="en-US" sz="21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1" charset="0"/>
                <a:ea typeface="MS PGothic" pitchFamily="34" charset="-128"/>
                <a:cs typeface="Calibri" pitchFamily="1" charset="0"/>
                <a:sym typeface="Wingdings" pitchFamily="1" charset="2"/>
              </a:rPr>
              <a:t> Peraturan dan Keuangan</a:t>
            </a:r>
            <a:endParaRPr lang="en-US" sz="2100">
              <a:solidFill>
                <a:srgbClr val="0D0D0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pitchFamily="1" charset="0"/>
              <a:ea typeface="MS PGothic" pitchFamily="34" charset="-128"/>
              <a:cs typeface="Calibri" pitchFamily="1" charset="0"/>
            </a:endParaRPr>
          </a:p>
          <a:p>
            <a:pPr marL="1308100" lvl="1" indent="-1308100" defTabSz="1044575">
              <a:spcAft>
                <a:spcPts val="688"/>
              </a:spcAft>
              <a:buSzPct val="100000"/>
              <a:buFont typeface="Franklin Gothic Medium" pitchFamily="1" charset="0"/>
              <a:buAutoNum type="arabicPeriod"/>
              <a:defRPr/>
            </a:pPr>
            <a:r>
              <a:rPr lang="en-US" sz="21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1" charset="0"/>
                <a:ea typeface="MS PGothic" pitchFamily="34" charset="-128"/>
                <a:cs typeface="Calibri" pitchFamily="1" charset="0"/>
              </a:rPr>
              <a:t>Work Environment </a:t>
            </a:r>
            <a:r>
              <a:rPr lang="en-US" sz="21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1" charset="0"/>
                <a:ea typeface="MS PGothic" pitchFamily="34" charset="-128"/>
                <a:cs typeface="Calibri" pitchFamily="1" charset="0"/>
                <a:sym typeface="Wingdings" pitchFamily="1" charset="2"/>
              </a:rPr>
              <a:t> Kondisi Kerja dan Bahaya</a:t>
            </a:r>
            <a:endParaRPr lang="en-US" sz="2100">
              <a:solidFill>
                <a:srgbClr val="0D0D0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pitchFamily="1" charset="0"/>
              <a:ea typeface="MS PGothic" pitchFamily="34" charset="-128"/>
              <a:cs typeface="Calibri" pitchFamily="1" charset="0"/>
            </a:endParaRPr>
          </a:p>
          <a:p>
            <a:pPr marL="1308100" lvl="1" indent="-1308100" defTabSz="1044575">
              <a:buSzPct val="100000"/>
              <a:defRPr/>
            </a:pPr>
            <a:endParaRPr lang="en-US" sz="2100">
              <a:solidFill>
                <a:srgbClr val="0D0D0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pitchFamily="1" charset="0"/>
              <a:ea typeface="MS PGothic" pitchFamily="34" charset="-128"/>
              <a:cs typeface="Calibri" pitchFamily="1" charset="0"/>
            </a:endParaRPr>
          </a:p>
          <a:p>
            <a:pPr marL="1308100" lvl="1" indent="-1308100" defTabSz="1044575">
              <a:buSzPct val="100000"/>
              <a:defRPr/>
            </a:pPr>
            <a:endParaRPr lang="en-US" sz="2100">
              <a:solidFill>
                <a:srgbClr val="0D0D0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pitchFamily="1" charset="0"/>
              <a:ea typeface="MS PGothic" pitchFamily="34" charset="-128"/>
              <a:cs typeface="Calibri" pitchFamily="1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/>
          <a:lstStyle/>
          <a:p>
            <a:pPr eaLnBrk="1" hangingPunct="1"/>
            <a:fld id="{20B46C84-CCF2-4018-8397-AC7E6F18CC1D}" type="slidenum">
              <a:rPr lang="en-US" altLang="en-US">
                <a:solidFill>
                  <a:srgbClr val="595959"/>
                </a:solidFill>
                <a:latin typeface="Arial Rounded MT Bold" pitchFamily="34" charset="0"/>
                <a:ea typeface="MS PGothic" pitchFamily="34" charset="-128"/>
              </a:rPr>
              <a:pPr eaLnBrk="1" hangingPunct="1"/>
              <a:t>68</a:t>
            </a:fld>
            <a:endParaRPr lang="en-US" altLang="en-US">
              <a:solidFill>
                <a:srgbClr val="595959"/>
              </a:solidFill>
              <a:latin typeface="Arial Rounded MT Bold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762000" y="277813"/>
            <a:ext cx="8793163" cy="454025"/>
          </a:xfrm>
          <a:solidFill>
            <a:schemeClr val="accent3"/>
          </a:solidFill>
        </p:spPr>
        <p:txBody>
          <a:bodyPr/>
          <a:lstStyle/>
          <a:p>
            <a:pPr defTabSz="1044575" eaLnBrk="1" hangingPunct="1">
              <a:defRPr/>
            </a:pPr>
            <a:r>
              <a:rPr lang="en-US" sz="3200" dirty="0">
                <a:latin typeface="Franklin Gothic Demi" panose="020B0703020102020204" pitchFamily="34" charset="0"/>
                <a:ea typeface="ＭＳ Ｐゴシック" pitchFamily="1" charset="-128"/>
                <a:cs typeface="ＭＳ Ｐゴシック" pitchFamily="1" charset="-128"/>
              </a:rPr>
              <a:t>POINT FACTOR TABLE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14400" y="1265238"/>
            <a:ext cx="8361363" cy="540702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lIns="98644" tIns="49323" rIns="98644" bIns="49323">
            <a:normAutofit lnSpcReduction="10000"/>
          </a:bodyPr>
          <a:lstStyle/>
          <a:p>
            <a:pPr algn="ctr" defTabSz="1044575">
              <a:lnSpc>
                <a:spcPct val="90000"/>
              </a:lnSpc>
              <a:spcAft>
                <a:spcPts val="688"/>
              </a:spcAft>
              <a:buClr>
                <a:schemeClr val="accent1"/>
              </a:buClr>
              <a:buSzPct val="70000"/>
              <a:defRPr/>
            </a:pPr>
            <a:r>
              <a:rPr lang="en-US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1" charset="0"/>
                <a:ea typeface="MS PGothic" pitchFamily="34" charset="-128"/>
                <a:cs typeface="Calibri" pitchFamily="1" charset="0"/>
              </a:rPr>
              <a:t>4 </a:t>
            </a:r>
            <a:r>
              <a:rPr lang="en-US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LANGKAH MENYUSUN POINT FACTOR TABLE</a:t>
            </a:r>
          </a:p>
          <a:p>
            <a:pPr marL="1308100" lvl="1" indent="-1308100" defTabSz="1044575">
              <a:lnSpc>
                <a:spcPct val="90000"/>
              </a:lnSpc>
              <a:buSzPct val="100000"/>
              <a:defRPr/>
            </a:pP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Langkah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4 -	MEMBOBOT TURUNAN FAKTOR KOMPENSASI</a:t>
            </a:r>
          </a:p>
          <a:p>
            <a:pPr marL="1308100" lvl="1" indent="-1308100" defTabSz="1044575">
              <a:lnSpc>
                <a:spcPct val="90000"/>
              </a:lnSpc>
              <a:buSzPct val="100000"/>
              <a:defRPr/>
            </a:pPr>
            <a:endParaRPr lang="en-US" sz="2100" dirty="0">
              <a:solidFill>
                <a:srgbClr val="0D0D0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Franklin Gothic Demi" panose="020B0703020102020204" pitchFamily="34" charset="0"/>
              <a:ea typeface="MS PGothic" pitchFamily="34" charset="-128"/>
              <a:cs typeface="Calibri" pitchFamily="1" charset="0"/>
            </a:endParaRPr>
          </a:p>
          <a:p>
            <a:pPr marL="1308100" lvl="1" indent="-1308100" defTabSz="10445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Franklin Gothic Medium" pitchFamily="1" charset="0"/>
              <a:buAutoNum type="arabicPeriod"/>
              <a:defRPr/>
            </a:pP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Bagi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poin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Turunan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Faktor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Kompensasi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menjadi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bertingkat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(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standar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: 5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tingkat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, Tingkat 1 –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Rendah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dan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Tingkat 5 - Tinggi).</a:t>
            </a:r>
          </a:p>
          <a:p>
            <a:pPr marL="1308100" lvl="1" indent="-1308100" defTabSz="10445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Franklin Gothic Medium" pitchFamily="1" charset="0"/>
              <a:buAutoNum type="arabicPeriod"/>
              <a:defRPr/>
            </a:pP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Bobot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setiap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tingkat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Turunan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Faktor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Kompensasi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dimulai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dari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tingkat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paling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tinggi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dengan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membagi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dua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poin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Faktor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Kompensasinya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.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Pertimbangan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perusahaan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menentukan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Turunan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Faktor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Kompensasi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mana yang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lebih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besar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poinnya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untuk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setiap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Faktor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Kompensasi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.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Jumlah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poin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Turunan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Faktor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Kompensasi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=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Poin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Faktor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Kompensasinya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.</a:t>
            </a:r>
          </a:p>
          <a:p>
            <a:pPr marL="1308100" lvl="1" indent="-1308100" defTabSz="10445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Franklin Gothic Medium" pitchFamily="1" charset="0"/>
              <a:buAutoNum type="arabicPeriod"/>
              <a:defRPr/>
            </a:pP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Tingkat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selanjutnya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sampai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dengan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Tingkat 1,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diberi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poin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menurun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dengan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Tingkat 1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mendapat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poin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paling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rendah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.</a:t>
            </a:r>
          </a:p>
          <a:p>
            <a:pPr marL="1308100" lvl="1" indent="-1308100" defTabSz="10445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Franklin Gothic Medium" pitchFamily="1" charset="0"/>
              <a:buAutoNum type="arabicPeriod"/>
              <a:defRPr/>
            </a:pP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Total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Poin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Turunan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Faktor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Kompensasi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di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tingkat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paling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tinggi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sama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dengan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Total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Poin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Faktor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 </a:t>
            </a:r>
            <a:r>
              <a:rPr lang="en-US" sz="2100" dirty="0" err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Kompensasi</a:t>
            </a:r>
            <a:r>
              <a:rPr lang="en-US" sz="2100" dirty="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Demi" panose="020B0703020102020204" pitchFamily="34" charset="0"/>
                <a:ea typeface="MS PGothic" pitchFamily="34" charset="-128"/>
                <a:cs typeface="Calibri" pitchFamily="1" charset="0"/>
              </a:rPr>
              <a:t>.</a:t>
            </a:r>
          </a:p>
          <a:p>
            <a:pPr marL="1308100" lvl="1" indent="-1308100" defTabSz="10445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endParaRPr lang="en-US" sz="2100" dirty="0">
              <a:solidFill>
                <a:srgbClr val="0D0D0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pitchFamily="1" charset="0"/>
              <a:ea typeface="MS PGothic" pitchFamily="34" charset="-128"/>
              <a:cs typeface="Calibri" pitchFamily="1" charset="0"/>
            </a:endParaRPr>
          </a:p>
          <a:p>
            <a:pPr marL="1308100" lvl="1" indent="-1308100" defTabSz="1044575">
              <a:lnSpc>
                <a:spcPct val="90000"/>
              </a:lnSpc>
              <a:buSzPct val="100000"/>
              <a:defRPr/>
            </a:pPr>
            <a:endParaRPr lang="en-US" sz="2100" dirty="0">
              <a:solidFill>
                <a:srgbClr val="0D0D0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pitchFamily="1" charset="0"/>
              <a:ea typeface="MS PGothic" pitchFamily="34" charset="-128"/>
              <a:cs typeface="Calibri" pitchFamily="1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/>
          <a:lstStyle/>
          <a:p>
            <a:pPr eaLnBrk="1" hangingPunct="1"/>
            <a:fld id="{0BF9158C-070E-45F6-879C-AA9FF7679E9E}" type="slidenum">
              <a:rPr lang="en-US" altLang="en-US">
                <a:solidFill>
                  <a:srgbClr val="595959"/>
                </a:solidFill>
                <a:latin typeface="Arial Rounded MT Bold" pitchFamily="34" charset="0"/>
                <a:ea typeface="MS PGothic" pitchFamily="34" charset="-128"/>
              </a:rPr>
              <a:pPr eaLnBrk="1" hangingPunct="1"/>
              <a:t>69</a:t>
            </a:fld>
            <a:endParaRPr lang="en-US" altLang="en-US">
              <a:solidFill>
                <a:srgbClr val="595959"/>
              </a:solidFill>
              <a:latin typeface="Arial Rounded MT Bold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0"/>
            <a:ext cx="10058400" cy="960438"/>
          </a:xfrm>
          <a:prstGeom prst="rect">
            <a:avLst/>
          </a:prstGeom>
          <a:gradFill rotWithShape="1">
            <a:gsLst>
              <a:gs pos="0">
                <a:srgbClr val="CB6C1D"/>
              </a:gs>
              <a:gs pos="80000">
                <a:srgbClr val="FF8F2A"/>
              </a:gs>
              <a:gs pos="100000">
                <a:srgbClr val="FF8F26"/>
              </a:gs>
            </a:gsLst>
            <a:lin ang="162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lIns="91407" tIns="45704" rIns="91407" bIns="45704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2205038"/>
            <a:ext cx="9051925" cy="2335212"/>
          </a:xfrm>
        </p:spPr>
        <p:txBody>
          <a:bodyPr/>
          <a:lstStyle/>
          <a:p>
            <a:pPr marL="307975" indent="-307975" algn="just" eaLnBrk="1" hangingPunct="1">
              <a:lnSpc>
                <a:spcPct val="80000"/>
              </a:lnSpc>
              <a:buClr>
                <a:schemeClr val="tx1"/>
              </a:buClr>
              <a:buSzPct val="90000"/>
              <a:buFont typeface="Arial" charset="0"/>
              <a:buNone/>
            </a:pPr>
            <a:endParaRPr lang="en-US" altLang="en-US" sz="2300" b="1" smtClean="0"/>
          </a:p>
          <a:p>
            <a:pPr marL="307975" indent="-307975" algn="just" eaLnBrk="1" hangingPunct="1">
              <a:lnSpc>
                <a:spcPct val="80000"/>
              </a:lnSpc>
              <a:buClr>
                <a:schemeClr val="tx1"/>
              </a:buClr>
              <a:buSzPct val="90000"/>
              <a:buFont typeface="Arial" charset="0"/>
              <a:buNone/>
            </a:pPr>
            <a:endParaRPr lang="en-US" altLang="en-US" sz="2300" b="1" smtClean="0"/>
          </a:p>
          <a:p>
            <a:pPr marL="307975" indent="-307975" algn="just" eaLnBrk="1" hangingPunct="1">
              <a:lnSpc>
                <a:spcPct val="80000"/>
              </a:lnSpc>
              <a:buClr>
                <a:schemeClr val="tx1"/>
              </a:buClr>
              <a:buSzPct val="90000"/>
              <a:buFont typeface="Arial" charset="0"/>
              <a:buNone/>
            </a:pPr>
            <a:endParaRPr lang="en-US" altLang="en-US" sz="2300" b="1" smtClean="0"/>
          </a:p>
        </p:txBody>
      </p:sp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03238" y="6329363"/>
            <a:ext cx="2346325" cy="482600"/>
          </a:xfrm>
        </p:spPr>
        <p:txBody>
          <a:bodyPr/>
          <a:lstStyle/>
          <a:p>
            <a:pPr algn="l"/>
            <a:fld id="{C51A26C5-B3ED-45BA-AAAA-1D37A0BE334E}" type="slidenum">
              <a:rPr lang="en-US" altLang="en-US"/>
              <a:pPr algn="l"/>
              <a:t>7</a:t>
            </a:fld>
            <a:endParaRPr lang="en-US" altLang="en-US"/>
          </a:p>
        </p:txBody>
      </p:sp>
      <p:sp>
        <p:nvSpPr>
          <p:cNvPr id="57349" name="WordArt 3"/>
          <p:cNvSpPr>
            <a:spLocks noChangeArrowheads="1" noChangeShapeType="1" noTextEdit="1"/>
          </p:cNvSpPr>
          <p:nvPr/>
        </p:nvSpPr>
        <p:spPr bwMode="auto">
          <a:xfrm>
            <a:off x="2362200" y="122237"/>
            <a:ext cx="5181599" cy="762000"/>
          </a:xfrm>
          <a:prstGeom prst="rect">
            <a:avLst/>
          </a:prstGeom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sv-SE" sz="3800" kern="10" dirty="0">
                <a:solidFill>
                  <a:schemeClr val="bg1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MANFAAT</a:t>
            </a:r>
            <a:endParaRPr lang="id-ID" sz="3800" kern="10" dirty="0">
              <a:solidFill>
                <a:schemeClr val="bg1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Arial Black"/>
            </a:endParaRPr>
          </a:p>
          <a:p>
            <a:pPr algn="ctr">
              <a:defRPr/>
            </a:pPr>
            <a:r>
              <a:rPr lang="id-ID" sz="3800" kern="10" dirty="0">
                <a:solidFill>
                  <a:schemeClr val="bg1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id-ID" sz="3800" i="1" kern="10" dirty="0">
                <a:solidFill>
                  <a:schemeClr val="bg1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BAGI PEKERJA/BURUH)</a:t>
            </a:r>
            <a:r>
              <a:rPr lang="sv-SE" sz="3800" kern="10" dirty="0">
                <a:solidFill>
                  <a:schemeClr val="bg1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 </a:t>
            </a:r>
            <a:endParaRPr lang="id-ID" sz="3800" kern="10" dirty="0">
              <a:solidFill>
                <a:schemeClr val="bg1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7350" name="Text Box 5"/>
          <p:cNvSpPr txBox="1">
            <a:spLocks noChangeArrowheads="1"/>
          </p:cNvSpPr>
          <p:nvPr/>
        </p:nvSpPr>
        <p:spPr bwMode="auto">
          <a:xfrm>
            <a:off x="990600" y="5532438"/>
            <a:ext cx="8145463" cy="8366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rgbClr val="26BAA8"/>
            </a:solidFill>
            <a:miter lim="800000"/>
            <a:headEnd/>
            <a:tailEnd/>
          </a:ln>
        </p:spPr>
        <p:txBody>
          <a:bodyPr lIns="97147" tIns="48574" rIns="97147" bIns="4857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Franklin Gothic Demi" pitchFamily="34" charset="0"/>
              </a:rPr>
              <a:t>MENCIPTAKAN SUASANA YANG KONDUSIF UNTUK </a:t>
            </a:r>
            <a:r>
              <a:rPr lang="en-US" sz="2400" b="1" dirty="0" smtClean="0">
                <a:solidFill>
                  <a:srgbClr val="FFFF00"/>
                </a:solidFill>
                <a:latin typeface="Franklin Gothic Demi" pitchFamily="34" charset="0"/>
              </a:rPr>
              <a:t>PENINGKATAN</a:t>
            </a:r>
            <a:r>
              <a:rPr lang="en-US" sz="2400" b="1" dirty="0" smtClean="0">
                <a:solidFill>
                  <a:srgbClr val="FF66CC"/>
                </a:solidFill>
                <a:latin typeface="Franklin Gothic Demi" pitchFamily="34" charset="0"/>
              </a:rPr>
              <a:t> </a:t>
            </a:r>
            <a:r>
              <a:rPr lang="id-ID" sz="2400" b="1" dirty="0" smtClean="0">
                <a:solidFill>
                  <a:srgbClr val="FFFF00"/>
                </a:solidFill>
                <a:latin typeface="Franklin Gothic Demi" pitchFamily="34" charset="0"/>
              </a:rPr>
              <a:t>PROFESIONALISME</a:t>
            </a:r>
            <a:r>
              <a:rPr lang="id-ID" sz="2400" b="1" dirty="0" smtClean="0">
                <a:solidFill>
                  <a:srgbClr val="FF66CC"/>
                </a:solidFill>
                <a:latin typeface="Franklin Gothic Demi" pitchFamily="34" charset="0"/>
              </a:rPr>
              <a:t>  </a:t>
            </a:r>
            <a:r>
              <a:rPr lang="id-ID" sz="2400" b="1" dirty="0" smtClean="0">
                <a:solidFill>
                  <a:srgbClr val="D6DFBF"/>
                </a:solidFill>
                <a:latin typeface="Franklin Gothic Demi" pitchFamily="34" charset="0"/>
              </a:rPr>
              <a:t>DAN</a:t>
            </a:r>
            <a:r>
              <a:rPr lang="id-ID" sz="2400" b="1" dirty="0" smtClean="0">
                <a:solidFill>
                  <a:srgbClr val="FF66CC"/>
                </a:solidFill>
                <a:latin typeface="Franklin Gothic Demi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" pitchFamily="34" charset="0"/>
              </a:rPr>
              <a:t>PRODUKTIVITAS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68275" y="1622425"/>
            <a:ext cx="3184525" cy="9350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lIns="97147" tIns="48574" rIns="97147" bIns="4857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latin typeface="Tahoma" pitchFamily="34" charset="0"/>
              </a:rPr>
              <a:t>MENJAMIN KEADILAN INTERNAL MELALUI EVALUASI JABATAN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463925" y="1622425"/>
            <a:ext cx="3101975" cy="9350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lIns="97147" tIns="48574" rIns="97147" bIns="4857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latin typeface="Tahoma" pitchFamily="34" charset="0"/>
              </a:rPr>
              <a:t>MENJAMIN KEADILAN EKSTERNAL MELALUI SURVEY UPAH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6716713" y="1628775"/>
            <a:ext cx="3286125" cy="9350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lIns="97147" tIns="48574" rIns="97147" bIns="48574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1" charset="2"/>
              <a:buNone/>
              <a:defRPr/>
            </a:pPr>
            <a:r>
              <a:rPr lang="en-US" b="1">
                <a:latin typeface="Tahoma" pitchFamily="1" charset="0"/>
              </a:rPr>
              <a:t>MENJAMIN KEADILAN INDIVIDUAL MELALUI SKALA UPAH GANDA</a:t>
            </a:r>
            <a:endParaRPr lang="en-US" sz="1100" b="1">
              <a:latin typeface="Tahoma" pitchFamily="1" charset="0"/>
            </a:endParaRPr>
          </a:p>
        </p:txBody>
      </p:sp>
      <p:sp>
        <p:nvSpPr>
          <p:cNvPr id="449545" name="Line 9"/>
          <p:cNvSpPr>
            <a:spLocks noChangeShapeType="1"/>
          </p:cNvSpPr>
          <p:nvPr/>
        </p:nvSpPr>
        <p:spPr bwMode="auto">
          <a:xfrm>
            <a:off x="5029200" y="2640013"/>
            <a:ext cx="0" cy="449262"/>
          </a:xfrm>
          <a:prstGeom prst="line">
            <a:avLst/>
          </a:prstGeom>
          <a:noFill/>
          <a:ln w="63500" cap="sq">
            <a:solidFill>
              <a:schemeClr val="tx1"/>
            </a:solidFill>
            <a:round/>
            <a:headEnd type="none" w="sm" len="sm"/>
            <a:tailEnd type="arrow" w="med" len="med"/>
          </a:ln>
        </p:spPr>
        <p:txBody>
          <a:bodyPr wrap="none" lIns="97147" tIns="48574" rIns="97147" bIns="48574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49546" name="Line 10"/>
          <p:cNvSpPr>
            <a:spLocks noChangeShapeType="1"/>
          </p:cNvSpPr>
          <p:nvPr/>
        </p:nvSpPr>
        <p:spPr bwMode="auto">
          <a:xfrm>
            <a:off x="2514600" y="2625725"/>
            <a:ext cx="503238" cy="385763"/>
          </a:xfrm>
          <a:prstGeom prst="line">
            <a:avLst/>
          </a:prstGeom>
          <a:noFill/>
          <a:ln w="63500" cap="sq">
            <a:solidFill>
              <a:schemeClr val="tx1"/>
            </a:solidFill>
            <a:round/>
            <a:headEnd type="none" w="sm" len="sm"/>
            <a:tailEnd type="arrow" w="med" len="med"/>
          </a:ln>
        </p:spPr>
        <p:txBody>
          <a:bodyPr wrap="none" lIns="97147" tIns="48574" rIns="97147" bIns="48574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49547" name="Line 11"/>
          <p:cNvSpPr>
            <a:spLocks noChangeShapeType="1"/>
          </p:cNvSpPr>
          <p:nvPr/>
        </p:nvSpPr>
        <p:spPr bwMode="auto">
          <a:xfrm flipH="1">
            <a:off x="7124700" y="2640013"/>
            <a:ext cx="419100" cy="449262"/>
          </a:xfrm>
          <a:prstGeom prst="line">
            <a:avLst/>
          </a:prstGeom>
          <a:noFill/>
          <a:ln w="63500" cap="sq">
            <a:solidFill>
              <a:schemeClr val="tx1"/>
            </a:solidFill>
            <a:round/>
            <a:headEnd type="none" w="sm" len="sm"/>
            <a:tailEnd type="arrow" w="med" len="med"/>
          </a:ln>
        </p:spPr>
        <p:txBody>
          <a:bodyPr wrap="none" lIns="97147" tIns="48574" rIns="97147" bIns="48574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447800" y="3322638"/>
            <a:ext cx="7018338" cy="457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47" tIns="48574" rIns="97147" bIns="48574" anchor="ctr"/>
          <a:lstStyle/>
          <a:p>
            <a:pPr algn="ctr">
              <a:defRPr/>
            </a:pPr>
            <a:r>
              <a:rPr lang="en-US" sz="2400" dirty="0">
                <a:solidFill>
                  <a:srgbClr val="FFFF00"/>
                </a:solidFill>
                <a:latin typeface="Franklin Gothic Demi" pitchFamily="34" charset="0"/>
              </a:rPr>
              <a:t>KESETARAAN  UPAH</a:t>
            </a: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5029200" y="5075238"/>
            <a:ext cx="0" cy="385762"/>
          </a:xfrm>
          <a:prstGeom prst="line">
            <a:avLst/>
          </a:prstGeom>
          <a:noFill/>
          <a:ln w="63500" cap="sq">
            <a:solidFill>
              <a:schemeClr val="tx1"/>
            </a:solidFill>
            <a:round/>
            <a:headEnd type="none" w="sm" len="sm"/>
            <a:tailEnd type="arrow" w="med" len="med"/>
          </a:ln>
        </p:spPr>
        <p:txBody>
          <a:bodyPr wrap="none" lIns="97147" tIns="48574" rIns="97147" bIns="48574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09800" y="4389438"/>
            <a:ext cx="5875338" cy="5334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47" tIns="48574" rIns="97147" bIns="48574" anchor="ctr"/>
          <a:lstStyle/>
          <a:p>
            <a:pPr algn="ctr">
              <a:defRPr/>
            </a:pPr>
            <a:r>
              <a:rPr lang="en-US" sz="2800" dirty="0">
                <a:solidFill>
                  <a:srgbClr val="FFCC00"/>
                </a:solidFill>
                <a:latin typeface="Franklin Gothic Medium" pitchFamily="34" charset="0"/>
              </a:rPr>
              <a:t>KENYAMANAN BEKERJA</a:t>
            </a: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5029200" y="3952875"/>
            <a:ext cx="0" cy="449263"/>
          </a:xfrm>
          <a:prstGeom prst="line">
            <a:avLst/>
          </a:prstGeom>
          <a:noFill/>
          <a:ln w="63500" cap="sq">
            <a:solidFill>
              <a:schemeClr val="tx1"/>
            </a:solidFill>
            <a:round/>
            <a:headEnd type="none" w="sm" len="sm"/>
            <a:tailEnd type="arrow" w="med" len="med"/>
          </a:ln>
        </p:spPr>
        <p:txBody>
          <a:bodyPr wrap="none" lIns="97147" tIns="48574" rIns="97147" bIns="48574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00174 0.0733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49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05834 0.0777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 0.07778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00174 0.07338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3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00174 0.0733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044575" eaLnBrk="1" hangingPunct="1"/>
            <a:r>
              <a:rPr lang="en-US" altLang="en-US" smtClean="0"/>
              <a:t>TURUNAN FAKTOR KOMPENSASI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0225" y="1611313"/>
            <a:ext cx="8988425" cy="5024437"/>
          </a:xfrm>
        </p:spPr>
        <p:txBody>
          <a:bodyPr lIns="97964" tIns="48982" rIns="97964" bIns="48982">
            <a:noAutofit/>
          </a:bodyPr>
          <a:lstStyle/>
          <a:p>
            <a:pPr marL="0" indent="0" algn="ctr" eaLnBrk="1" hangingPunct="1">
              <a:spcBef>
                <a:spcPct val="0"/>
              </a:spcBef>
              <a:spcAft>
                <a:spcPts val="650"/>
              </a:spcAft>
              <a:buFont typeface="Arial" pitchFamily="1" charset="-52"/>
              <a:buNone/>
              <a:tabLst>
                <a:tab pos="1597025" algn="l"/>
                <a:tab pos="2884488" algn="l"/>
                <a:tab pos="7369175" algn="r"/>
              </a:tabLst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PENGETAHUAN &amp; PENGALAMAN KERJA</a:t>
            </a:r>
            <a:r>
              <a:rPr lang="en-US" sz="1800" b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/>
            </a:r>
            <a:br>
              <a:rPr lang="en-US" sz="1800" b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</a:br>
            <a:r>
              <a:rPr lang="en-US" sz="1800" b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Pertimbangkan tingkat pendidikan/pengetahuan dan lama pengalaman kerja minimum yang diperlukan supaya bisa melaksanakan pekerjaan sesuai standar.</a:t>
            </a:r>
          </a:p>
          <a:p>
            <a:pPr marL="0" indent="0" eaLnBrk="1" hangingPunct="1">
              <a:spcBef>
                <a:spcPts val="688"/>
              </a:spcBef>
              <a:buFont typeface="Arial" pitchFamily="1" charset="-52"/>
              <a:buNone/>
              <a:tabLst>
                <a:tab pos="1597025" algn="l"/>
                <a:tab pos="2884488" algn="l"/>
                <a:tab pos="7369175" algn="r"/>
              </a:tabLst>
              <a:defRPr/>
            </a:pPr>
            <a:r>
              <a:rPr lang="id-ID" sz="1800" b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FAKTOR	</a:t>
            </a:r>
            <a:r>
              <a:rPr lang="en-US" sz="1800" b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TINGKAT	</a:t>
            </a:r>
            <a:r>
              <a:rPr lang="id-ID" sz="1800" b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DEFINISI</a:t>
            </a:r>
            <a:r>
              <a:rPr lang="en-US" sz="1800" b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		POIN</a:t>
            </a:r>
          </a:p>
          <a:p>
            <a:pPr marL="0" indent="0" eaLnBrk="1" hangingPunct="1">
              <a:spcBef>
                <a:spcPct val="0"/>
              </a:spcBef>
              <a:buFont typeface="Arial" pitchFamily="1" charset="-52"/>
              <a:buNone/>
              <a:tabLst>
                <a:tab pos="1597025" algn="l"/>
                <a:tab pos="2884488" algn="l"/>
                <a:tab pos="7369175" algn="r"/>
              </a:tabLst>
              <a:defRPr/>
            </a:pPr>
            <a:r>
              <a:rPr lang="id-ID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Pengetahuan	1	Pendidikan setara SD	</a:t>
            </a:r>
            <a:r>
              <a:rPr lang="en-AU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	</a:t>
            </a:r>
            <a:r>
              <a:rPr lang="id-ID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10 </a:t>
            </a:r>
          </a:p>
          <a:p>
            <a:pPr marL="0" indent="0" eaLnBrk="1" hangingPunct="1">
              <a:spcBef>
                <a:spcPct val="0"/>
              </a:spcBef>
              <a:buFont typeface="Arial" pitchFamily="1" charset="-52"/>
              <a:buNone/>
              <a:tabLst>
                <a:tab pos="1597025" algn="l"/>
                <a:tab pos="2884488" algn="l"/>
                <a:tab pos="7369175" algn="r"/>
              </a:tabLst>
              <a:defRPr/>
            </a:pPr>
            <a:r>
              <a:rPr lang="id-ID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	</a:t>
            </a:r>
            <a:r>
              <a:rPr lang="en-US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2	</a:t>
            </a:r>
            <a:r>
              <a:rPr lang="id-ID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Pendidikan setara SMP 	</a:t>
            </a:r>
            <a:r>
              <a:rPr lang="en-AU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	</a:t>
            </a:r>
            <a:r>
              <a:rPr lang="id-ID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30</a:t>
            </a:r>
          </a:p>
          <a:p>
            <a:pPr marL="0" indent="0" eaLnBrk="1" hangingPunct="1">
              <a:spcBef>
                <a:spcPct val="0"/>
              </a:spcBef>
              <a:buFont typeface="Arial" pitchFamily="1" charset="-52"/>
              <a:buNone/>
              <a:tabLst>
                <a:tab pos="1597025" algn="l"/>
                <a:tab pos="2884488" algn="l"/>
                <a:tab pos="7369175" algn="r"/>
              </a:tabLst>
              <a:defRPr/>
            </a:pPr>
            <a:r>
              <a:rPr lang="id-ID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	</a:t>
            </a:r>
            <a:r>
              <a:rPr lang="en-US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3	</a:t>
            </a:r>
            <a:r>
              <a:rPr lang="id-ID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Pendidikan setara SMA	</a:t>
            </a:r>
            <a:r>
              <a:rPr lang="en-AU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	</a:t>
            </a:r>
            <a:r>
              <a:rPr lang="id-ID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60</a:t>
            </a:r>
          </a:p>
          <a:p>
            <a:pPr marL="0" indent="0" eaLnBrk="1" hangingPunct="1">
              <a:spcBef>
                <a:spcPct val="0"/>
              </a:spcBef>
              <a:buFont typeface="Arial" pitchFamily="1" charset="-52"/>
              <a:buNone/>
              <a:tabLst>
                <a:tab pos="1597025" algn="l"/>
                <a:tab pos="2884488" algn="l"/>
                <a:tab pos="7369175" algn="r"/>
              </a:tabLst>
              <a:defRPr/>
            </a:pPr>
            <a:r>
              <a:rPr lang="id-ID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	</a:t>
            </a:r>
            <a:r>
              <a:rPr lang="en-US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4	</a:t>
            </a:r>
            <a:r>
              <a:rPr lang="id-ID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Pendidikan setara D3	</a:t>
            </a:r>
            <a:r>
              <a:rPr lang="en-AU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	</a:t>
            </a:r>
            <a:r>
              <a:rPr lang="id-ID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90</a:t>
            </a:r>
          </a:p>
          <a:p>
            <a:pPr marL="0" indent="0" eaLnBrk="1" hangingPunct="1">
              <a:spcBef>
                <a:spcPct val="0"/>
              </a:spcBef>
              <a:buFont typeface="Arial" pitchFamily="1" charset="-52"/>
              <a:buNone/>
              <a:tabLst>
                <a:tab pos="1597025" algn="l"/>
                <a:tab pos="2884488" algn="l"/>
                <a:tab pos="7369175" algn="r"/>
              </a:tabLst>
              <a:defRPr/>
            </a:pPr>
            <a:r>
              <a:rPr lang="id-ID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	</a:t>
            </a:r>
            <a:r>
              <a:rPr lang="en-US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5	</a:t>
            </a:r>
            <a:r>
              <a:rPr lang="id-ID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Pendidikan setara S1 atau lebih tinggi	</a:t>
            </a:r>
            <a:r>
              <a:rPr lang="en-AU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	</a:t>
            </a:r>
            <a:r>
              <a:rPr lang="id-ID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120</a:t>
            </a:r>
          </a:p>
          <a:p>
            <a:pPr marL="0" indent="0" eaLnBrk="1" hangingPunct="1">
              <a:spcBef>
                <a:spcPts val="688"/>
              </a:spcBef>
              <a:buFont typeface="Arial" pitchFamily="1" charset="-52"/>
              <a:buNone/>
              <a:tabLst>
                <a:tab pos="1597025" algn="l"/>
                <a:tab pos="2884488" algn="l"/>
                <a:tab pos="7369175" algn="r"/>
              </a:tabLst>
              <a:defRPr/>
            </a:pPr>
            <a:r>
              <a:rPr lang="id-ID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Pengalaman	1	Kurang dari 1 tahun</a:t>
            </a:r>
            <a:r>
              <a:rPr lang="en-US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		0</a:t>
            </a:r>
          </a:p>
          <a:p>
            <a:pPr marL="0" indent="0" eaLnBrk="1" hangingPunct="1">
              <a:spcBef>
                <a:spcPct val="0"/>
              </a:spcBef>
              <a:buFont typeface="Arial" pitchFamily="1" charset="-52"/>
              <a:buNone/>
              <a:tabLst>
                <a:tab pos="1597025" algn="l"/>
                <a:tab pos="2884488" algn="l"/>
                <a:tab pos="7369175" algn="r"/>
              </a:tabLst>
              <a:defRPr/>
            </a:pPr>
            <a:r>
              <a:rPr lang="id-ID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	2	</a:t>
            </a:r>
            <a:r>
              <a:rPr lang="en-US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1-</a:t>
            </a:r>
            <a:r>
              <a:rPr lang="id-ID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2</a:t>
            </a:r>
            <a:r>
              <a:rPr lang="en-US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 </a:t>
            </a:r>
            <a:r>
              <a:rPr lang="id-ID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tahun</a:t>
            </a:r>
            <a:r>
              <a:rPr lang="en-US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 pengalaman kerja		</a:t>
            </a:r>
            <a:r>
              <a:rPr lang="id-ID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20</a:t>
            </a:r>
            <a:endParaRPr lang="en-US" sz="1800">
              <a:solidFill>
                <a:srgbClr val="0D0D0D"/>
              </a:solidFill>
              <a:effectLst>
                <a:outerShdw blurRad="38100" dist="38100" dir="2700000" algn="tl">
                  <a:srgbClr val="DDDDDD"/>
                </a:outerShdw>
              </a:effectLst>
              <a:cs typeface="Calibri" pitchFamily="1" charset="0"/>
            </a:endParaRPr>
          </a:p>
          <a:p>
            <a:pPr marL="0" indent="0" eaLnBrk="1" hangingPunct="1">
              <a:spcBef>
                <a:spcPct val="0"/>
              </a:spcBef>
              <a:buFont typeface="Arial" pitchFamily="1" charset="-52"/>
              <a:buNone/>
              <a:tabLst>
                <a:tab pos="1597025" algn="l"/>
                <a:tab pos="2884488" algn="l"/>
                <a:tab pos="7369175" algn="r"/>
              </a:tabLst>
              <a:defRPr/>
            </a:pPr>
            <a:r>
              <a:rPr lang="id-ID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	3	</a:t>
            </a:r>
            <a:r>
              <a:rPr lang="en-US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3-</a:t>
            </a:r>
            <a:r>
              <a:rPr lang="id-ID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6</a:t>
            </a:r>
            <a:r>
              <a:rPr lang="en-US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 </a:t>
            </a:r>
            <a:r>
              <a:rPr lang="id-ID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tahun</a:t>
            </a:r>
            <a:r>
              <a:rPr lang="en-US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 pengalaman kerja		60</a:t>
            </a:r>
          </a:p>
          <a:p>
            <a:pPr marL="0" indent="0" eaLnBrk="1" hangingPunct="1">
              <a:spcBef>
                <a:spcPct val="0"/>
              </a:spcBef>
              <a:buFont typeface="Arial" pitchFamily="1" charset="-52"/>
              <a:buNone/>
              <a:tabLst>
                <a:tab pos="1597025" algn="l"/>
                <a:tab pos="2884488" algn="l"/>
                <a:tab pos="7369175" algn="r"/>
              </a:tabLst>
              <a:defRPr/>
            </a:pPr>
            <a:r>
              <a:rPr lang="id-ID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	4	7</a:t>
            </a:r>
            <a:r>
              <a:rPr lang="en-US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-1</a:t>
            </a:r>
            <a:r>
              <a:rPr lang="id-ID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0</a:t>
            </a:r>
            <a:r>
              <a:rPr lang="en-US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 </a:t>
            </a:r>
            <a:r>
              <a:rPr lang="id-ID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tahun</a:t>
            </a:r>
            <a:r>
              <a:rPr lang="en-US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 pengalaman kerja		</a:t>
            </a:r>
            <a:r>
              <a:rPr lang="id-ID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130</a:t>
            </a:r>
          </a:p>
          <a:p>
            <a:pPr marL="0" indent="0" eaLnBrk="1" hangingPunct="1">
              <a:spcBef>
                <a:spcPct val="0"/>
              </a:spcBef>
              <a:buFont typeface="Arial" pitchFamily="1" charset="-52"/>
              <a:buNone/>
              <a:tabLst>
                <a:tab pos="1597025" algn="l"/>
                <a:tab pos="2884488" algn="l"/>
                <a:tab pos="7369175" algn="r"/>
              </a:tabLst>
              <a:defRPr/>
            </a:pPr>
            <a:r>
              <a:rPr lang="id-ID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	5	</a:t>
            </a:r>
            <a:r>
              <a:rPr lang="en-US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Lebih dari </a:t>
            </a:r>
            <a:r>
              <a:rPr lang="id-ID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10</a:t>
            </a:r>
            <a:r>
              <a:rPr lang="en-US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 tahun pengalaman kerja 		</a:t>
            </a:r>
            <a:r>
              <a:rPr lang="id-ID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18</a:t>
            </a:r>
            <a:r>
              <a:rPr lang="en-US" sz="18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0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/>
          <a:lstStyle/>
          <a:p>
            <a:pPr eaLnBrk="1" hangingPunct="1"/>
            <a:fld id="{2EB6E1E4-5952-48E5-A64F-4AE0F2DE7A7B}" type="slidenum">
              <a:rPr lang="en-US" altLang="en-US">
                <a:solidFill>
                  <a:srgbClr val="595959"/>
                </a:solidFill>
                <a:latin typeface="Arial Rounded MT Bold" pitchFamily="34" charset="0"/>
                <a:ea typeface="MS PGothic" pitchFamily="34" charset="-128"/>
              </a:rPr>
              <a:pPr eaLnBrk="1" hangingPunct="1"/>
              <a:t>70</a:t>
            </a:fld>
            <a:endParaRPr lang="en-US" altLang="en-US">
              <a:solidFill>
                <a:srgbClr val="595959"/>
              </a:solidFill>
              <a:latin typeface="Arial Rounded MT Bold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044575" eaLnBrk="1" hangingPunct="1"/>
            <a:r>
              <a:rPr lang="en-US" altLang="en-US" smtClean="0"/>
              <a:t>TURUNAN FAKTOR KOMPENSASI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438" y="1757363"/>
            <a:ext cx="9753600" cy="5022850"/>
          </a:xfrm>
        </p:spPr>
        <p:txBody>
          <a:bodyPr lIns="97964" tIns="48982" rIns="97964" bIns="48982">
            <a:noAutofit/>
          </a:bodyPr>
          <a:lstStyle/>
          <a:p>
            <a:pPr marL="0" indent="0" algn="ctr" eaLnBrk="1" hangingPunct="1">
              <a:spcBef>
                <a:spcPct val="0"/>
              </a:spcBef>
              <a:spcAft>
                <a:spcPts val="650"/>
              </a:spcAft>
              <a:buFont typeface="Arial" charset="0"/>
              <a:buNone/>
              <a:tabLst>
                <a:tab pos="1597025" algn="l"/>
                <a:tab pos="2884488" algn="l"/>
                <a:tab pos="7369175" algn="r"/>
              </a:tabLst>
              <a:defRPr/>
            </a:pP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FISIK &amp; MENTAL</a:t>
            </a:r>
            <a:b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6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Pertimbangkan tingkat dimana pegawai mengalami kelelahan mental, baik visual dan/atau pun fisik ketika melakukan pekerjaannya.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tabLst>
                <a:tab pos="1597025" algn="l"/>
                <a:tab pos="2884488" algn="l"/>
                <a:tab pos="7369175" algn="r"/>
              </a:tabLst>
              <a:defRPr/>
            </a:pPr>
            <a:r>
              <a:rPr lang="id-ID" sz="16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FAKTOR	TINGKAT	DEFINISI	</a:t>
            </a:r>
            <a:r>
              <a:rPr lang="en-AU" sz="16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id-ID" sz="16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POIN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tabLst>
                <a:tab pos="1597025" algn="l"/>
                <a:tab pos="2884488" algn="l"/>
                <a:tab pos="7369175" algn="r"/>
              </a:tabLst>
              <a:defRPr/>
            </a:pPr>
            <a:r>
              <a:rPr lang="id-ID" sz="16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Fisik	1	Pekerjaan yang perlu kerja fisik ≤ 10% waktu kerja	</a:t>
            </a:r>
            <a:r>
              <a:rPr lang="en-AU" sz="16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id-ID" sz="16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tabLst>
                <a:tab pos="1597025" algn="l"/>
                <a:tab pos="2884488" algn="l"/>
                <a:tab pos="7369175" algn="r"/>
              </a:tabLst>
              <a:defRPr/>
            </a:pPr>
            <a:r>
              <a:rPr lang="id-ID" sz="16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2	Pekerjaan yang perlu kerja fisik 10%-20% waktu kerja	10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tabLst>
                <a:tab pos="1597025" algn="l"/>
                <a:tab pos="2884488" algn="l"/>
                <a:tab pos="7369175" algn="r"/>
              </a:tabLst>
              <a:defRPr/>
            </a:pPr>
            <a:r>
              <a:rPr lang="id-ID" sz="16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3	Pekerjaan yang perlu kerja fisik 20%-40% waktu kerja 	20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tabLst>
                <a:tab pos="1597025" algn="l"/>
                <a:tab pos="2884488" algn="l"/>
                <a:tab pos="7369175" algn="r"/>
              </a:tabLst>
              <a:defRPr/>
            </a:pPr>
            <a:r>
              <a:rPr lang="id-ID" sz="16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4	Pekerjaan yang perlu kerja fisik 40%-60% waktu kerja 	30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tabLst>
                <a:tab pos="1597025" algn="l"/>
                <a:tab pos="2884488" algn="l"/>
                <a:tab pos="7369175" algn="r"/>
              </a:tabLst>
              <a:defRPr/>
            </a:pPr>
            <a:r>
              <a:rPr lang="id-ID" sz="16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5	Pekerjaan yang perlu kerja fisik ≥ 60% waktu kerja 	</a:t>
            </a:r>
            <a:r>
              <a:rPr lang="en-AU" sz="16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id-ID" sz="16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40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tabLst>
                <a:tab pos="1597025" algn="l"/>
                <a:tab pos="2884488" algn="l"/>
                <a:tab pos="7369175" algn="r"/>
              </a:tabLst>
              <a:defRPr/>
            </a:pPr>
            <a:endParaRPr lang="id-ID" sz="1600" b="1" smtClean="0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tabLst>
                <a:tab pos="1597025" algn="l"/>
                <a:tab pos="2884488" algn="l"/>
                <a:tab pos="7369175" algn="r"/>
              </a:tabLst>
              <a:defRPr/>
            </a:pPr>
            <a:r>
              <a:rPr lang="id-ID" sz="16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Mental	1	Pekerjaan yang perlu kerja mental ≤ 10% waktu kerja	10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tabLst>
                <a:tab pos="1597025" algn="l"/>
                <a:tab pos="2884488" algn="l"/>
                <a:tab pos="7369175" algn="r"/>
              </a:tabLst>
              <a:defRPr/>
            </a:pPr>
            <a:r>
              <a:rPr lang="id-ID" sz="16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2	Pekerjaan yang perlu kerja mental 10%-20% waktu kerja	20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tabLst>
                <a:tab pos="1597025" algn="l"/>
                <a:tab pos="2884488" algn="l"/>
                <a:tab pos="7369175" algn="r"/>
              </a:tabLst>
              <a:defRPr/>
            </a:pPr>
            <a:r>
              <a:rPr lang="id-ID" sz="16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3	Pekerjaan yang perlu kerja mental 20%-40% waktu kerja	40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tabLst>
                <a:tab pos="1597025" algn="l"/>
                <a:tab pos="2884488" algn="l"/>
                <a:tab pos="7369175" algn="r"/>
              </a:tabLst>
              <a:defRPr/>
            </a:pPr>
            <a:r>
              <a:rPr lang="id-ID" sz="16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4	Pekerjaan yang perlu kerja mental 40%-60% waktu kerja	60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tabLst>
                <a:tab pos="1597025" algn="l"/>
                <a:tab pos="2884488" algn="l"/>
                <a:tab pos="7369175" algn="r"/>
              </a:tabLst>
              <a:defRPr/>
            </a:pPr>
            <a:r>
              <a:rPr lang="id-ID" sz="16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5	Pekerjaan yang perlu kerja mental ≥ 60% waktu kerja		80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/>
          <a:lstStyle/>
          <a:p>
            <a:pPr eaLnBrk="1" hangingPunct="1"/>
            <a:fld id="{BF451CCF-7511-4B31-A66E-E85416523C0B}" type="slidenum">
              <a:rPr lang="en-US" altLang="en-US">
                <a:solidFill>
                  <a:srgbClr val="595959"/>
                </a:solidFill>
                <a:latin typeface="Arial Rounded MT Bold" pitchFamily="34" charset="0"/>
                <a:ea typeface="MS PGothic" pitchFamily="34" charset="-128"/>
              </a:rPr>
              <a:pPr eaLnBrk="1" hangingPunct="1"/>
              <a:t>71</a:t>
            </a:fld>
            <a:endParaRPr lang="en-US" altLang="en-US">
              <a:solidFill>
                <a:srgbClr val="595959"/>
              </a:solidFill>
              <a:latin typeface="Arial Rounded MT Bold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044575" eaLnBrk="1" hangingPunct="1"/>
            <a:r>
              <a:rPr lang="en-US" altLang="en-US" smtClean="0"/>
              <a:t>TURUNAN FAKTOR KOMPENSASI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0375" y="2270125"/>
            <a:ext cx="9123363" cy="4510088"/>
          </a:xfrm>
        </p:spPr>
        <p:txBody>
          <a:bodyPr lIns="97964" tIns="48982" rIns="97964" bIns="48982">
            <a:noAutofit/>
          </a:bodyPr>
          <a:lstStyle/>
          <a:p>
            <a:pPr marL="0" indent="0" algn="ctr" eaLnBrk="1" hangingPunct="1">
              <a:spcBef>
                <a:spcPct val="0"/>
              </a:spcBef>
              <a:spcAft>
                <a:spcPts val="650"/>
              </a:spcAft>
              <a:buFont typeface="Arial" pitchFamily="1" charset="-52"/>
              <a:buNone/>
              <a:tabLst>
                <a:tab pos="1597025" algn="l"/>
                <a:tab pos="2884488" algn="l"/>
                <a:tab pos="7369175" algn="r"/>
              </a:tabLst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PERATURAN &amp; KEUANGAN</a:t>
            </a:r>
            <a:b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</a:br>
            <a:r>
              <a:rPr lang="en-US" sz="1900" b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Pertimbangkan tingkat dimana pegawai mempunyai kewenangan dalam membuat keputusan atau ketentuan sesuai bidangnya; dan dalam mengelola keuangan sesuai kapasitasnya.</a:t>
            </a:r>
          </a:p>
          <a:p>
            <a:pPr marL="0" indent="0" algn="ctr" eaLnBrk="1" hangingPunct="1">
              <a:spcBef>
                <a:spcPct val="0"/>
              </a:spcBef>
              <a:spcAft>
                <a:spcPts val="650"/>
              </a:spcAft>
              <a:buFont typeface="Arial" pitchFamily="1" charset="-52"/>
              <a:buNone/>
              <a:tabLst>
                <a:tab pos="1597025" algn="l"/>
                <a:tab pos="2884488" algn="l"/>
                <a:tab pos="7369175" algn="r"/>
              </a:tabLst>
              <a:defRPr/>
            </a:pPr>
            <a:r>
              <a:rPr lang="en-US" sz="1900" b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Tambah tinggi jabatan pegawai dalam organisasi perusahaan, tambah besar poin untuk jabatan tersebut.</a:t>
            </a:r>
          </a:p>
          <a:p>
            <a:pPr marL="0" indent="0" algn="ctr" eaLnBrk="1" hangingPunct="1">
              <a:spcBef>
                <a:spcPct val="0"/>
              </a:spcBef>
              <a:spcAft>
                <a:spcPts val="650"/>
              </a:spcAft>
              <a:buFont typeface="Arial" pitchFamily="1" charset="-52"/>
              <a:buNone/>
              <a:tabLst>
                <a:tab pos="1597025" algn="l"/>
                <a:tab pos="2884488" algn="l"/>
                <a:tab pos="7369175" algn="r"/>
              </a:tabLst>
              <a:defRPr/>
            </a:pPr>
            <a:r>
              <a:rPr lang="en-US" sz="1900" b="1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Calibri" pitchFamily="1" charset="0"/>
              </a:rPr>
              <a:t>Secara umum, turunan faktor ini dimiliki oleh jabatan-jabatan yang mempunyai tanggung jawab mengelola unit kerja (posisi struktural) seperti supervisor, manager dan seterusnya.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/>
          <a:lstStyle/>
          <a:p>
            <a:pPr eaLnBrk="1" hangingPunct="1"/>
            <a:fld id="{F97E61CF-509A-4BBD-A4AA-6467239508AB}" type="slidenum">
              <a:rPr lang="en-US" altLang="en-US">
                <a:solidFill>
                  <a:srgbClr val="595959"/>
                </a:solidFill>
                <a:latin typeface="Arial Rounded MT Bold" pitchFamily="34" charset="0"/>
                <a:ea typeface="MS PGothic" pitchFamily="34" charset="-128"/>
              </a:rPr>
              <a:pPr eaLnBrk="1" hangingPunct="1"/>
              <a:t>72</a:t>
            </a:fld>
            <a:endParaRPr lang="en-US" altLang="en-US">
              <a:solidFill>
                <a:srgbClr val="595959"/>
              </a:solidFill>
              <a:latin typeface="Arial Rounded MT Bold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044575" eaLnBrk="1" hangingPunct="1"/>
            <a:r>
              <a:rPr lang="en-US" altLang="en-US" smtClean="0"/>
              <a:t>TURUNAN FAKTOR KOMPENSASI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49413"/>
            <a:ext cx="9739313" cy="5022850"/>
          </a:xfrm>
        </p:spPr>
        <p:txBody>
          <a:bodyPr lIns="97964" tIns="48982" rIns="97964" bIns="48982">
            <a:noAutofit/>
          </a:bodyPr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tabLst>
                <a:tab pos="1597025" algn="l"/>
                <a:tab pos="2884488" algn="l"/>
                <a:tab pos="7369175" algn="r"/>
              </a:tabLst>
              <a:defRPr/>
            </a:pP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KONDISI KERJA &amp; BAHAYA</a:t>
            </a:r>
            <a:r>
              <a:rPr lang="en-US" sz="18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8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6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Pertimbangkan aspek lingkungan fisik dan bahaya dimana pekerjaan dilakukan yang:</a:t>
            </a:r>
          </a:p>
          <a:p>
            <a:pPr marL="0" indent="0" eaLnBrk="1" hangingPunct="1">
              <a:spcBef>
                <a:spcPct val="0"/>
              </a:spcBef>
              <a:buFont typeface="Franklin Gothic Medium" pitchFamily="34" charset="0"/>
              <a:buAutoNum type="arabicPeriod"/>
              <a:tabLst>
                <a:tab pos="1597025" algn="l"/>
                <a:tab pos="2884488" algn="l"/>
                <a:tab pos="7369175" algn="r"/>
              </a:tabLst>
              <a:defRPr/>
            </a:pPr>
            <a:r>
              <a:rPr lang="en-US" sz="16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 luar kendali pegawai, dan </a:t>
            </a:r>
          </a:p>
          <a:p>
            <a:pPr marL="0" indent="0" eaLnBrk="1" hangingPunct="1">
              <a:spcBef>
                <a:spcPct val="0"/>
              </a:spcBef>
              <a:buFont typeface="Franklin Gothic Medium" pitchFamily="34" charset="0"/>
              <a:buAutoNum type="arabicPeriod"/>
              <a:tabLst>
                <a:tab pos="1597025" algn="l"/>
                <a:tab pos="2884488" algn="l"/>
                <a:tab pos="7369175" algn="r"/>
              </a:tabLst>
              <a:defRPr/>
            </a:pPr>
            <a:r>
              <a:rPr lang="en-US" sz="16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dapat berakibat tidak nyaman dan/atau bahaya secara fisik maupun mental.</a:t>
            </a:r>
          </a:p>
          <a:p>
            <a:pPr marL="0" indent="0" eaLnBrk="1" hangingPunct="1">
              <a:spcBef>
                <a:spcPts val="688"/>
              </a:spcBef>
              <a:buFont typeface="Arial" charset="0"/>
              <a:buNone/>
              <a:tabLst>
                <a:tab pos="1597025" algn="l"/>
                <a:tab pos="2884488" algn="l"/>
                <a:tab pos="7369175" algn="r"/>
              </a:tabLst>
              <a:defRPr/>
            </a:pPr>
            <a:r>
              <a:rPr lang="id-ID" sz="16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FAKTOR	TINGKAT	DEFINISI	</a:t>
            </a:r>
            <a:r>
              <a:rPr lang="en-AU" sz="16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id-ID" sz="16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POIN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tabLst>
                <a:tab pos="1597025" algn="l"/>
                <a:tab pos="2884488" algn="l"/>
                <a:tab pos="7369175" algn="r"/>
              </a:tabLst>
              <a:defRPr/>
            </a:pPr>
            <a:r>
              <a:rPr lang="en-US" sz="16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Kondisi</a:t>
            </a:r>
            <a:r>
              <a:rPr lang="id-ID" sz="16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1	Kondisi kerja bagus, ketidaknyamanan ≤ 10% waktu kerja 		0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tabLst>
                <a:tab pos="1597025" algn="l"/>
                <a:tab pos="2884488" algn="l"/>
                <a:tab pos="7369175" algn="r"/>
              </a:tabLst>
              <a:defRPr/>
            </a:pPr>
            <a:r>
              <a:rPr lang="en-US" sz="16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Kerja</a:t>
            </a:r>
            <a:r>
              <a:rPr lang="id-ID" sz="16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2	Kondisi cukup bagus, ketidaknyamanan 10%-20% waktu kerja	10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tabLst>
                <a:tab pos="1597025" algn="l"/>
                <a:tab pos="2884488" algn="l"/>
                <a:tab pos="7369175" algn="r"/>
              </a:tabLst>
              <a:defRPr/>
            </a:pPr>
            <a:r>
              <a:rPr lang="id-ID" sz="16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3	Beberapa kondisi tidak menyenangkan (suara, panas, dll.) 	20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tabLst>
                <a:tab pos="1597025" algn="l"/>
                <a:tab pos="2884488" algn="l"/>
                <a:tab pos="7369175" algn="r"/>
              </a:tabLst>
              <a:defRPr/>
            </a:pPr>
            <a:r>
              <a:rPr lang="id-ID" sz="16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4	Kondisi kerja kurang menyenangkan, 30%-40% waktu kerja. 	30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tabLst>
                <a:tab pos="1597025" algn="l"/>
                <a:tab pos="2884488" algn="l"/>
                <a:tab pos="7369175" algn="r"/>
              </a:tabLst>
              <a:defRPr/>
            </a:pPr>
            <a:r>
              <a:rPr lang="id-ID" sz="16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5	Kondisi kerja tidak menyenangkan, ≥ 50% waktu kerja 		40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tabLst>
                <a:tab pos="1597025" algn="l"/>
                <a:tab pos="2884488" algn="l"/>
                <a:tab pos="7369175" algn="r"/>
              </a:tabLst>
              <a:defRPr/>
            </a:pPr>
            <a:endParaRPr lang="id-ID" sz="1600" b="1" smtClean="0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tabLst>
                <a:tab pos="1597025" algn="l"/>
                <a:tab pos="2884488" algn="l"/>
                <a:tab pos="7369175" algn="r"/>
              </a:tabLst>
              <a:defRPr/>
            </a:pPr>
            <a:r>
              <a:rPr lang="en-US" sz="16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Bahaya</a:t>
            </a:r>
            <a:r>
              <a:rPr lang="id-ID" sz="16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1	Pekerjaan tidak membahayakan dalam kantor.	</a:t>
            </a:r>
            <a:r>
              <a:rPr lang="en-AU" sz="16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id-ID" sz="16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tabLst>
                <a:tab pos="1597025" algn="l"/>
                <a:tab pos="2884488" algn="l"/>
                <a:tab pos="7369175" algn="r"/>
              </a:tabLst>
              <a:defRPr/>
            </a:pPr>
            <a:r>
              <a:rPr lang="id-ID" sz="16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2	Pekerjaan tidak membahayakan kadang ke lapangan.		10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tabLst>
                <a:tab pos="1597025" algn="l"/>
                <a:tab pos="2884488" algn="l"/>
                <a:tab pos="7369175" algn="r"/>
              </a:tabLst>
              <a:defRPr/>
            </a:pPr>
            <a:r>
              <a:rPr lang="id-ID" sz="16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3	</a:t>
            </a:r>
            <a:r>
              <a:rPr lang="nn-NO" sz="16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Pekerjaan tidak membahayakan lebih banyak di lapangan	20</a:t>
            </a:r>
            <a:endParaRPr lang="id-ID" sz="1600" b="1" smtClean="0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tabLst>
                <a:tab pos="1597025" algn="l"/>
                <a:tab pos="2884488" algn="l"/>
                <a:tab pos="7369175" algn="r"/>
              </a:tabLst>
              <a:defRPr/>
            </a:pPr>
            <a:r>
              <a:rPr lang="id-ID" sz="16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4	Pekerjaan cukup membahayakan bukan di lapangan	</a:t>
            </a:r>
            <a:r>
              <a:rPr lang="en-AU" sz="16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id-ID" sz="16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40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tabLst>
                <a:tab pos="1597025" algn="l"/>
                <a:tab pos="2884488" algn="l"/>
                <a:tab pos="7369175" algn="r"/>
              </a:tabLst>
              <a:defRPr/>
            </a:pPr>
            <a:r>
              <a:rPr lang="id-ID" sz="16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5	Pekerjaan cukup membahayakan di lapangan	</a:t>
            </a:r>
            <a:r>
              <a:rPr lang="en-AU" sz="16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id-ID" sz="16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60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/>
          <a:lstStyle/>
          <a:p>
            <a:pPr eaLnBrk="1" hangingPunct="1"/>
            <a:fld id="{799E53EE-FEE2-4343-B878-29C7F35DAAA9}" type="slidenum">
              <a:rPr lang="en-US" altLang="en-US">
                <a:solidFill>
                  <a:srgbClr val="595959"/>
                </a:solidFill>
                <a:latin typeface="Arial Rounded MT Bold" pitchFamily="34" charset="0"/>
                <a:ea typeface="MS PGothic" pitchFamily="34" charset="-128"/>
              </a:rPr>
              <a:pPr eaLnBrk="1" hangingPunct="1"/>
              <a:t>73</a:t>
            </a:fld>
            <a:endParaRPr lang="en-US" altLang="en-US">
              <a:solidFill>
                <a:srgbClr val="595959"/>
              </a:solidFill>
              <a:latin typeface="Arial Rounded MT Bold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1006475" y="277813"/>
            <a:ext cx="8821738" cy="1158875"/>
          </a:xfrm>
        </p:spPr>
        <p:txBody>
          <a:bodyPr lIns="91429" tIns="45714" rIns="91429" bIns="45714">
            <a:normAutofit fontScale="90000"/>
          </a:bodyPr>
          <a:lstStyle/>
          <a:p>
            <a:pPr defTabSz="1044452" eaLnBrk="1" hangingPunct="1">
              <a:defRPr/>
            </a:pPr>
            <a:r>
              <a:rPr lang="en-US" dirty="0">
                <a:latin typeface="Arial Black"/>
                <a:ea typeface="ＭＳ Ｐゴシック" charset="-128"/>
                <a:cs typeface="Arial Black"/>
              </a:rPr>
              <a:t>CONTOH</a:t>
            </a:r>
            <a:r>
              <a:rPr lang="id-ID" dirty="0">
                <a:latin typeface="Arial Black"/>
                <a:ea typeface="ＭＳ Ｐゴシック" charset="-128"/>
                <a:cs typeface="Arial Black"/>
              </a:rPr>
              <a:t>:</a:t>
            </a:r>
            <a:r>
              <a:rPr lang="en-US" dirty="0">
                <a:latin typeface="Arial Black"/>
                <a:ea typeface="ＭＳ Ｐゴシック" charset="-128"/>
                <a:cs typeface="Arial Black"/>
              </a:rPr>
              <a:t> </a:t>
            </a:r>
            <a:r>
              <a:rPr lang="id-ID" dirty="0">
                <a:latin typeface="Arial Black"/>
                <a:ea typeface="ＭＳ Ｐゴシック" charset="-128"/>
                <a:cs typeface="Arial Black"/>
              </a:rPr>
              <a:t/>
            </a:r>
            <a:br>
              <a:rPr lang="id-ID" dirty="0">
                <a:latin typeface="Arial Black"/>
                <a:ea typeface="ＭＳ Ｐゴシック" charset="-128"/>
                <a:cs typeface="Arial Black"/>
              </a:rPr>
            </a:br>
            <a:r>
              <a:rPr lang="en-US" dirty="0">
                <a:latin typeface="Arial Black"/>
                <a:ea typeface="ＭＳ Ｐゴシック" charset="-128"/>
                <a:cs typeface="Arial Black"/>
              </a:rPr>
              <a:t>POINT FACTOR TABLE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38200" y="1565275"/>
          <a:ext cx="8885238" cy="4940300"/>
        </p:xfrm>
        <a:graphic>
          <a:graphicData uri="http://schemas.openxmlformats.org/drawingml/2006/table">
            <a:tbl>
              <a:tblPr/>
              <a:tblGrid>
                <a:gridCol w="1708701">
                  <a:extLst>
                    <a:ext uri="{9D8B030D-6E8A-4147-A177-3AD203B41FA5}"/>
                  </a:extLst>
                </a:gridCol>
                <a:gridCol w="939785">
                  <a:extLst>
                    <a:ext uri="{9D8B030D-6E8A-4147-A177-3AD203B41FA5}"/>
                  </a:extLst>
                </a:gridCol>
                <a:gridCol w="1787016">
                  <a:extLst>
                    <a:ext uri="{9D8B030D-6E8A-4147-A177-3AD203B41FA5}"/>
                  </a:extLst>
                </a:gridCol>
                <a:gridCol w="889947">
                  <a:extLst>
                    <a:ext uri="{9D8B030D-6E8A-4147-A177-3AD203B41FA5}"/>
                  </a:extLst>
                </a:gridCol>
                <a:gridCol w="889947">
                  <a:extLst>
                    <a:ext uri="{9D8B030D-6E8A-4147-A177-3AD203B41FA5}"/>
                  </a:extLst>
                </a:gridCol>
                <a:gridCol w="889947">
                  <a:extLst>
                    <a:ext uri="{9D8B030D-6E8A-4147-A177-3AD203B41FA5}"/>
                  </a:extLst>
                </a:gridCol>
                <a:gridCol w="1025490">
                  <a:extLst>
                    <a:ext uri="{9D8B030D-6E8A-4147-A177-3AD203B41FA5}"/>
                  </a:extLst>
                </a:gridCol>
                <a:gridCol w="754405">
                  <a:extLst>
                    <a:ext uri="{9D8B030D-6E8A-4147-A177-3AD203B41FA5}"/>
                  </a:extLst>
                </a:gridCol>
              </a:tblGrid>
              <a:tr h="407988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1" charset="0"/>
                          <a:ea typeface="MS PGothic" pitchFamily="34" charset="-128"/>
                          <a:cs typeface="Calibri" pitchFamily="1" charset="0"/>
                        </a:rPr>
                        <a:t>FAKTOR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1" charset="0"/>
                        <a:ea typeface="MS PGothic" pitchFamily="34" charset="-128"/>
                        <a:cs typeface="Calibri" pitchFamily="1" charset="0"/>
                      </a:endParaRPr>
                    </a:p>
                  </a:txBody>
                  <a:tcPr marL="90532" marR="90532" marT="55590" marB="555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54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1" charset="0"/>
                          <a:ea typeface="MS PGothic" pitchFamily="34" charset="-128"/>
                          <a:cs typeface="Calibri" pitchFamily="1" charset="0"/>
                        </a:rPr>
                        <a:t>POIN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1" charset="0"/>
                        <a:ea typeface="MS PGothic" pitchFamily="34" charset="-128"/>
                        <a:cs typeface="Calibri" pitchFamily="1" charset="0"/>
                      </a:endParaRPr>
                    </a:p>
                  </a:txBody>
                  <a:tcPr marL="90532" marR="90532" marT="55590" marB="555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54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1" charset="0"/>
                          <a:ea typeface="MS PGothic" pitchFamily="34" charset="-128"/>
                          <a:cs typeface="Calibri" pitchFamily="1" charset="0"/>
                        </a:rPr>
                        <a:t>TURUNAN FAKTOR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1" charset="0"/>
                        <a:ea typeface="MS PGothic" pitchFamily="34" charset="-128"/>
                        <a:cs typeface="Calibri" pitchFamily="1" charset="0"/>
                      </a:endParaRPr>
                    </a:p>
                  </a:txBody>
                  <a:tcPr marL="90532" marR="90532" marT="55590" marB="555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545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1" charset="0"/>
                          <a:ea typeface="MS PGothic" pitchFamily="34" charset="-128"/>
                          <a:cs typeface="Calibri" pitchFamily="1" charset="0"/>
                        </a:rPr>
                        <a:t>POIN TURUNAN FAKTOR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1" charset="0"/>
                        <a:ea typeface="MS PGothic" pitchFamily="34" charset="-128"/>
                        <a:cs typeface="Calibri" pitchFamily="1" charset="0"/>
                      </a:endParaRPr>
                    </a:p>
                  </a:txBody>
                  <a:tcPr marL="90532" marR="90532" marT="55590" marB="555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54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079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1" charset="0"/>
                          <a:ea typeface="MS PGothic" pitchFamily="34" charset="-128"/>
                          <a:cs typeface="Calibri" pitchFamily="1" charset="0"/>
                        </a:rPr>
                        <a:t>SATU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1" charset="0"/>
                        <a:ea typeface="MS PGothic" pitchFamily="34" charset="-128"/>
                        <a:cs typeface="Calibri" pitchFamily="1" charset="0"/>
                      </a:endParaRPr>
                    </a:p>
                  </a:txBody>
                  <a:tcPr marL="90532" marR="90532" marT="55590" marB="555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54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1" charset="0"/>
                          <a:ea typeface="MS PGothic" pitchFamily="34" charset="-128"/>
                          <a:cs typeface="Calibri" pitchFamily="1" charset="0"/>
                        </a:rPr>
                        <a:t>DUA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1" charset="0"/>
                        <a:ea typeface="MS PGothic" pitchFamily="34" charset="-128"/>
                        <a:cs typeface="Calibri" pitchFamily="1" charset="0"/>
                      </a:endParaRPr>
                    </a:p>
                  </a:txBody>
                  <a:tcPr marL="90532" marR="90532" marT="55590" marB="555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54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1" charset="0"/>
                          <a:ea typeface="MS PGothic" pitchFamily="34" charset="-128"/>
                          <a:cs typeface="Calibri" pitchFamily="1" charset="0"/>
                        </a:rPr>
                        <a:t>TIGA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1" charset="0"/>
                        <a:ea typeface="MS PGothic" pitchFamily="34" charset="-128"/>
                        <a:cs typeface="Calibri" pitchFamily="1" charset="0"/>
                      </a:endParaRPr>
                    </a:p>
                  </a:txBody>
                  <a:tcPr marL="90532" marR="90532" marT="55590" marB="555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54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1" charset="0"/>
                          <a:ea typeface="MS PGothic" pitchFamily="34" charset="-128"/>
                          <a:cs typeface="Calibri" pitchFamily="1" charset="0"/>
                        </a:rPr>
                        <a:t>EMPAT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1" charset="0"/>
                        <a:ea typeface="MS PGothic" pitchFamily="34" charset="-128"/>
                        <a:cs typeface="Calibri" pitchFamily="1" charset="0"/>
                      </a:endParaRPr>
                    </a:p>
                  </a:txBody>
                  <a:tcPr marL="90532" marR="90532" marT="55590" marB="555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54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1" charset="0"/>
                          <a:ea typeface="MS PGothic" pitchFamily="34" charset="-128"/>
                          <a:cs typeface="Calibri" pitchFamily="1" charset="0"/>
                        </a:rPr>
                        <a:t>LIMA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1" charset="0"/>
                        <a:ea typeface="MS PGothic" pitchFamily="34" charset="-128"/>
                        <a:cs typeface="Calibri" pitchFamily="1" charset="0"/>
                      </a:endParaRPr>
                    </a:p>
                  </a:txBody>
                  <a:tcPr marL="90532" marR="90532" marT="55590" marB="555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5450"/>
                    </a:solidFill>
                  </a:tcPr>
                </a:tc>
                <a:extLst>
                  <a:ext uri="{0D108BD9-81ED-4DB2-BD59-A6C34878D82A}"/>
                </a:extLst>
              </a:tr>
              <a:tr h="43815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 err="1">
                          <a:latin typeface="Calibri"/>
                          <a:ea typeface="Calibri"/>
                          <a:cs typeface="Calibri"/>
                        </a:rPr>
                        <a:t>Keahlian</a:t>
                      </a:r>
                      <a:endParaRPr lang="en-US" sz="1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300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Pengetahuan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30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60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90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Calibri"/>
                          <a:ea typeface="Calibri"/>
                          <a:cs typeface="Calibri"/>
                        </a:rPr>
                        <a:t>120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extLst>
                  <a:ext uri="{0D108BD9-81ED-4DB2-BD59-A6C34878D82A}"/>
                </a:extLst>
              </a:tr>
              <a:tr h="438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Pengalaman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60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130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Calibri"/>
                          <a:ea typeface="Calibri"/>
                          <a:cs typeface="Calibri"/>
                        </a:rPr>
                        <a:t>180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extLst>
                  <a:ext uri="{0D108BD9-81ED-4DB2-BD59-A6C34878D82A}"/>
                </a:extLst>
              </a:tr>
              <a:tr h="43815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Usaha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120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Fisik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30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extLst>
                  <a:ext uri="{0D108BD9-81ED-4DB2-BD59-A6C34878D82A}"/>
                </a:extLst>
              </a:tr>
              <a:tr h="438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Mental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60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80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extLst>
                  <a:ext uri="{0D108BD9-81ED-4DB2-BD59-A6C34878D82A}"/>
                </a:extLst>
              </a:tr>
              <a:tr h="43815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Tanggung </a:t>
                      </a:r>
                      <a:r>
                        <a:rPr lang="id-ID" sz="1900">
                          <a:latin typeface="Calibri"/>
                          <a:ea typeface="Calibri"/>
                          <a:cs typeface="Calibri"/>
                        </a:rPr>
                        <a:t>j</a:t>
                      </a: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awab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480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Peraturan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120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160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Calibri"/>
                          <a:ea typeface="Calibri"/>
                          <a:cs typeface="Calibri"/>
                        </a:rPr>
                        <a:t>240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extLst>
                  <a:ext uri="{0D108BD9-81ED-4DB2-BD59-A6C34878D82A}"/>
                </a:extLst>
              </a:tr>
              <a:tr h="5635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Keuangan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120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Calibri"/>
                          <a:ea typeface="Calibri"/>
                          <a:cs typeface="Calibri"/>
                        </a:rPr>
                        <a:t>160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240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extLst>
                  <a:ext uri="{0D108BD9-81ED-4DB2-BD59-A6C34878D82A}"/>
                </a:extLst>
              </a:tr>
              <a:tr h="43815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Lingkungan </a:t>
                      </a:r>
                      <a:r>
                        <a:rPr lang="id-ID" sz="1900">
                          <a:latin typeface="Calibri"/>
                          <a:ea typeface="Calibri"/>
                          <a:cs typeface="Calibri"/>
                        </a:rPr>
                        <a:t>k</a:t>
                      </a: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erja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100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Kondisi </a:t>
                      </a:r>
                      <a:r>
                        <a:rPr lang="id-ID" sz="1900">
                          <a:latin typeface="Calibri"/>
                          <a:ea typeface="Calibri"/>
                          <a:cs typeface="Calibri"/>
                        </a:rPr>
                        <a:t>k</a:t>
                      </a: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erja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Calibri"/>
                          <a:ea typeface="Calibri"/>
                          <a:cs typeface="Calibri"/>
                        </a:rPr>
                        <a:t>30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extLst>
                  <a:ext uri="{0D108BD9-81ED-4DB2-BD59-A6C34878D82A}"/>
                </a:extLst>
              </a:tr>
              <a:tr h="438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Bahaya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Calibri"/>
                          <a:ea typeface="Calibri"/>
                          <a:cs typeface="Calibri"/>
                        </a:rPr>
                        <a:t>60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5B8"/>
                    </a:solidFill>
                  </a:tcPr>
                </a:tc>
                <a:extLst>
                  <a:ext uri="{0D108BD9-81ED-4DB2-BD59-A6C34878D82A}"/>
                </a:extLst>
              </a:tr>
              <a:tr h="4937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Total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54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</a:rPr>
                        <a:t>1000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54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54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Calibri"/>
                          <a:ea typeface="Calibri"/>
                          <a:cs typeface="Calibri"/>
                        </a:rPr>
                        <a:t>1000</a:t>
                      </a:r>
                    </a:p>
                  </a:txBody>
                  <a:tcPr marL="75441" marR="7544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545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4610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C722A73-3FC2-4046-8D2F-14B8E30EC665}" type="slidenum">
              <a:rPr lang="en-US" altLang="en-US">
                <a:solidFill>
                  <a:srgbClr val="595959"/>
                </a:solidFill>
                <a:latin typeface="Arial Rounded MT Bold" pitchFamily="34" charset="0"/>
                <a:ea typeface="MS PGothic" pitchFamily="34" charset="-128"/>
              </a:rPr>
              <a:pPr/>
              <a:t>74</a:t>
            </a:fld>
            <a:endParaRPr lang="en-US" altLang="en-US">
              <a:solidFill>
                <a:srgbClr val="595959"/>
              </a:solidFill>
              <a:latin typeface="Arial Rounded MT Bold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3E5638EC-BC65-4331-A28A-CAFA9E9929D4}" type="slidenum">
              <a:rPr lang="en-US" altLang="en-US">
                <a:cs typeface="Arial" charset="0"/>
              </a:rPr>
              <a:pPr/>
              <a:t>75</a:t>
            </a:fld>
            <a:endParaRPr lang="en-US" altLang="en-US"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963" y="1235075"/>
            <a:ext cx="9472612" cy="5808663"/>
          </a:xfrm>
          <a:prstGeom prst="rect">
            <a:avLst/>
          </a:prstGeom>
          <a:noFill/>
        </p:spPr>
        <p:txBody>
          <a:bodyPr lIns="97182" tIns="48591" rIns="97182" bIns="48591">
            <a:spAutoFit/>
          </a:bodyPr>
          <a:lstStyle/>
          <a:p>
            <a:pPr marL="364434" lvl="1" indent="-364434">
              <a:buFontTx/>
              <a:buAutoNum type="arabicPeriod"/>
              <a:defRPr/>
            </a:pPr>
            <a:r>
              <a:rPr lang="en-US" sz="2600" b="1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Kepala</a:t>
            </a:r>
            <a:r>
              <a:rPr lang="en-US" sz="2600" b="1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SDM </a:t>
            </a:r>
            <a:r>
              <a:rPr lang="id-ID" sz="2600" b="1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dan U</a:t>
            </a:r>
            <a:r>
              <a:rPr lang="en-US" sz="2600" b="1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mum</a:t>
            </a:r>
          </a:p>
          <a:p>
            <a:pPr marL="364434" lvl="1" indent="-364434">
              <a:defRPr/>
            </a:pPr>
            <a:endParaRPr lang="en-US" sz="1700" b="1" dirty="0">
              <a:latin typeface="Franklin Gothic Demi" panose="020B0703020102020204" pitchFamily="34" charset="0"/>
              <a:ea typeface="Arial" charset="-52"/>
              <a:cs typeface="Arial" charset="-52"/>
            </a:endParaRPr>
          </a:p>
          <a:p>
            <a:pPr marL="469040" indent="-205838">
              <a:spcAft>
                <a:spcPts val="638"/>
              </a:spcAft>
              <a:buFont typeface="Arial"/>
              <a:buChar char="•"/>
              <a:tabLst>
                <a:tab pos="469040" algn="l"/>
              </a:tabLst>
              <a:defRPr/>
            </a:pP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Kompetensi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dan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id-ID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p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endidikan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(S1)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  <a:sym typeface="Wingdings"/>
              </a:rPr>
              <a:t>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id-ID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p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engetahuan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= 120 (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tingkat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5)</a:t>
            </a:r>
            <a:r>
              <a:rPr lang="id-ID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;</a:t>
            </a:r>
            <a:endParaRPr lang="en-US" sz="2100" dirty="0">
              <a:latin typeface="Franklin Gothic Demi" panose="020B0703020102020204" pitchFamily="34" charset="0"/>
              <a:ea typeface="Arial" charset="-52"/>
              <a:cs typeface="Arial" charset="-52"/>
            </a:endParaRPr>
          </a:p>
          <a:p>
            <a:pPr marL="469040" indent="-205838">
              <a:spcAft>
                <a:spcPts val="638"/>
              </a:spcAft>
              <a:buFont typeface="Arial"/>
              <a:buChar char="•"/>
              <a:tabLst>
                <a:tab pos="469040" algn="l"/>
              </a:tabLst>
              <a:defRPr/>
            </a:pP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Pengalaman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: 10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tahun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  <a:sym typeface="Wingdings"/>
              </a:rPr>
              <a:t>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pengalaman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= 130 (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tingkat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4);</a:t>
            </a:r>
          </a:p>
          <a:p>
            <a:pPr marL="469040" indent="-205838">
              <a:spcAft>
                <a:spcPts val="638"/>
              </a:spcAft>
              <a:buFont typeface="Arial"/>
              <a:buChar char="•"/>
              <a:tabLst>
                <a:tab pos="469040" algn="l"/>
              </a:tabLst>
              <a:defRPr/>
            </a:pP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Bekerja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sedikit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menggunakan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tenaga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fisik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  <a:sym typeface="Wingdings"/>
              </a:rPr>
              <a:t>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fisik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= 10 (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tingkat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1);</a:t>
            </a:r>
          </a:p>
          <a:p>
            <a:pPr marL="469040" indent="-205838">
              <a:spcAft>
                <a:spcPts val="638"/>
              </a:spcAft>
              <a:buFont typeface="Arial"/>
              <a:buChar char="•"/>
              <a:tabLst>
                <a:tab pos="469040" algn="l"/>
              </a:tabLst>
              <a:defRPr/>
            </a:pP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Bekerja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banyak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mengalami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tekanan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mental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  <a:sym typeface="Wingdings"/>
              </a:rPr>
              <a:t>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mental = 60 (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tingkat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4); </a:t>
            </a:r>
          </a:p>
          <a:p>
            <a:pPr marL="469040" indent="-205838">
              <a:spcAft>
                <a:spcPts val="638"/>
              </a:spcAft>
              <a:buFont typeface="Arial"/>
              <a:buChar char="•"/>
              <a:tabLst>
                <a:tab pos="469040" algn="l"/>
              </a:tabLst>
              <a:defRPr/>
            </a:pP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Mempunyai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wewenang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yang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tinggi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dalam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memutuskan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keputusan/kebijakan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(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posisi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dalam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struktur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organisasi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satu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tingkat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di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bawah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posisi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tertinggi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)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  <a:sym typeface="Wingdings"/>
              </a:rPr>
              <a:t>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peraturan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= 160 (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tingkat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4);</a:t>
            </a:r>
          </a:p>
          <a:p>
            <a:pPr marL="469040" indent="-205838">
              <a:spcAft>
                <a:spcPts val="638"/>
              </a:spcAft>
              <a:buFont typeface="Arial"/>
              <a:buChar char="•"/>
              <a:tabLst>
                <a:tab pos="469040" algn="l"/>
              </a:tabLst>
              <a:defRPr/>
            </a:pP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Mempunyai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wewenang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dalam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mengelola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keuangan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/budget unit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kerja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yang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dipimpinnya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(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posisi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dalam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struktur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organisasi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satu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tingkat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di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bawah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posisi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tertinggi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)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  <a:sym typeface="Wingdings"/>
              </a:rPr>
              <a:t>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keuangan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= 160 (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tingkat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4);</a:t>
            </a:r>
          </a:p>
          <a:p>
            <a:pPr marL="469040" indent="-205838">
              <a:spcAft>
                <a:spcPts val="638"/>
              </a:spcAft>
              <a:buFont typeface="Arial"/>
              <a:buChar char="•"/>
              <a:tabLst>
                <a:tab pos="469040" algn="l"/>
              </a:tabLst>
              <a:defRPr/>
            </a:pP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Kondisi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tempat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bekerja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dalam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kantor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ber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-AC (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kenyamanan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tinggi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dan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punya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ruang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sendiri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)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  <a:sym typeface="Wingdings"/>
              </a:rPr>
              <a:t>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kondisi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kerja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= 0 (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tingkat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1);</a:t>
            </a:r>
          </a:p>
          <a:p>
            <a:pPr marL="469040" indent="-205838">
              <a:spcAft>
                <a:spcPts val="638"/>
              </a:spcAft>
              <a:buFont typeface="Arial"/>
              <a:buChar char="•"/>
              <a:tabLst>
                <a:tab pos="469040" algn="l"/>
              </a:tabLst>
              <a:defRPr/>
            </a:pP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Risiko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kecelakaan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kerja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rendah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  <a:sym typeface="Wingdings"/>
              </a:rPr>
              <a:t>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id-ID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b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ahaya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= 0 (</a:t>
            </a:r>
            <a:r>
              <a:rPr lang="en-US" sz="21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tingkat</a:t>
            </a:r>
            <a:r>
              <a:rPr lang="en-US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1)</a:t>
            </a:r>
            <a:r>
              <a:rPr lang="id-ID" sz="21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.</a:t>
            </a:r>
            <a:endParaRPr lang="en-US" sz="2100" dirty="0">
              <a:latin typeface="Franklin Gothic Demi" panose="020B0703020102020204" pitchFamily="34" charset="0"/>
              <a:ea typeface="Arial" charset="-52"/>
              <a:cs typeface="Arial" charset="-52"/>
            </a:endParaRPr>
          </a:p>
          <a:p>
            <a:pPr>
              <a:defRPr/>
            </a:pPr>
            <a:endParaRPr lang="en-US" dirty="0">
              <a:latin typeface="Franklin Gothic Demi" panose="020B0703020102020204" pitchFamily="34" charset="0"/>
              <a:ea typeface="Arial" charset="-52"/>
              <a:cs typeface="Arial" charset="-52"/>
            </a:endParaRPr>
          </a:p>
        </p:txBody>
      </p:sp>
      <p:sp>
        <p:nvSpPr>
          <p:cNvPr id="94212" name="Title 1"/>
          <p:cNvSpPr txBox="1">
            <a:spLocks/>
          </p:cNvSpPr>
          <p:nvPr/>
        </p:nvSpPr>
        <p:spPr bwMode="auto">
          <a:xfrm>
            <a:off x="1524000" y="231775"/>
            <a:ext cx="8399463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182" tIns="48591" rIns="97182" bIns="48591" anchor="ctr"/>
          <a:lstStyle/>
          <a:p>
            <a:r>
              <a:rPr lang="en-US" altLang="en-US" sz="3200">
                <a:solidFill>
                  <a:srgbClr val="572314"/>
                </a:solidFill>
                <a:latin typeface="Franklin Gothic Demi" pitchFamily="34" charset="0"/>
                <a:ea typeface="MS PGothic" pitchFamily="34" charset="-128"/>
              </a:rPr>
              <a:t>CONTOH PENERAPAN POIN FAKTOR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BEAFAB7B-BCC3-4A15-95F0-A247BFBC6906}" type="slidenum">
              <a:rPr lang="en-US" altLang="en-US">
                <a:cs typeface="Arial" charset="0"/>
              </a:rPr>
              <a:pPr/>
              <a:t>76</a:t>
            </a:fld>
            <a:endParaRPr lang="en-US" altLang="en-US"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963" y="849313"/>
            <a:ext cx="9472612" cy="5253037"/>
          </a:xfrm>
          <a:prstGeom prst="rect">
            <a:avLst/>
          </a:prstGeom>
          <a:noFill/>
        </p:spPr>
        <p:txBody>
          <a:bodyPr lIns="97182" tIns="48591" rIns="97182" bIns="48591">
            <a:spAutoFit/>
          </a:bodyPr>
          <a:lstStyle/>
          <a:p>
            <a:pPr marL="364434" lvl="1" indent="-364434">
              <a:defRPr/>
            </a:pPr>
            <a:r>
              <a:rPr lang="en-US" sz="2000" b="1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2. </a:t>
            </a:r>
            <a:r>
              <a:rPr lang="en-US" sz="2000" b="1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Staf</a:t>
            </a:r>
            <a:r>
              <a:rPr lang="en-US" sz="2000" b="1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SDM </a:t>
            </a:r>
          </a:p>
          <a:p>
            <a:pPr>
              <a:defRPr/>
            </a:pPr>
            <a:endParaRPr lang="en-US" sz="2000" dirty="0">
              <a:latin typeface="Franklin Gothic Demi" panose="020B0703020102020204" pitchFamily="34" charset="0"/>
              <a:ea typeface="Arial" charset="-52"/>
              <a:cs typeface="Arial" charset="-52"/>
            </a:endParaRPr>
          </a:p>
          <a:p>
            <a:pPr marL="769361" indent="-300321">
              <a:spcAft>
                <a:spcPts val="638"/>
              </a:spcAft>
              <a:buFont typeface="Arial"/>
              <a:buChar char="•"/>
              <a:defRPr/>
            </a:pP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Kompetensi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dan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pendidikan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(S1)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  <a:sym typeface="Wingdings"/>
              </a:rPr>
              <a:t>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pengetahuan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= 120 (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tingkat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5);</a:t>
            </a:r>
          </a:p>
          <a:p>
            <a:pPr marL="769361" indent="-300321">
              <a:spcAft>
                <a:spcPts val="638"/>
              </a:spcAft>
              <a:buFont typeface="Arial"/>
              <a:buChar char="•"/>
              <a:defRPr/>
            </a:pP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Pengalaman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: 5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tahun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  <a:sym typeface="Wingdings"/>
              </a:rPr>
              <a:t>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pengalaman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= 60 (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tingkat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3);</a:t>
            </a:r>
          </a:p>
          <a:p>
            <a:pPr marL="769361" indent="-300321">
              <a:spcAft>
                <a:spcPts val="638"/>
              </a:spcAft>
              <a:buFont typeface="Arial"/>
              <a:buChar char="•"/>
              <a:defRPr/>
            </a:pP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Bekerja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sedikit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menggunakan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tenaga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fisik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  <a:sym typeface="Wingdings"/>
              </a:rPr>
              <a:t>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fisik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= 10 (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tingkat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1);</a:t>
            </a:r>
          </a:p>
          <a:p>
            <a:pPr marL="769361" indent="-300321">
              <a:spcAft>
                <a:spcPts val="638"/>
              </a:spcAft>
              <a:buFont typeface="Arial"/>
              <a:buChar char="•"/>
              <a:defRPr/>
            </a:pP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Bekerja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menggunakan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sedikit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tekanan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mental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  <a:sym typeface="Wingdings"/>
              </a:rPr>
              <a:t>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mental = 20 (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tingkat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2);</a:t>
            </a:r>
          </a:p>
          <a:p>
            <a:pPr marL="769361" indent="-300321">
              <a:spcAft>
                <a:spcPts val="638"/>
              </a:spcAft>
              <a:buFont typeface="Arial"/>
              <a:buChar char="•"/>
              <a:defRPr/>
            </a:pP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Mempunyai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wewenang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yang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sedikit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dalam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memutuskan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keputusan/kebijakan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(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posisi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dalam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struktur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organisasi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di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bawah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posisi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kepala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unit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kerja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)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  <a:sym typeface="Wingdings"/>
              </a:rPr>
              <a:t>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peraturan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= 20 (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tingkat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1);</a:t>
            </a:r>
          </a:p>
          <a:p>
            <a:pPr marL="769361" indent="-300321">
              <a:spcAft>
                <a:spcPts val="638"/>
              </a:spcAft>
              <a:buFont typeface="Arial"/>
              <a:buChar char="•"/>
              <a:defRPr/>
            </a:pP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Tidak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mempunyai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wewenang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dalam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mengelola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keuangan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/budget (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posisi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dalam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struktur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organisasi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di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bawah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kepala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unit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kerja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)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  <a:sym typeface="Wingdings"/>
              </a:rPr>
              <a:t>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keuangan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= 40 (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tingkat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2);</a:t>
            </a:r>
          </a:p>
          <a:p>
            <a:pPr marL="769361" indent="-300321">
              <a:spcAft>
                <a:spcPts val="638"/>
              </a:spcAft>
              <a:buFont typeface="Arial"/>
              <a:buChar char="•"/>
              <a:defRPr/>
            </a:pP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Kondisi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tempat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bekerja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dalam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kantor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ber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-AC (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kenyamanan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tinggi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,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ruang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bersama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)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  <a:sym typeface="Wingdings"/>
              </a:rPr>
              <a:t>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id-ID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k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ondisi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id-ID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k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erja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= 0 (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tingkat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1);</a:t>
            </a:r>
          </a:p>
          <a:p>
            <a:pPr marL="769361" indent="-300321">
              <a:spcAft>
                <a:spcPts val="638"/>
              </a:spcAft>
              <a:buFont typeface="Arial"/>
              <a:buChar char="•"/>
              <a:defRPr/>
            </a:pP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Risiko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kecelakaan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kerja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agak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rendah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  <a:sym typeface="Wingdings"/>
              </a:rPr>
              <a:t>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</a:t>
            </a:r>
            <a:r>
              <a:rPr lang="id-ID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b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ahaya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= 0 (</a:t>
            </a:r>
            <a:r>
              <a:rPr lang="en-US" sz="2000" dirty="0" err="1">
                <a:latin typeface="Franklin Gothic Demi" panose="020B0703020102020204" pitchFamily="34" charset="0"/>
                <a:ea typeface="Arial" charset="-52"/>
                <a:cs typeface="Arial" charset="-52"/>
              </a:rPr>
              <a:t>tingkat</a:t>
            </a:r>
            <a:r>
              <a:rPr lang="en-US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 1)</a:t>
            </a:r>
            <a:r>
              <a:rPr lang="id-ID" sz="2000" dirty="0">
                <a:latin typeface="Franklin Gothic Demi" panose="020B0703020102020204" pitchFamily="34" charset="0"/>
                <a:ea typeface="Arial" charset="-52"/>
                <a:cs typeface="Arial" charset="-52"/>
              </a:rPr>
              <a:t>.</a:t>
            </a:r>
            <a:endParaRPr lang="en-US" sz="2000" dirty="0">
              <a:latin typeface="Franklin Gothic Demi" panose="020B0703020102020204" pitchFamily="34" charset="0"/>
              <a:ea typeface="Arial" charset="-52"/>
              <a:cs typeface="Arial" charset="-52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76400" y="231775"/>
            <a:ext cx="8247063" cy="771525"/>
          </a:xfrm>
          <a:prstGeom prst="rect">
            <a:avLst/>
          </a:prstGeom>
        </p:spPr>
        <p:txBody>
          <a:bodyPr lIns="97182" tIns="48591" rIns="97182" bIns="48591" anchor="ctr">
            <a:normAutofit lnSpcReduction="10000"/>
          </a:bodyPr>
          <a:lstStyle/>
          <a:p>
            <a:pPr algn="r">
              <a:defRPr/>
            </a:pPr>
            <a:r>
              <a:rPr lang="en-US" sz="46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pitchFamily="1" charset="-128"/>
                <a:cs typeface="ＭＳ Ｐゴシック" pitchFamily="1" charset="-128"/>
              </a:rPr>
              <a:t>Lanjutan</a:t>
            </a:r>
            <a:r>
              <a:rPr lang="en-US" sz="46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pitchFamily="1" charset="-128"/>
                <a:cs typeface="ＭＳ Ｐゴシック" pitchFamily="1" charset="-128"/>
              </a:rPr>
              <a:t>…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1577975" y="277813"/>
            <a:ext cx="8250238" cy="1158875"/>
          </a:xfrm>
        </p:spPr>
        <p:txBody>
          <a:bodyPr/>
          <a:lstStyle/>
          <a:p>
            <a:pPr algn="r"/>
            <a:r>
              <a:rPr lang="en-US" altLang="en-US" smtClean="0"/>
              <a:t>Lanjutan…</a:t>
            </a:r>
          </a:p>
        </p:txBody>
      </p:sp>
      <p:sp>
        <p:nvSpPr>
          <p:cNvPr id="68611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B7D2E8BC-FF20-451F-94E2-862E56B39A83}" type="slidenum">
              <a:rPr lang="en-US" altLang="en-US">
                <a:cs typeface="Arial" charset="0"/>
              </a:rPr>
              <a:pPr/>
              <a:t>77</a:t>
            </a:fld>
            <a:endParaRPr lang="en-US" altLang="en-US"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0825" y="1390650"/>
          <a:ext cx="9472613" cy="2678113"/>
        </p:xfrm>
        <a:graphic>
          <a:graphicData uri="http://schemas.openxmlformats.org/drawingml/2006/table">
            <a:tbl>
              <a:tblPr/>
              <a:tblGrid>
                <a:gridCol w="754456">
                  <a:extLst>
                    <a:ext uri="{9D8B030D-6E8A-4147-A177-3AD203B41FA5}"/>
                  </a:extLst>
                </a:gridCol>
                <a:gridCol w="599024">
                  <a:extLst>
                    <a:ext uri="{9D8B030D-6E8A-4147-A177-3AD203B41FA5}"/>
                  </a:extLst>
                </a:gridCol>
                <a:gridCol w="826059">
                  <a:extLst>
                    <a:ext uri="{9D8B030D-6E8A-4147-A177-3AD203B41FA5}"/>
                  </a:extLst>
                </a:gridCol>
                <a:gridCol w="527421">
                  <a:extLst>
                    <a:ext uri="{9D8B030D-6E8A-4147-A177-3AD203B41FA5}"/>
                  </a:extLst>
                </a:gridCol>
                <a:gridCol w="675867">
                  <a:extLst>
                    <a:ext uri="{9D8B030D-6E8A-4147-A177-3AD203B41FA5}"/>
                  </a:extLst>
                </a:gridCol>
                <a:gridCol w="677613">
                  <a:extLst>
                    <a:ext uri="{9D8B030D-6E8A-4147-A177-3AD203B41FA5}"/>
                  </a:extLst>
                </a:gridCol>
                <a:gridCol w="675866">
                  <a:extLst>
                    <a:ext uri="{9D8B030D-6E8A-4147-A177-3AD203B41FA5}"/>
                  </a:extLst>
                </a:gridCol>
                <a:gridCol w="675867">
                  <a:extLst>
                    <a:ext uri="{9D8B030D-6E8A-4147-A177-3AD203B41FA5}"/>
                  </a:extLst>
                </a:gridCol>
                <a:gridCol w="677613">
                  <a:extLst>
                    <a:ext uri="{9D8B030D-6E8A-4147-A177-3AD203B41FA5}"/>
                  </a:extLst>
                </a:gridCol>
                <a:gridCol w="675866">
                  <a:extLst>
                    <a:ext uri="{9D8B030D-6E8A-4147-A177-3AD203B41FA5}"/>
                  </a:extLst>
                </a:gridCol>
                <a:gridCol w="677613">
                  <a:extLst>
                    <a:ext uri="{9D8B030D-6E8A-4147-A177-3AD203B41FA5}"/>
                  </a:extLst>
                </a:gridCol>
                <a:gridCol w="604264">
                  <a:extLst>
                    <a:ext uri="{9D8B030D-6E8A-4147-A177-3AD203B41FA5}"/>
                  </a:extLst>
                </a:gridCol>
                <a:gridCol w="749217">
                  <a:extLst>
                    <a:ext uri="{9D8B030D-6E8A-4147-A177-3AD203B41FA5}"/>
                  </a:extLst>
                </a:gridCol>
                <a:gridCol w="675866">
                  <a:extLst>
                    <a:ext uri="{9D8B030D-6E8A-4147-A177-3AD203B41FA5}"/>
                  </a:extLst>
                </a:gridCol>
              </a:tblGrid>
              <a:tr h="48576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Jaba-tan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Calibri" pitchFamily="-65" charset="0"/>
                        <a:cs typeface="Calibri" pitchFamily="-65" charset="0"/>
                      </a:endParaRPr>
                    </a:p>
                  </a:txBody>
                  <a:tcPr marL="75446" marR="75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C3D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Keahlian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Calibri" pitchFamily="-65" charset="0"/>
                        <a:cs typeface="Calibri" pitchFamily="-65" charset="0"/>
                      </a:endParaRPr>
                    </a:p>
                  </a:txBody>
                  <a:tcPr marL="75446" marR="75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C3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Usaha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Calibri" pitchFamily="-65" charset="0"/>
                        <a:cs typeface="Calibri" pitchFamily="-65" charset="0"/>
                      </a:endParaRPr>
                    </a:p>
                  </a:txBody>
                  <a:tcPr marL="75446" marR="75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C3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Tanggung jawab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Calibri" pitchFamily="-65" charset="0"/>
                        <a:cs typeface="Calibri" pitchFamily="-65" charset="0"/>
                      </a:endParaRPr>
                    </a:p>
                  </a:txBody>
                  <a:tcPr marL="75446" marR="75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C3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Lingkungan kerja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Calibri" pitchFamily="-65" charset="0"/>
                        <a:cs typeface="Calibri" pitchFamily="-65" charset="0"/>
                      </a:endParaRPr>
                    </a:p>
                  </a:txBody>
                  <a:tcPr marL="75446" marR="75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C3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Total poin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Calibri" pitchFamily="-65" charset="0"/>
                        <a:cs typeface="Calibri" pitchFamily="-65" charset="0"/>
                      </a:endParaRPr>
                    </a:p>
                  </a:txBody>
                  <a:tcPr marL="75446" marR="75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C3D4"/>
                    </a:solidFill>
                  </a:tcPr>
                </a:tc>
                <a:extLst>
                  <a:ext uri="{0D108BD9-81ED-4DB2-BD59-A6C34878D82A}"/>
                </a:extLst>
              </a:tr>
              <a:tr h="6819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Pengetahuan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Calibri" pitchFamily="-65" charset="0"/>
                        <a:cs typeface="Calibri" pitchFamily="-65" charset="0"/>
                      </a:endParaRPr>
                    </a:p>
                  </a:txBody>
                  <a:tcPr marL="75446" marR="75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C3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Pengalaman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Calibri" pitchFamily="-65" charset="0"/>
                        <a:cs typeface="Calibri" pitchFamily="-65" charset="0"/>
                      </a:endParaRPr>
                    </a:p>
                  </a:txBody>
                  <a:tcPr marL="75446" marR="75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C3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Total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Calibri" pitchFamily="-65" charset="0"/>
                        <a:cs typeface="Calibri" pitchFamily="-65" charset="0"/>
                      </a:endParaRPr>
                    </a:p>
                  </a:txBody>
                  <a:tcPr marL="75446" marR="75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C3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Fisik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Calibri" pitchFamily="-65" charset="0"/>
                        <a:cs typeface="Calibri" pitchFamily="-65" charset="0"/>
                      </a:endParaRPr>
                    </a:p>
                  </a:txBody>
                  <a:tcPr marL="75446" marR="75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C3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Mental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Calibri" pitchFamily="-65" charset="0"/>
                        <a:cs typeface="Calibri" pitchFamily="-65" charset="0"/>
                      </a:endParaRPr>
                    </a:p>
                  </a:txBody>
                  <a:tcPr marL="75446" marR="75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C3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Total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Calibri" pitchFamily="-65" charset="0"/>
                        <a:cs typeface="Calibri" pitchFamily="-65" charset="0"/>
                      </a:endParaRPr>
                    </a:p>
                  </a:txBody>
                  <a:tcPr marL="75446" marR="75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C3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Pera-turan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Calibri" pitchFamily="-65" charset="0"/>
                        <a:cs typeface="Calibri" pitchFamily="-65" charset="0"/>
                      </a:endParaRPr>
                    </a:p>
                  </a:txBody>
                  <a:tcPr marL="75446" marR="75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C3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Keu-angan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Calibri" pitchFamily="-65" charset="0"/>
                        <a:cs typeface="Calibri" pitchFamily="-65" charset="0"/>
                      </a:endParaRPr>
                    </a:p>
                  </a:txBody>
                  <a:tcPr marL="75446" marR="75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C3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Total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Calibri" pitchFamily="-65" charset="0"/>
                        <a:cs typeface="Calibri" pitchFamily="-65" charset="0"/>
                      </a:endParaRPr>
                    </a:p>
                  </a:txBody>
                  <a:tcPr marL="75446" marR="75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C3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Kondisi kerja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Calibri" pitchFamily="-65" charset="0"/>
                        <a:cs typeface="Calibri" pitchFamily="-65" charset="0"/>
                      </a:endParaRPr>
                    </a:p>
                  </a:txBody>
                  <a:tcPr marL="75446" marR="75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C3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Baha-ya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Calibri" pitchFamily="-65" charset="0"/>
                        <a:cs typeface="Calibri" pitchFamily="-65" charset="0"/>
                      </a:endParaRPr>
                    </a:p>
                  </a:txBody>
                  <a:tcPr marL="75446" marR="75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C3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Total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Calibri" pitchFamily="-65" charset="0"/>
                        <a:cs typeface="Calibri" pitchFamily="-65" charset="0"/>
                      </a:endParaRPr>
                    </a:p>
                  </a:txBody>
                  <a:tcPr marL="75446" marR="75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C3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024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Kepala SDM dan umum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Calibri" pitchFamily="-65" charset="0"/>
                        <a:cs typeface="Calibri" pitchFamily="-65" charset="0"/>
                      </a:endParaRPr>
                    </a:p>
                  </a:txBody>
                  <a:tcPr marL="75446" marR="7544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C3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120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Calibri" pitchFamily="-65" charset="0"/>
                        <a:cs typeface="Calibri" pitchFamily="-65" charset="0"/>
                      </a:endParaRPr>
                    </a:p>
                  </a:txBody>
                  <a:tcPr marL="75446" marR="75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130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Calibri" pitchFamily="-65" charset="0"/>
                        <a:cs typeface="Calibri" pitchFamily="-65" charset="0"/>
                      </a:endParaRPr>
                    </a:p>
                  </a:txBody>
                  <a:tcPr marL="75446" marR="75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25</a:t>
                      </a:r>
                      <a:r>
                        <a:rPr kumimoji="0" lang="id-ID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Calibri" pitchFamily="-65" charset="0"/>
                        <a:cs typeface="Calibri" pitchFamily="-65" charset="0"/>
                      </a:endParaRPr>
                    </a:p>
                  </a:txBody>
                  <a:tcPr marL="75446" marR="75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1</a:t>
                      </a:r>
                      <a:r>
                        <a:rPr kumimoji="0" lang="id-ID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Calibri" pitchFamily="-65" charset="0"/>
                        <a:cs typeface="Calibri" pitchFamily="-65" charset="0"/>
                      </a:endParaRPr>
                    </a:p>
                  </a:txBody>
                  <a:tcPr marL="75446" marR="75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60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Calibri" pitchFamily="-65" charset="0"/>
                        <a:cs typeface="Calibri" pitchFamily="-65" charset="0"/>
                      </a:endParaRPr>
                    </a:p>
                  </a:txBody>
                  <a:tcPr marL="75446" marR="75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7</a:t>
                      </a:r>
                      <a:r>
                        <a:rPr kumimoji="0" lang="id-ID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Calibri" pitchFamily="-65" charset="0"/>
                        <a:cs typeface="Calibri" pitchFamily="-65" charset="0"/>
                      </a:endParaRPr>
                    </a:p>
                  </a:txBody>
                  <a:tcPr marL="75446" marR="75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160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Calibri" pitchFamily="-65" charset="0"/>
                        <a:cs typeface="Calibri" pitchFamily="-65" charset="0"/>
                      </a:endParaRPr>
                    </a:p>
                  </a:txBody>
                  <a:tcPr marL="75446" marR="75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160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Calibri" pitchFamily="-65" charset="0"/>
                        <a:cs typeface="Calibri" pitchFamily="-65" charset="0"/>
                      </a:endParaRPr>
                    </a:p>
                  </a:txBody>
                  <a:tcPr marL="75446" marR="75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320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Calibri" pitchFamily="-65" charset="0"/>
                        <a:cs typeface="Calibri" pitchFamily="-65" charset="0"/>
                      </a:endParaRPr>
                    </a:p>
                  </a:txBody>
                  <a:tcPr marL="75446" marR="75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Calibri" pitchFamily="-65" charset="0"/>
                        <a:cs typeface="Calibri" pitchFamily="-65" charset="0"/>
                      </a:endParaRPr>
                    </a:p>
                  </a:txBody>
                  <a:tcPr marL="75446" marR="75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Calibri" pitchFamily="-65" charset="0"/>
                        <a:cs typeface="Calibri" pitchFamily="-65" charset="0"/>
                      </a:endParaRPr>
                    </a:p>
                  </a:txBody>
                  <a:tcPr marL="75446" marR="75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Calibri" pitchFamily="-65" charset="0"/>
                        <a:cs typeface="Calibri" pitchFamily="-65" charset="0"/>
                      </a:endParaRPr>
                    </a:p>
                  </a:txBody>
                  <a:tcPr marL="75446" marR="75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64</a:t>
                      </a:r>
                      <a:r>
                        <a:rPr kumimoji="0" lang="id-ID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Calibri" pitchFamily="-65" charset="0"/>
                        <a:cs typeface="Calibri" pitchFamily="-65" charset="0"/>
                      </a:endParaRPr>
                    </a:p>
                  </a:txBody>
                  <a:tcPr marL="75446" marR="75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8576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Staf SDM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Calibri" pitchFamily="-65" charset="0"/>
                        <a:cs typeface="Calibri" pitchFamily="-65" charset="0"/>
                      </a:endParaRPr>
                    </a:p>
                  </a:txBody>
                  <a:tcPr marL="75446" marR="7544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C3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120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Calibri" pitchFamily="-65" charset="0"/>
                        <a:cs typeface="Calibri" pitchFamily="-65" charset="0"/>
                      </a:endParaRPr>
                    </a:p>
                  </a:txBody>
                  <a:tcPr marL="75446" marR="75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60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Calibri" pitchFamily="-65" charset="0"/>
                        <a:cs typeface="Calibri" pitchFamily="-65" charset="0"/>
                      </a:endParaRPr>
                    </a:p>
                  </a:txBody>
                  <a:tcPr marL="75446" marR="75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180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Calibri" pitchFamily="-65" charset="0"/>
                        <a:cs typeface="Calibri" pitchFamily="-65" charset="0"/>
                      </a:endParaRPr>
                    </a:p>
                  </a:txBody>
                  <a:tcPr marL="75446" marR="75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1</a:t>
                      </a:r>
                      <a:r>
                        <a:rPr kumimoji="0" lang="id-ID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Calibri" pitchFamily="-65" charset="0"/>
                        <a:cs typeface="Calibri" pitchFamily="-65" charset="0"/>
                      </a:endParaRPr>
                    </a:p>
                  </a:txBody>
                  <a:tcPr marL="75446" marR="75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20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Calibri" pitchFamily="-65" charset="0"/>
                        <a:cs typeface="Calibri" pitchFamily="-65" charset="0"/>
                      </a:endParaRPr>
                    </a:p>
                  </a:txBody>
                  <a:tcPr marL="75446" marR="75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3</a:t>
                      </a:r>
                      <a:r>
                        <a:rPr kumimoji="0" lang="id-ID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Calibri" pitchFamily="-65" charset="0"/>
                        <a:cs typeface="Calibri" pitchFamily="-65" charset="0"/>
                      </a:endParaRPr>
                    </a:p>
                  </a:txBody>
                  <a:tcPr marL="75446" marR="75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2</a:t>
                      </a:r>
                      <a:r>
                        <a:rPr kumimoji="0" lang="id-ID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Calibri" pitchFamily="-65" charset="0"/>
                        <a:cs typeface="Calibri" pitchFamily="-65" charset="0"/>
                      </a:endParaRPr>
                    </a:p>
                  </a:txBody>
                  <a:tcPr marL="75446" marR="75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40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Calibri" pitchFamily="-65" charset="0"/>
                        <a:cs typeface="Calibri" pitchFamily="-65" charset="0"/>
                      </a:endParaRPr>
                    </a:p>
                  </a:txBody>
                  <a:tcPr marL="75446" marR="75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6</a:t>
                      </a:r>
                      <a:r>
                        <a:rPr kumimoji="0" lang="id-ID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Calibri" pitchFamily="-65" charset="0"/>
                        <a:cs typeface="Calibri" pitchFamily="-65" charset="0"/>
                      </a:endParaRPr>
                    </a:p>
                  </a:txBody>
                  <a:tcPr marL="75446" marR="75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Calibri" pitchFamily="-65" charset="0"/>
                        <a:cs typeface="Calibri" pitchFamily="-65" charset="0"/>
                      </a:endParaRPr>
                    </a:p>
                  </a:txBody>
                  <a:tcPr marL="75446" marR="75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Calibri" pitchFamily="-65" charset="0"/>
                        <a:cs typeface="Calibri" pitchFamily="-65" charset="0"/>
                      </a:endParaRPr>
                    </a:p>
                  </a:txBody>
                  <a:tcPr marL="75446" marR="75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Calibri" pitchFamily="-65" charset="0"/>
                        <a:cs typeface="Calibri" pitchFamily="-65" charset="0"/>
                      </a:endParaRPr>
                    </a:p>
                  </a:txBody>
                  <a:tcPr marL="75446" marR="75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-65" charset="0"/>
                          <a:ea typeface="Calibri" pitchFamily="-65" charset="0"/>
                          <a:cs typeface="Calibri" pitchFamily="-65" charset="0"/>
                        </a:rPr>
                        <a:t>270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Calibri" pitchFamily="-65" charset="0"/>
                        <a:cs typeface="Calibri" pitchFamily="-65" charset="0"/>
                      </a:endParaRPr>
                    </a:p>
                  </a:txBody>
                  <a:tcPr marL="75446" marR="75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8679" name="TextBox 7"/>
          <p:cNvSpPr txBox="1">
            <a:spLocks noChangeArrowheads="1"/>
          </p:cNvSpPr>
          <p:nvPr/>
        </p:nvSpPr>
        <p:spPr bwMode="auto">
          <a:xfrm>
            <a:off x="971550" y="4899025"/>
            <a:ext cx="201613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182" tIns="48591" rIns="97182" bIns="48591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1" charset="-52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6FF24BDE-D89A-493A-9DB8-A826447C1508}" type="slidenum">
              <a:rPr lang="en-US" altLang="en-US">
                <a:cs typeface="Arial" charset="0"/>
              </a:rPr>
              <a:pPr/>
              <a:t>78</a:t>
            </a:fld>
            <a:endParaRPr lang="en-US" altLang="en-US"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57301" y="772231"/>
          <a:ext cx="8130541" cy="599794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76400">
                  <a:extLst>
                    <a:ext uri="{9D8B030D-6E8A-4147-A177-3AD203B41FA5}"/>
                  </a:extLst>
                </a:gridCol>
                <a:gridCol w="3743961">
                  <a:extLst>
                    <a:ext uri="{9D8B030D-6E8A-4147-A177-3AD203B41FA5}"/>
                  </a:extLst>
                </a:gridCol>
                <a:gridCol w="2710180">
                  <a:extLst>
                    <a:ext uri="{9D8B030D-6E8A-4147-A177-3AD203B41FA5}"/>
                  </a:extLst>
                </a:gridCol>
              </a:tblGrid>
              <a:tr h="2974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Bookman Old Style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id-ID" sz="1800" b="0" dirty="0">
                          <a:latin typeface="Bookman Old Style"/>
                          <a:ea typeface="Calibri"/>
                          <a:cs typeface="Times New Roman"/>
                        </a:rPr>
                        <a:t>mor</a:t>
                      </a:r>
                      <a:r>
                        <a:rPr lang="en-US" sz="1800" b="0" dirty="0"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0" dirty="0" err="1">
                          <a:latin typeface="Bookman Old Style"/>
                          <a:ea typeface="Calibri"/>
                          <a:cs typeface="Times New Roman"/>
                        </a:rPr>
                        <a:t>Urut</a:t>
                      </a:r>
                      <a:endParaRPr lang="en-US" sz="18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latin typeface="Bookman Old Style"/>
                          <a:ea typeface="Calibri"/>
                          <a:cs typeface="Times New Roman"/>
                        </a:rPr>
                        <a:t>Jabatan</a:t>
                      </a:r>
                      <a:endParaRPr lang="en-US" sz="18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Bookman Old Style"/>
                          <a:ea typeface="Calibri"/>
                          <a:cs typeface="Times New Roman"/>
                        </a:rPr>
                        <a:t>Total </a:t>
                      </a:r>
                      <a:r>
                        <a:rPr lang="en-US" sz="1800" b="0" dirty="0" err="1">
                          <a:latin typeface="Bookman Old Style"/>
                          <a:ea typeface="Calibri"/>
                          <a:cs typeface="Times New Roman"/>
                        </a:rPr>
                        <a:t>Poin</a:t>
                      </a:r>
                      <a:endParaRPr lang="en-US" sz="18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/>
                </a:extLst>
              </a:tr>
              <a:tr h="237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Bookman Old Style"/>
                          <a:ea typeface="Calibri"/>
                          <a:cs typeface="Calibri"/>
                        </a:rPr>
                        <a:t>1</a:t>
                      </a:r>
                      <a:endParaRPr lang="en-US" sz="14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Office </a:t>
                      </a:r>
                      <a:r>
                        <a:rPr lang="id-ID" sz="1400" b="0">
                          <a:latin typeface="Bookman Old Style"/>
                          <a:ea typeface="Calibri"/>
                          <a:cs typeface="Calibri"/>
                        </a:rPr>
                        <a:t>b</a:t>
                      </a: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oy</a:t>
                      </a:r>
                      <a:endParaRPr lang="en-US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150</a:t>
                      </a:r>
                      <a:endParaRPr lang="en-US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/>
                </a:extLst>
              </a:tr>
              <a:tr h="237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2</a:t>
                      </a:r>
                      <a:endParaRPr lang="en-US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Satpam</a:t>
                      </a:r>
                      <a:endParaRPr lang="en-US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170</a:t>
                      </a:r>
                      <a:endParaRPr lang="en-US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/>
                </a:extLst>
              </a:tr>
              <a:tr h="237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3</a:t>
                      </a:r>
                      <a:endParaRPr lang="en-US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Supir</a:t>
                      </a:r>
                      <a:endParaRPr lang="en-US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180</a:t>
                      </a:r>
                      <a:endParaRPr lang="en-US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/>
                </a:extLst>
              </a:tr>
              <a:tr h="237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4</a:t>
                      </a:r>
                      <a:endParaRPr lang="en-US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Staf </a:t>
                      </a:r>
                      <a:r>
                        <a:rPr lang="id-ID" sz="1400" b="0">
                          <a:latin typeface="Bookman Old Style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dministrasi </a:t>
                      </a:r>
                      <a:r>
                        <a:rPr lang="id-ID" sz="1400" b="0">
                          <a:latin typeface="Bookman Old Style"/>
                          <a:ea typeface="Calibri"/>
                          <a:cs typeface="Calibri"/>
                        </a:rPr>
                        <a:t>m</a:t>
                      </a: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inimarket</a:t>
                      </a:r>
                      <a:endParaRPr lang="en-US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190</a:t>
                      </a:r>
                      <a:endParaRPr lang="en-US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/>
                </a:extLst>
              </a:tr>
              <a:tr h="237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5</a:t>
                      </a:r>
                      <a:endParaRPr lang="en-US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latin typeface="Bookman Old Style"/>
                          <a:ea typeface="Calibri"/>
                          <a:cs typeface="Calibri"/>
                        </a:rPr>
                        <a:t>Staf</a:t>
                      </a:r>
                      <a:r>
                        <a:rPr lang="en-US" sz="1400" b="0" dirty="0">
                          <a:latin typeface="Bookman Old Style"/>
                          <a:ea typeface="Calibri"/>
                          <a:cs typeface="Calibri"/>
                        </a:rPr>
                        <a:t> </a:t>
                      </a:r>
                      <a:r>
                        <a:rPr lang="id-ID" sz="1400" b="0" dirty="0">
                          <a:latin typeface="Bookman Old Style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1400" b="0" dirty="0" err="1">
                          <a:latin typeface="Bookman Old Style"/>
                          <a:ea typeface="Calibri"/>
                          <a:cs typeface="Calibri"/>
                        </a:rPr>
                        <a:t>dministrasi</a:t>
                      </a:r>
                      <a:r>
                        <a:rPr lang="en-US" sz="1400" b="0" dirty="0">
                          <a:latin typeface="Bookman Old Style"/>
                          <a:ea typeface="Calibri"/>
                          <a:cs typeface="Calibri"/>
                        </a:rPr>
                        <a:t> </a:t>
                      </a:r>
                      <a:r>
                        <a:rPr lang="id-ID" sz="1400" b="0" dirty="0">
                          <a:latin typeface="Bookman Old Style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1400" b="0" dirty="0" err="1">
                          <a:latin typeface="Bookman Old Style"/>
                          <a:ea typeface="Calibri"/>
                          <a:cs typeface="Calibri"/>
                        </a:rPr>
                        <a:t>embelian</a:t>
                      </a:r>
                      <a:endParaRPr lang="en-US" sz="14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190</a:t>
                      </a:r>
                      <a:endParaRPr lang="en-US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/>
                </a:extLst>
              </a:tr>
              <a:tr h="237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6</a:t>
                      </a:r>
                      <a:endParaRPr lang="en-US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latin typeface="Bookman Old Style"/>
                          <a:ea typeface="Calibri"/>
                          <a:cs typeface="Calibri"/>
                        </a:rPr>
                        <a:t>Staf</a:t>
                      </a:r>
                      <a:r>
                        <a:rPr lang="en-US" sz="1400" b="0" dirty="0">
                          <a:latin typeface="Bookman Old Style"/>
                          <a:ea typeface="Calibri"/>
                          <a:cs typeface="Calibri"/>
                        </a:rPr>
                        <a:t> </a:t>
                      </a:r>
                      <a:r>
                        <a:rPr lang="id-ID" sz="1400" b="0" dirty="0">
                          <a:latin typeface="Bookman Old Style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1400" b="0" dirty="0" err="1">
                          <a:latin typeface="Bookman Old Style"/>
                          <a:ea typeface="Calibri"/>
                          <a:cs typeface="Calibri"/>
                        </a:rPr>
                        <a:t>dminstrasi</a:t>
                      </a:r>
                      <a:r>
                        <a:rPr lang="en-US" sz="1400" b="0" dirty="0">
                          <a:latin typeface="Bookman Old Style"/>
                          <a:ea typeface="Calibri"/>
                          <a:cs typeface="Calibri"/>
                        </a:rPr>
                        <a:t> </a:t>
                      </a:r>
                      <a:r>
                        <a:rPr lang="id-ID" sz="1400" b="0" dirty="0">
                          <a:latin typeface="Bookman Old Style"/>
                          <a:ea typeface="Calibri"/>
                          <a:cs typeface="Calibri"/>
                        </a:rPr>
                        <a:t>l</a:t>
                      </a:r>
                      <a:r>
                        <a:rPr lang="en-US" sz="1400" b="0" dirty="0" err="1">
                          <a:latin typeface="Bookman Old Style"/>
                          <a:ea typeface="Calibri"/>
                          <a:cs typeface="Calibri"/>
                        </a:rPr>
                        <a:t>ogistik</a:t>
                      </a:r>
                      <a:endParaRPr lang="en-US" sz="14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220</a:t>
                      </a:r>
                      <a:endParaRPr lang="en-US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/>
                </a:extLst>
              </a:tr>
              <a:tr h="237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7</a:t>
                      </a:r>
                      <a:endParaRPr lang="en-US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Kasir</a:t>
                      </a:r>
                      <a:endParaRPr lang="en-US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230</a:t>
                      </a:r>
                      <a:endParaRPr lang="en-US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/>
                </a:extLst>
              </a:tr>
              <a:tr h="237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8</a:t>
                      </a:r>
                      <a:endParaRPr lang="en-US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latin typeface="Bookman Old Style"/>
                          <a:ea typeface="Calibri"/>
                          <a:cs typeface="Calibri"/>
                        </a:rPr>
                        <a:t>Kasir</a:t>
                      </a:r>
                      <a:r>
                        <a:rPr lang="en-US" sz="1400" b="0" dirty="0">
                          <a:latin typeface="Bookman Old Style"/>
                          <a:ea typeface="Calibri"/>
                          <a:cs typeface="Calibri"/>
                        </a:rPr>
                        <a:t> </a:t>
                      </a:r>
                      <a:r>
                        <a:rPr lang="id-ID" sz="1400" b="0" dirty="0">
                          <a:latin typeface="Bookman Old Style"/>
                          <a:ea typeface="Calibri"/>
                          <a:cs typeface="Calibri"/>
                        </a:rPr>
                        <a:t>m</a:t>
                      </a:r>
                      <a:r>
                        <a:rPr lang="en-US" sz="1400" b="0" dirty="0" err="1">
                          <a:latin typeface="Bookman Old Style"/>
                          <a:ea typeface="Calibri"/>
                          <a:cs typeface="Calibri"/>
                        </a:rPr>
                        <a:t>inimarket</a:t>
                      </a:r>
                      <a:endParaRPr lang="en-US" sz="14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230</a:t>
                      </a:r>
                      <a:endParaRPr lang="en-US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/>
                </a:extLst>
              </a:tr>
              <a:tr h="237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9</a:t>
                      </a:r>
                      <a:endParaRPr lang="en-US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Staf SDM</a:t>
                      </a:r>
                      <a:endParaRPr lang="en-US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270</a:t>
                      </a:r>
                      <a:endParaRPr lang="en-US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/>
                </a:extLst>
              </a:tr>
              <a:tr h="237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10</a:t>
                      </a:r>
                      <a:endParaRPr lang="en-US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latin typeface="Bookman Old Style"/>
                          <a:ea typeface="Calibri"/>
                          <a:cs typeface="Calibri"/>
                        </a:rPr>
                        <a:t>Staf</a:t>
                      </a:r>
                      <a:r>
                        <a:rPr lang="en-US" sz="1400" b="0" dirty="0">
                          <a:latin typeface="Bookman Old Style"/>
                          <a:ea typeface="Calibri"/>
                          <a:cs typeface="Calibri"/>
                        </a:rPr>
                        <a:t> </a:t>
                      </a:r>
                      <a:r>
                        <a:rPr lang="id-ID" sz="1400" b="0" dirty="0">
                          <a:latin typeface="Bookman Old Style"/>
                          <a:ea typeface="Calibri"/>
                          <a:cs typeface="Calibri"/>
                        </a:rPr>
                        <a:t>logistic</a:t>
                      </a:r>
                      <a:endParaRPr lang="en-US" sz="14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270</a:t>
                      </a:r>
                      <a:endParaRPr lang="en-US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/>
                </a:extLst>
              </a:tr>
              <a:tr h="237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11</a:t>
                      </a:r>
                      <a:endParaRPr lang="en-US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latin typeface="Bookman Old Style"/>
                          <a:ea typeface="Calibri"/>
                          <a:cs typeface="Calibri"/>
                        </a:rPr>
                        <a:t>Staf</a:t>
                      </a:r>
                      <a:r>
                        <a:rPr lang="en-US" sz="1400" b="0" dirty="0">
                          <a:latin typeface="Bookman Old Style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b="0" dirty="0" err="1">
                          <a:latin typeface="Bookman Old Style"/>
                          <a:ea typeface="Calibri"/>
                          <a:cs typeface="Calibri"/>
                        </a:rPr>
                        <a:t>umum</a:t>
                      </a:r>
                      <a:endParaRPr lang="en-US" sz="14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270</a:t>
                      </a:r>
                      <a:endParaRPr lang="en-US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/>
                </a:extLst>
              </a:tr>
              <a:tr h="237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12</a:t>
                      </a:r>
                      <a:endParaRPr lang="en-US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latin typeface="Bookman Old Style"/>
                          <a:ea typeface="Calibri"/>
                          <a:cs typeface="Calibri"/>
                        </a:rPr>
                        <a:t>Staf</a:t>
                      </a:r>
                      <a:r>
                        <a:rPr lang="en-US" sz="1400" b="0" dirty="0">
                          <a:latin typeface="Bookman Old Style"/>
                          <a:ea typeface="Calibri"/>
                          <a:cs typeface="Calibri"/>
                        </a:rPr>
                        <a:t> </a:t>
                      </a:r>
                      <a:r>
                        <a:rPr lang="id-ID" sz="1400" b="0" dirty="0">
                          <a:latin typeface="Bookman Old Style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1400" b="0" dirty="0" err="1">
                          <a:latin typeface="Bookman Old Style"/>
                          <a:ea typeface="Calibri"/>
                          <a:cs typeface="Calibri"/>
                        </a:rPr>
                        <a:t>kunting</a:t>
                      </a:r>
                      <a:endParaRPr lang="en-US" sz="14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Bookman Old Style"/>
                          <a:ea typeface="Calibri"/>
                          <a:cs typeface="Calibri"/>
                        </a:rPr>
                        <a:t>270</a:t>
                      </a:r>
                      <a:endParaRPr lang="en-US" sz="14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/>
                </a:extLst>
              </a:tr>
              <a:tr h="237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Bookman Old Style"/>
                          <a:ea typeface="Calibri"/>
                          <a:cs typeface="Calibri"/>
                        </a:rPr>
                        <a:t>13</a:t>
                      </a:r>
                      <a:endParaRPr lang="en-US" sz="14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Staf </a:t>
                      </a:r>
                      <a:r>
                        <a:rPr lang="id-ID" sz="1400" b="0">
                          <a:latin typeface="Bookman Old Style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romosi</a:t>
                      </a:r>
                      <a:endParaRPr lang="en-US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270</a:t>
                      </a:r>
                      <a:endParaRPr lang="en-US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/>
                </a:extLst>
              </a:tr>
              <a:tr h="237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14</a:t>
                      </a:r>
                      <a:endParaRPr lang="en-US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Staf </a:t>
                      </a:r>
                      <a:r>
                        <a:rPr lang="id-ID" sz="1400" b="0">
                          <a:latin typeface="Bookman Old Style"/>
                          <a:ea typeface="Calibri"/>
                          <a:cs typeface="Calibri"/>
                        </a:rPr>
                        <a:t>m</a:t>
                      </a: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arketing</a:t>
                      </a:r>
                      <a:endParaRPr lang="en-US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270</a:t>
                      </a:r>
                      <a:endParaRPr lang="en-US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/>
                </a:extLst>
              </a:tr>
              <a:tr h="237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15</a:t>
                      </a:r>
                      <a:endParaRPr lang="en-US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Staf IT</a:t>
                      </a:r>
                      <a:endParaRPr lang="en-US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Bookman Old Style"/>
                          <a:ea typeface="Calibri"/>
                          <a:cs typeface="Calibri"/>
                        </a:rPr>
                        <a:t>290</a:t>
                      </a:r>
                      <a:endParaRPr lang="en-US" sz="14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/>
                </a:extLst>
              </a:tr>
              <a:tr h="237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16</a:t>
                      </a:r>
                      <a:endParaRPr lang="en-US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Asisten </a:t>
                      </a:r>
                      <a:r>
                        <a:rPr lang="id-ID" sz="1400" b="0">
                          <a:latin typeface="Bookman Old Style"/>
                          <a:ea typeface="Calibri"/>
                          <a:cs typeface="Calibri"/>
                        </a:rPr>
                        <a:t>m</a:t>
                      </a: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inimarket</a:t>
                      </a:r>
                      <a:endParaRPr lang="en-US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290</a:t>
                      </a:r>
                      <a:endParaRPr lang="en-US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/>
                </a:extLst>
              </a:tr>
              <a:tr h="237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17</a:t>
                      </a:r>
                      <a:endParaRPr lang="en-US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Supevisor </a:t>
                      </a:r>
                      <a:r>
                        <a:rPr lang="id-ID" sz="1400" b="0">
                          <a:latin typeface="Bookman Old Style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embelian</a:t>
                      </a:r>
                      <a:endParaRPr lang="en-US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Bookman Old Style"/>
                          <a:ea typeface="Calibri"/>
                          <a:cs typeface="Calibri"/>
                        </a:rPr>
                        <a:t>460</a:t>
                      </a:r>
                      <a:endParaRPr lang="en-US" sz="14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/>
                </a:extLst>
              </a:tr>
              <a:tr h="237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18</a:t>
                      </a:r>
                      <a:endParaRPr lang="en-US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Supervisor IT</a:t>
                      </a:r>
                      <a:endParaRPr lang="en-US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Bookman Old Style"/>
                          <a:ea typeface="Calibri"/>
                          <a:cs typeface="Calibri"/>
                        </a:rPr>
                        <a:t>480</a:t>
                      </a:r>
                      <a:endParaRPr lang="en-US" sz="14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/>
                </a:extLst>
              </a:tr>
              <a:tr h="237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19</a:t>
                      </a:r>
                      <a:endParaRPr lang="en-US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Kepala SDM dan </a:t>
                      </a:r>
                      <a:r>
                        <a:rPr lang="id-ID" sz="1400" b="0">
                          <a:latin typeface="Bookman Old Style"/>
                          <a:ea typeface="Calibri"/>
                          <a:cs typeface="Calibri"/>
                        </a:rPr>
                        <a:t>u</a:t>
                      </a: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mum</a:t>
                      </a:r>
                      <a:endParaRPr lang="en-US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Bookman Old Style"/>
                          <a:ea typeface="Calibri"/>
                          <a:cs typeface="Calibri"/>
                        </a:rPr>
                        <a:t>640</a:t>
                      </a:r>
                      <a:endParaRPr lang="en-US" sz="14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/>
                </a:extLst>
              </a:tr>
              <a:tr h="237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20</a:t>
                      </a:r>
                      <a:endParaRPr lang="en-US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Kepala </a:t>
                      </a:r>
                      <a:r>
                        <a:rPr lang="id-ID" sz="1400" b="0">
                          <a:latin typeface="Bookman Old Style"/>
                          <a:ea typeface="Calibri"/>
                          <a:cs typeface="Calibri"/>
                        </a:rPr>
                        <a:t>m</a:t>
                      </a: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inimarket</a:t>
                      </a:r>
                      <a:endParaRPr lang="en-US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Bookman Old Style"/>
                          <a:ea typeface="Calibri"/>
                          <a:cs typeface="Calibri"/>
                        </a:rPr>
                        <a:t>660</a:t>
                      </a:r>
                      <a:endParaRPr lang="en-US" sz="14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/>
                </a:extLst>
              </a:tr>
              <a:tr h="237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Bookman Old Style"/>
                          <a:ea typeface="Calibri"/>
                          <a:cs typeface="Calibri"/>
                        </a:rPr>
                        <a:t>21</a:t>
                      </a:r>
                      <a:endParaRPr lang="en-US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latin typeface="Bookman Old Style"/>
                          <a:ea typeface="Calibri"/>
                          <a:cs typeface="Calibri"/>
                        </a:rPr>
                        <a:t>Kepala</a:t>
                      </a:r>
                      <a:r>
                        <a:rPr lang="en-US" sz="1400" b="0" dirty="0">
                          <a:latin typeface="Bookman Old Style"/>
                          <a:ea typeface="Calibri"/>
                          <a:cs typeface="Calibri"/>
                        </a:rPr>
                        <a:t> </a:t>
                      </a:r>
                      <a:r>
                        <a:rPr lang="id-ID" sz="1400" b="0" dirty="0">
                          <a:latin typeface="Bookman Old Style"/>
                          <a:ea typeface="Calibri"/>
                          <a:cs typeface="Calibri"/>
                        </a:rPr>
                        <a:t>logistic</a:t>
                      </a:r>
                      <a:endParaRPr lang="en-US" sz="14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Bookman Old Style"/>
                          <a:ea typeface="Calibri"/>
                          <a:cs typeface="Calibri"/>
                        </a:rPr>
                        <a:t>660</a:t>
                      </a:r>
                      <a:endParaRPr lang="en-US" sz="14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/>
                </a:extLst>
              </a:tr>
              <a:tr h="237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Bookman Old Style"/>
                          <a:ea typeface="Calibri"/>
                          <a:cs typeface="Calibri"/>
                        </a:rPr>
                        <a:t>22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Bookman Old Style"/>
                          <a:ea typeface="Calibri"/>
                          <a:cs typeface="Calibri"/>
                        </a:rPr>
                        <a:t>Kepala </a:t>
                      </a:r>
                      <a:r>
                        <a:rPr lang="id-ID" sz="1400">
                          <a:latin typeface="Bookman Old Style"/>
                          <a:ea typeface="Calibri"/>
                          <a:cs typeface="Calibri"/>
                        </a:rPr>
                        <a:t>m</a:t>
                      </a:r>
                      <a:r>
                        <a:rPr lang="en-US" sz="1400">
                          <a:latin typeface="Bookman Old Style"/>
                          <a:ea typeface="Calibri"/>
                          <a:cs typeface="Calibri"/>
                        </a:rPr>
                        <a:t>arketing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Bookman Old Style"/>
                          <a:ea typeface="Calibri"/>
                          <a:cs typeface="Calibri"/>
                        </a:rPr>
                        <a:t>670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/>
                </a:extLst>
              </a:tr>
              <a:tr h="237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Bookman Old Style"/>
                          <a:ea typeface="Calibri"/>
                          <a:cs typeface="Calibri"/>
                        </a:rPr>
                        <a:t>23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Bookman Old Style"/>
                          <a:ea typeface="Calibri"/>
                          <a:cs typeface="Calibri"/>
                        </a:rPr>
                        <a:t>Kepala </a:t>
                      </a:r>
                      <a:r>
                        <a:rPr lang="id-ID" sz="1400">
                          <a:latin typeface="Bookman Old Style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1400">
                          <a:latin typeface="Bookman Old Style"/>
                          <a:ea typeface="Calibri"/>
                          <a:cs typeface="Calibri"/>
                        </a:rPr>
                        <a:t>kunting dan IT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Bookman Old Style"/>
                          <a:ea typeface="Calibri"/>
                          <a:cs typeface="Calibri"/>
                        </a:rPr>
                        <a:t>670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/>
                </a:extLst>
              </a:tr>
              <a:tr h="237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Bookman Old Style"/>
                          <a:ea typeface="Calibri"/>
                          <a:cs typeface="Calibri"/>
                        </a:rPr>
                        <a:t>24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Bookman Old Style"/>
                          <a:ea typeface="Calibri"/>
                          <a:cs typeface="Calibri"/>
                        </a:rPr>
                        <a:t>General </a:t>
                      </a:r>
                      <a:r>
                        <a:rPr lang="id-ID" sz="1400">
                          <a:latin typeface="Bookman Old Style"/>
                          <a:ea typeface="Calibri"/>
                          <a:cs typeface="Calibri"/>
                        </a:rPr>
                        <a:t>m</a:t>
                      </a:r>
                      <a:r>
                        <a:rPr lang="en-US" sz="1400">
                          <a:latin typeface="Bookman Old Style"/>
                          <a:ea typeface="Calibri"/>
                          <a:cs typeface="Calibri"/>
                        </a:rPr>
                        <a:t>anager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Bookman Old Style"/>
                          <a:ea typeface="Calibri"/>
                          <a:cs typeface="Calibri"/>
                        </a:rPr>
                        <a:t>870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08125" y="123825"/>
            <a:ext cx="8248650" cy="339725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en-US" dirty="0" err="1" smtClean="0">
                <a:ea typeface="ＭＳ Ｐゴシック" charset="-128"/>
              </a:rPr>
              <a:t>Lanjutan</a:t>
            </a:r>
            <a:r>
              <a:rPr lang="en-US" dirty="0" smtClean="0">
                <a:ea typeface="ＭＳ Ｐゴシック" charset="-128"/>
              </a:rPr>
              <a:t>…</a:t>
            </a:r>
            <a:endParaRPr lang="en-US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241A6733-36D3-4551-8897-5015BEDA58A2}" type="slidenum">
              <a:rPr lang="en-US" altLang="en-US">
                <a:cs typeface="Arial" charset="0"/>
              </a:rPr>
              <a:pPr/>
              <a:t>79</a:t>
            </a:fld>
            <a:endParaRPr lang="en-US" altLang="en-US"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73480" y="772230"/>
          <a:ext cx="8298180" cy="196599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74545">
                  <a:extLst>
                    <a:ext uri="{9D8B030D-6E8A-4147-A177-3AD203B41FA5}"/>
                  </a:extLst>
                </a:gridCol>
                <a:gridCol w="2074545">
                  <a:extLst>
                    <a:ext uri="{9D8B030D-6E8A-4147-A177-3AD203B41FA5}"/>
                  </a:extLst>
                </a:gridCol>
                <a:gridCol w="2074545">
                  <a:extLst>
                    <a:ext uri="{9D8B030D-6E8A-4147-A177-3AD203B41FA5}"/>
                  </a:extLst>
                </a:gridCol>
                <a:gridCol w="2074545">
                  <a:extLst>
                    <a:ext uri="{9D8B030D-6E8A-4147-A177-3AD203B41FA5}"/>
                  </a:extLst>
                </a:gridCol>
              </a:tblGrid>
              <a:tr h="375819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Daftar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Klasifikasi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Jabatan</a:t>
                      </a:r>
                      <a:r>
                        <a:rPr lang="en-US" sz="1400" dirty="0" smtClean="0"/>
                        <a:t> 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/>
                </a:extLst>
              </a:tr>
              <a:tr h="4627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Bookman Old Style"/>
                          <a:ea typeface="Calibri"/>
                          <a:cs typeface="Times New Roman"/>
                        </a:rPr>
                        <a:t>Nomor</a:t>
                      </a:r>
                      <a:r>
                        <a:rPr lang="en-US" sz="1400" b="1" dirty="0"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latin typeface="Bookman Old Style"/>
                          <a:ea typeface="Calibri"/>
                          <a:cs typeface="Times New Roman"/>
                        </a:rPr>
                        <a:t>Urut</a:t>
                      </a:r>
                      <a:r>
                        <a:rPr lang="en-US" sz="1400" b="1" dirty="0"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latin typeface="Bookman Old Style"/>
                          <a:ea typeface="Calibri"/>
                          <a:cs typeface="Times New Roman"/>
                        </a:rPr>
                        <a:t>Jabatan</a:t>
                      </a:r>
                      <a:endParaRPr lang="en-US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Bookman Old Style"/>
                          <a:ea typeface="Calibri"/>
                          <a:cs typeface="Times New Roman"/>
                        </a:rPr>
                        <a:t>Golongan</a:t>
                      </a:r>
                      <a:r>
                        <a:rPr lang="en-US" sz="1400" b="1" dirty="0"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latin typeface="Bookman Old Style"/>
                          <a:ea typeface="Calibri"/>
                          <a:cs typeface="Times New Roman"/>
                        </a:rPr>
                        <a:t>Jabatan</a:t>
                      </a:r>
                      <a:endParaRPr lang="en-US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Bookman Old Style"/>
                          <a:ea typeface="Calibri"/>
                          <a:cs typeface="Times New Roman"/>
                        </a:rPr>
                        <a:t>Klasifikasi</a:t>
                      </a:r>
                      <a:r>
                        <a:rPr lang="en-US" sz="1400" b="1" dirty="0"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latin typeface="Bookman Old Style"/>
                          <a:ea typeface="Calibri"/>
                          <a:cs typeface="Times New Roman"/>
                        </a:rPr>
                        <a:t>Jabatan</a:t>
                      </a:r>
                      <a:endParaRPr lang="en-US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Bookman Old Style"/>
                          <a:ea typeface="Calibri"/>
                          <a:cs typeface="Times New Roman"/>
                        </a:rPr>
                        <a:t>Rentang</a:t>
                      </a:r>
                      <a:endParaRPr lang="en-US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/>
                </a:extLst>
              </a:tr>
              <a:tr h="3758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Bookman Old Style"/>
                          <a:ea typeface="Calibri"/>
                          <a:cs typeface="Times New Roman"/>
                        </a:rPr>
                        <a:t>1 – </a:t>
                      </a:r>
                      <a:r>
                        <a:rPr lang="id-ID" sz="1400">
                          <a:latin typeface="Bookman Old Style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>
                          <a:latin typeface="Bookman Old Style"/>
                          <a:ea typeface="Calibri"/>
                          <a:cs typeface="Times New Roman"/>
                        </a:rPr>
                        <a:t>6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Bookman Old Style"/>
                          <a:ea typeface="Calibri"/>
                          <a:cs typeface="Times New Roman"/>
                        </a:rPr>
                        <a:t>1 – </a:t>
                      </a:r>
                      <a:r>
                        <a:rPr lang="id-ID" sz="1400">
                          <a:latin typeface="Bookman Old Style"/>
                          <a:ea typeface="Calibri"/>
                          <a:cs typeface="Times New Roman"/>
                        </a:rPr>
                        <a:t>3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err="1">
                          <a:latin typeface="Bookman Old Style"/>
                          <a:ea typeface="Calibri"/>
                          <a:cs typeface="Times New Roman"/>
                        </a:rPr>
                        <a:t>Staf</a:t>
                      </a:r>
                      <a:r>
                        <a:rPr lang="id-ID" sz="1400" i="1" dirty="0">
                          <a:latin typeface="Bookman Old Style"/>
                          <a:ea typeface="Calibri"/>
                          <a:cs typeface="Times New Roman"/>
                        </a:rPr>
                        <a:t>f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Bookman Old Style"/>
                          <a:ea typeface="Calibri"/>
                          <a:cs typeface="Times New Roman"/>
                        </a:rPr>
                        <a:t>20% - 50%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/>
                </a:extLst>
              </a:tr>
              <a:tr h="3758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latin typeface="Bookman Old Style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>
                          <a:latin typeface="Bookman Old Style"/>
                          <a:ea typeface="Calibri"/>
                          <a:cs typeface="Times New Roman"/>
                        </a:rPr>
                        <a:t>7 – </a:t>
                      </a:r>
                      <a:r>
                        <a:rPr lang="id-ID" sz="1400">
                          <a:latin typeface="Bookman Old Style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>
                          <a:latin typeface="Bookman Old Style"/>
                          <a:ea typeface="Calibri"/>
                          <a:cs typeface="Times New Roman"/>
                        </a:rPr>
                        <a:t>8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latin typeface="Bookman Old Style"/>
                          <a:ea typeface="Calibri"/>
                          <a:cs typeface="Times New Roman"/>
                        </a:rPr>
                        <a:t>4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latin typeface="Bookman Old Style"/>
                          <a:ea typeface="Calibri"/>
                          <a:cs typeface="Times New Roman"/>
                        </a:rPr>
                        <a:t>Supervisory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Bookman Old Style"/>
                          <a:ea typeface="Calibri"/>
                          <a:cs typeface="Times New Roman"/>
                        </a:rPr>
                        <a:t>50% - 90%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/>
                </a:extLst>
              </a:tr>
              <a:tr h="3758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latin typeface="Bookman Old Style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>
                          <a:latin typeface="Bookman Old Style"/>
                          <a:ea typeface="Calibri"/>
                          <a:cs typeface="Times New Roman"/>
                        </a:rPr>
                        <a:t>9 – 24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Bookman Old Style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400" dirty="0">
                          <a:latin typeface="Bookman Old Style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id-ID" sz="1400" dirty="0">
                          <a:latin typeface="Bookman Old Style"/>
                          <a:ea typeface="Calibri"/>
                          <a:cs typeface="Times New Roman"/>
                        </a:rPr>
                        <a:t>8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latin typeface="Bookman Old Style"/>
                          <a:ea typeface="Calibri"/>
                          <a:cs typeface="Times New Roman"/>
                        </a:rPr>
                        <a:t>Managerial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Bookman Old Style"/>
                          <a:ea typeface="Calibri"/>
                          <a:cs typeface="Times New Roman"/>
                        </a:rPr>
                        <a:t>90% </a:t>
                      </a:r>
                      <a:r>
                        <a:rPr lang="en-US" sz="1400" dirty="0" err="1">
                          <a:latin typeface="Bookman Old Style"/>
                          <a:ea typeface="Calibri"/>
                          <a:cs typeface="Times New Roman"/>
                        </a:rPr>
                        <a:t>atau</a:t>
                      </a:r>
                      <a:r>
                        <a:rPr lang="en-US" sz="1400" dirty="0"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Bookman Old Style"/>
                          <a:ea typeface="Calibri"/>
                          <a:cs typeface="Times New Roman"/>
                        </a:rPr>
                        <a:t>lebih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73480" y="3011699"/>
          <a:ext cx="8382000" cy="375819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794000">
                  <a:extLst>
                    <a:ext uri="{9D8B030D-6E8A-4147-A177-3AD203B41FA5}"/>
                  </a:extLst>
                </a:gridCol>
                <a:gridCol w="2794000">
                  <a:extLst>
                    <a:ext uri="{9D8B030D-6E8A-4147-A177-3AD203B41FA5}"/>
                  </a:extLst>
                </a:gridCol>
                <a:gridCol w="2794000">
                  <a:extLst>
                    <a:ext uri="{9D8B030D-6E8A-4147-A177-3AD203B41FA5}"/>
                  </a:extLst>
                </a:gridCol>
              </a:tblGrid>
              <a:tr h="37581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Tabel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Interval, </a:t>
                      </a:r>
                      <a:r>
                        <a:rPr kumimoji="0"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Rentang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d-ID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dan </a:t>
                      </a:r>
                      <a:r>
                        <a:rPr kumimoji="0"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Golongan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Jabatan</a:t>
                      </a:r>
                      <a:r>
                        <a:rPr lang="en-US" sz="1400" dirty="0" smtClean="0"/>
                        <a:t> 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/>
                </a:extLst>
              </a:tr>
              <a:tr h="3758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8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Interval Total </a:t>
                      </a:r>
                      <a:r>
                        <a:rPr lang="en-US" sz="1400" b="1" dirty="0" err="1">
                          <a:solidFill>
                            <a:srgbClr val="8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Poin</a:t>
                      </a:r>
                      <a:endParaRPr lang="en-US" sz="1400" b="1" dirty="0">
                        <a:solidFill>
                          <a:srgbClr val="8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8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Rentang</a:t>
                      </a:r>
                      <a:endParaRPr lang="en-US" sz="1400" b="1" dirty="0">
                        <a:solidFill>
                          <a:srgbClr val="8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8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Golongan</a:t>
                      </a:r>
                      <a:r>
                        <a:rPr lang="en-US" sz="1400" b="1" dirty="0">
                          <a:solidFill>
                            <a:srgbClr val="8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8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Jabatan</a:t>
                      </a:r>
                      <a:endParaRPr lang="en-US" sz="1400" b="1" dirty="0">
                        <a:solidFill>
                          <a:srgbClr val="8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/>
                </a:extLst>
              </a:tr>
              <a:tr h="3758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Bookman Old Style"/>
                          <a:ea typeface="Calibri"/>
                          <a:cs typeface="Times New Roman"/>
                        </a:rPr>
                        <a:t>100 – 200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Bookman Old Style"/>
                          <a:ea typeface="Calibri"/>
                          <a:cs typeface="Times New Roman"/>
                        </a:rPr>
                        <a:t>40%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Bookman Old Style"/>
                          <a:ea typeface="Calibri"/>
                          <a:cs typeface="Times New Roman"/>
                        </a:rPr>
                        <a:t>1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/>
                </a:extLst>
              </a:tr>
              <a:tr h="3758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Bookman Old Style"/>
                          <a:ea typeface="Calibri"/>
                          <a:cs typeface="Times New Roman"/>
                        </a:rPr>
                        <a:t>201 – 300 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Bookman Old Style"/>
                          <a:ea typeface="Calibri"/>
                          <a:cs typeface="Times New Roman"/>
                        </a:rPr>
                        <a:t>40%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Bookman Old Style"/>
                          <a:ea typeface="Calibri"/>
                          <a:cs typeface="Times New Roman"/>
                        </a:rPr>
                        <a:t>2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/>
                </a:extLst>
              </a:tr>
              <a:tr h="3758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Bookman Old Style"/>
                          <a:ea typeface="Calibri"/>
                          <a:cs typeface="Times New Roman"/>
                        </a:rPr>
                        <a:t>301 – 400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Bookman Old Style"/>
                          <a:ea typeface="Calibri"/>
                          <a:cs typeface="Times New Roman"/>
                        </a:rPr>
                        <a:t>40%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Bookman Old Style"/>
                          <a:ea typeface="Calibri"/>
                          <a:cs typeface="Times New Roman"/>
                        </a:rPr>
                        <a:t>3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/>
                </a:extLst>
              </a:tr>
              <a:tr h="3758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Bookman Old Style"/>
                          <a:ea typeface="Calibri"/>
                          <a:cs typeface="Times New Roman"/>
                        </a:rPr>
                        <a:t>401 – 500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latin typeface="Bookman Old Style"/>
                          <a:ea typeface="Calibri"/>
                          <a:cs typeface="Times New Roman"/>
                        </a:rPr>
                        <a:t>80</a:t>
                      </a:r>
                      <a:r>
                        <a:rPr lang="en-US" sz="1400">
                          <a:latin typeface="Bookman Old Style"/>
                          <a:ea typeface="Calibri"/>
                          <a:cs typeface="Times New Roman"/>
                        </a:rPr>
                        <a:t>%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Bookman Old Style"/>
                          <a:ea typeface="Calibri"/>
                          <a:cs typeface="Times New Roman"/>
                        </a:rPr>
                        <a:t>4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/>
                </a:extLst>
              </a:tr>
              <a:tr h="3758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Bookman Old Style"/>
                          <a:ea typeface="Calibri"/>
                          <a:cs typeface="Times New Roman"/>
                        </a:rPr>
                        <a:t>501 – 600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latin typeface="Bookman Old Style"/>
                          <a:ea typeface="Calibri"/>
                          <a:cs typeface="Times New Roman"/>
                        </a:rPr>
                        <a:t>100</a:t>
                      </a:r>
                      <a:r>
                        <a:rPr lang="en-US" sz="1400">
                          <a:latin typeface="Bookman Old Style"/>
                          <a:ea typeface="Calibri"/>
                          <a:cs typeface="Times New Roman"/>
                        </a:rPr>
                        <a:t>%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Bookman Old Style"/>
                          <a:ea typeface="Calibri"/>
                          <a:cs typeface="Times New Roman"/>
                        </a:rPr>
                        <a:t>5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/>
                </a:extLst>
              </a:tr>
              <a:tr h="3758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Bookman Old Style"/>
                          <a:ea typeface="Calibri"/>
                          <a:cs typeface="Times New Roman"/>
                        </a:rPr>
                        <a:t>601 – 700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Bookman Old Style"/>
                          <a:ea typeface="Calibri"/>
                          <a:cs typeface="Times New Roman"/>
                        </a:rPr>
                        <a:t>100%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Bookman Old Style"/>
                          <a:ea typeface="Calibri"/>
                          <a:cs typeface="Times New Roman"/>
                        </a:rPr>
                        <a:t>6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/>
                </a:extLst>
              </a:tr>
              <a:tr h="3758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Bookman Old Style"/>
                          <a:ea typeface="Calibri"/>
                          <a:cs typeface="Times New Roman"/>
                        </a:rPr>
                        <a:t>701 – 800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Bookman Old Style"/>
                          <a:ea typeface="Calibri"/>
                          <a:cs typeface="Times New Roman"/>
                        </a:rPr>
                        <a:t>100%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Bookman Old Style"/>
                          <a:ea typeface="Calibri"/>
                          <a:cs typeface="Times New Roman"/>
                        </a:rPr>
                        <a:t>7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/>
                </a:extLst>
              </a:tr>
              <a:tr h="3758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Bookman Old Style"/>
                          <a:ea typeface="Calibri"/>
                          <a:cs typeface="Times New Roman"/>
                        </a:rPr>
                        <a:t>801 – 900 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Bookman Old Style"/>
                          <a:ea typeface="Calibri"/>
                          <a:cs typeface="Times New Roman"/>
                        </a:rPr>
                        <a:t>100%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Bookman Old Style"/>
                          <a:ea typeface="Calibri"/>
                          <a:cs typeface="Times New Roman"/>
                        </a:rPr>
                        <a:t>8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08125" y="123825"/>
            <a:ext cx="8248650" cy="339725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en-US" dirty="0" err="1" smtClean="0">
                <a:ea typeface="ＭＳ Ｐゴシック" charset="-128"/>
              </a:rPr>
              <a:t>Lanjutan</a:t>
            </a:r>
            <a:r>
              <a:rPr lang="en-US" dirty="0" smtClean="0">
                <a:ea typeface="ＭＳ Ｐゴシック" charset="-128"/>
              </a:rPr>
              <a:t>…</a:t>
            </a:r>
            <a:endParaRPr lang="en-US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User Name\Desktop\New Folder\ipad-book-reading.jpg"/>
          <p:cNvPicPr>
            <a:picLocks noChangeAspect="1" noChangeArrowheads="1"/>
          </p:cNvPicPr>
          <p:nvPr/>
        </p:nvPicPr>
        <p:blipFill>
          <a:blip r:embed="rId2" cstate="print"/>
          <a:srcRect l="3069" r="4889"/>
          <a:stretch>
            <a:fillRect/>
          </a:stretch>
        </p:blipFill>
        <p:spPr bwMode="auto">
          <a:xfrm>
            <a:off x="-3175" y="153988"/>
            <a:ext cx="10058400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179638" y="1081088"/>
            <a:ext cx="2765425" cy="4246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82" tIns="48591" rIns="97182" bIns="48591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68913" y="1279525"/>
            <a:ext cx="2767012" cy="3689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82" tIns="48591" rIns="97182" bIns="48591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11680" y="1081123"/>
            <a:ext cx="3096102" cy="4493431"/>
          </a:xfr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125413" indent="0" eaLnBrk="1" hangingPunct="1">
              <a:lnSpc>
                <a:spcPct val="90000"/>
              </a:lnSpc>
              <a:buFont typeface="Arial" pitchFamily="1" charset="-52"/>
              <a:buNone/>
              <a:defRPr/>
            </a:pPr>
            <a:endParaRPr lang="en-US" sz="2100" b="1">
              <a:solidFill>
                <a:srgbClr val="FFFFFF"/>
              </a:solidFill>
              <a:latin typeface="Arial" pitchFamily="1" charset="-52"/>
              <a:ea typeface="Arial" pitchFamily="1" charset="-52"/>
              <a:cs typeface="Arial" pitchFamily="1" charset="-52"/>
            </a:endParaRPr>
          </a:p>
          <a:p>
            <a:pPr marL="125413" indent="0" eaLnBrk="1" hangingPunct="1">
              <a:lnSpc>
                <a:spcPct val="90000"/>
              </a:lnSpc>
              <a:buFont typeface="Wingdings" pitchFamily="1" charset="2"/>
              <a:buChar char="ü"/>
              <a:defRPr/>
            </a:pPr>
            <a:r>
              <a:rPr lang="en-US" sz="2400" b="1">
                <a:solidFill>
                  <a:srgbClr val="00B050"/>
                </a:solidFill>
                <a:latin typeface="Arial" pitchFamily="1" charset="-52"/>
                <a:ea typeface="Arial" pitchFamily="1" charset="-52"/>
                <a:cs typeface="Arial" pitchFamily="1" charset="-52"/>
              </a:rPr>
              <a:t>Strategis :  </a:t>
            </a:r>
          </a:p>
          <a:p>
            <a:pPr marL="125413" indent="0" eaLnBrk="1" hangingPunct="1">
              <a:lnSpc>
                <a:spcPct val="90000"/>
              </a:lnSpc>
              <a:buFont typeface="Arial" pitchFamily="1" charset="-52"/>
              <a:buNone/>
              <a:defRPr/>
            </a:pPr>
            <a:r>
              <a:rPr lang="en-US" sz="2400" b="1">
                <a:solidFill>
                  <a:srgbClr val="10253F"/>
                </a:solidFill>
                <a:latin typeface="Arial" pitchFamily="1" charset="-52"/>
                <a:ea typeface="Arial" pitchFamily="1" charset="-52"/>
                <a:cs typeface="Arial" pitchFamily="1" charset="-52"/>
              </a:rPr>
              <a:t>Mendukung filosofi perusahaan</a:t>
            </a:r>
            <a:endParaRPr lang="en-US" sz="2100" b="1">
              <a:solidFill>
                <a:srgbClr val="FFFFFF"/>
              </a:solidFill>
              <a:latin typeface="Arial" pitchFamily="1" charset="-52"/>
              <a:ea typeface="Arial" pitchFamily="1" charset="-52"/>
              <a:cs typeface="Arial" pitchFamily="1" charset="-52"/>
            </a:endParaRPr>
          </a:p>
          <a:p>
            <a:pPr marL="125413" indent="0" eaLnBrk="1" hangingPunct="1">
              <a:lnSpc>
                <a:spcPct val="90000"/>
              </a:lnSpc>
              <a:buFont typeface="Arial" pitchFamily="1" charset="-52"/>
              <a:buNone/>
              <a:defRPr/>
            </a:pPr>
            <a:endParaRPr lang="en-US" sz="2100" b="1">
              <a:solidFill>
                <a:srgbClr val="FFFFFF"/>
              </a:solidFill>
              <a:latin typeface="Arial" pitchFamily="1" charset="-52"/>
              <a:ea typeface="Arial" pitchFamily="1" charset="-52"/>
              <a:cs typeface="Arial" pitchFamily="1" charset="-52"/>
            </a:endParaRPr>
          </a:p>
          <a:p>
            <a:pPr marL="125413" indent="0" eaLnBrk="1" hangingPunct="1">
              <a:lnSpc>
                <a:spcPct val="90000"/>
              </a:lnSpc>
              <a:buFont typeface="Wingdings" pitchFamily="1" charset="2"/>
              <a:buChar char="ü"/>
              <a:defRPr/>
            </a:pPr>
            <a:r>
              <a:rPr lang="en-US" sz="2000" b="1">
                <a:solidFill>
                  <a:srgbClr val="00B050"/>
                </a:solidFill>
                <a:latin typeface="Arial" pitchFamily="1" charset="-52"/>
                <a:ea typeface="Arial" pitchFamily="1" charset="-52"/>
                <a:cs typeface="Arial" pitchFamily="1" charset="-52"/>
              </a:rPr>
              <a:t>Kesetaraan eksternal :</a:t>
            </a:r>
            <a:r>
              <a:rPr lang="en-US" sz="2000" b="1">
                <a:solidFill>
                  <a:srgbClr val="E46C0A"/>
                </a:solidFill>
                <a:latin typeface="Arial" pitchFamily="1" charset="-52"/>
                <a:ea typeface="Arial" pitchFamily="1" charset="-52"/>
                <a:cs typeface="Arial" pitchFamily="1" charset="-52"/>
              </a:rPr>
              <a:t>  </a:t>
            </a:r>
          </a:p>
          <a:p>
            <a:pPr marL="125413" indent="0" eaLnBrk="1" hangingPunct="1">
              <a:lnSpc>
                <a:spcPct val="90000"/>
              </a:lnSpc>
              <a:buFont typeface="Arial" pitchFamily="1" charset="-52"/>
              <a:buNone/>
              <a:defRPr/>
            </a:pPr>
            <a:r>
              <a:rPr lang="id-ID" sz="2100" b="1">
                <a:solidFill>
                  <a:srgbClr val="1E1C11"/>
                </a:solidFill>
                <a:latin typeface="Arial" pitchFamily="1" charset="-52"/>
                <a:ea typeface="Arial" pitchFamily="1" charset="-52"/>
                <a:cs typeface="Arial" pitchFamily="1" charset="-52"/>
              </a:rPr>
              <a:t>	</a:t>
            </a:r>
            <a:r>
              <a:rPr lang="en-US" sz="2100" b="1">
                <a:solidFill>
                  <a:srgbClr val="1E1C11"/>
                </a:solidFill>
                <a:latin typeface="Arial" pitchFamily="1" charset="-52"/>
                <a:ea typeface="Arial" pitchFamily="1" charset="-52"/>
                <a:cs typeface="Arial" pitchFamily="1" charset="-52"/>
              </a:rPr>
              <a:t>Merekrut dan mempertahankan pegawai</a:t>
            </a:r>
            <a:r>
              <a:rPr lang="id-ID" sz="2100" b="1">
                <a:solidFill>
                  <a:srgbClr val="1E1C11"/>
                </a:solidFill>
                <a:latin typeface="Arial" pitchFamily="1" charset="-52"/>
                <a:ea typeface="Arial" pitchFamily="1" charset="-52"/>
                <a:cs typeface="Arial" pitchFamily="1" charset="-52"/>
              </a:rPr>
              <a:t> berkualitas</a:t>
            </a:r>
            <a:endParaRPr lang="en-US" sz="2100">
              <a:solidFill>
                <a:srgbClr val="1E1C11"/>
              </a:solidFill>
              <a:latin typeface="Arial" pitchFamily="1" charset="-52"/>
            </a:endParaRPr>
          </a:p>
          <a:p>
            <a:pPr marL="125413" indent="0" algn="just">
              <a:buFont typeface="Arial" pitchFamily="1" charset="-52"/>
              <a:buNone/>
              <a:defRPr/>
            </a:pPr>
            <a:endParaRPr lang="en-US" sz="2100">
              <a:solidFill>
                <a:srgbClr val="1E1C1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07346" y="217167"/>
            <a:ext cx="6600871" cy="65157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id-ID" sz="380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MANFAAT</a:t>
            </a:r>
            <a:endParaRPr lang="en-US" sz="3800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5025571" y="1280194"/>
            <a:ext cx="3304066" cy="404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7182" tIns="48591" rIns="97182" bIns="48591"/>
          <a:lstStyle/>
          <a:p>
            <a:pPr marL="176213">
              <a:lnSpc>
                <a:spcPct val="90000"/>
              </a:lnSpc>
              <a:defRPr/>
            </a:pPr>
            <a:endParaRPr lang="en-US" b="1">
              <a:solidFill>
                <a:srgbClr val="1E1C1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itchFamily="1" charset="-52"/>
              <a:ea typeface="Arial" pitchFamily="1" charset="-52"/>
              <a:cs typeface="Arial" pitchFamily="1" charset="-52"/>
            </a:endParaRPr>
          </a:p>
          <a:p>
            <a:pPr marL="176213">
              <a:lnSpc>
                <a:spcPct val="90000"/>
              </a:lnSpc>
              <a:buFont typeface="Wingdings" pitchFamily="1" charset="2"/>
              <a:buChar char="ü"/>
              <a:defRPr/>
            </a:pPr>
            <a:r>
              <a:rPr lang="en-US" sz="2000" b="1">
                <a:solidFill>
                  <a:srgbClr val="E46C0A"/>
                </a:solidFill>
                <a:latin typeface="Arial" pitchFamily="1" charset="-52"/>
                <a:ea typeface="Arial" pitchFamily="1" charset="-52"/>
                <a:cs typeface="Arial" pitchFamily="1" charset="-52"/>
              </a:rPr>
              <a:t>Administrasi :  </a:t>
            </a:r>
          </a:p>
          <a:p>
            <a:pPr marL="879475" lvl="2" indent="-342900">
              <a:lnSpc>
                <a:spcPct val="90000"/>
              </a:lnSpc>
              <a:buClr>
                <a:schemeClr val="tx1"/>
              </a:buClr>
              <a:buFont typeface="Wingdings" pitchFamily="1" charset="2"/>
              <a:buChar char="§"/>
              <a:defRPr/>
            </a:pPr>
            <a:r>
              <a:rPr lang="en-US" sz="2000" b="1">
                <a:solidFill>
                  <a:srgbClr val="1E1C11"/>
                </a:solidFill>
                <a:latin typeface="Arial" pitchFamily="1" charset="-52"/>
                <a:ea typeface="Arial" pitchFamily="1" charset="-52"/>
                <a:cs typeface="Arial" pitchFamily="1" charset="-52"/>
              </a:rPr>
              <a:t>Kesederhanaan</a:t>
            </a:r>
          </a:p>
          <a:p>
            <a:pPr marL="879475" lvl="2" indent="-342900">
              <a:lnSpc>
                <a:spcPct val="90000"/>
              </a:lnSpc>
              <a:buClr>
                <a:schemeClr val="tx1"/>
              </a:buClr>
              <a:buFont typeface="Wingdings" pitchFamily="1" charset="2"/>
              <a:buChar char="§"/>
              <a:defRPr/>
            </a:pPr>
            <a:r>
              <a:rPr lang="en-US" sz="2000" b="1">
                <a:solidFill>
                  <a:srgbClr val="1E1C11"/>
                </a:solidFill>
                <a:latin typeface="Arial" pitchFamily="1" charset="-52"/>
                <a:ea typeface="Arial" pitchFamily="1" charset="-52"/>
                <a:cs typeface="Arial" pitchFamily="1" charset="-52"/>
              </a:rPr>
              <a:t>Mekanisme </a:t>
            </a:r>
          </a:p>
          <a:p>
            <a:pPr marL="879475" lvl="2" indent="-342900">
              <a:lnSpc>
                <a:spcPct val="90000"/>
              </a:lnSpc>
              <a:buClr>
                <a:schemeClr val="tx1"/>
              </a:buClr>
              <a:defRPr/>
            </a:pPr>
            <a:r>
              <a:rPr lang="id-ID" sz="2000" b="1">
                <a:solidFill>
                  <a:srgbClr val="1E1C11"/>
                </a:solidFill>
                <a:latin typeface="Arial" pitchFamily="1" charset="-52"/>
                <a:ea typeface="Arial" pitchFamily="1" charset="-52"/>
                <a:cs typeface="Arial" pitchFamily="1" charset="-52"/>
              </a:rPr>
              <a:t>     </a:t>
            </a:r>
            <a:r>
              <a:rPr lang="en-US" sz="2000" b="1">
                <a:solidFill>
                  <a:srgbClr val="1E1C11"/>
                </a:solidFill>
                <a:latin typeface="Arial" pitchFamily="1" charset="-52"/>
                <a:ea typeface="Arial" pitchFamily="1" charset="-52"/>
                <a:cs typeface="Arial" pitchFamily="1" charset="-52"/>
              </a:rPr>
              <a:t>kontrol biaya</a:t>
            </a:r>
            <a:endParaRPr lang="id-ID" sz="2000" b="1">
              <a:solidFill>
                <a:srgbClr val="1E1C11"/>
              </a:solidFill>
              <a:latin typeface="Arial" pitchFamily="1" charset="-52"/>
              <a:ea typeface="Arial" pitchFamily="1" charset="-52"/>
              <a:cs typeface="Arial" pitchFamily="1" charset="-52"/>
            </a:endParaRPr>
          </a:p>
          <a:p>
            <a:pPr marL="176213" lvl="1">
              <a:lnSpc>
                <a:spcPct val="90000"/>
              </a:lnSpc>
              <a:buClr>
                <a:schemeClr val="tx1"/>
              </a:buClr>
              <a:defRPr/>
            </a:pPr>
            <a:endParaRPr lang="id-ID" sz="2100" b="1">
              <a:solidFill>
                <a:srgbClr val="1E1C11"/>
              </a:solidFill>
              <a:latin typeface="Arial" pitchFamily="1" charset="-52"/>
              <a:ea typeface="Arial" pitchFamily="1" charset="-52"/>
              <a:cs typeface="Arial" pitchFamily="1" charset="-52"/>
            </a:endParaRPr>
          </a:p>
          <a:p>
            <a:pPr marL="176213">
              <a:lnSpc>
                <a:spcPct val="90000"/>
              </a:lnSpc>
              <a:defRPr/>
            </a:pPr>
            <a:endParaRPr lang="id-ID" sz="2100" b="1">
              <a:solidFill>
                <a:srgbClr val="E46C0A"/>
              </a:solidFill>
              <a:latin typeface="Arial" pitchFamily="1" charset="-52"/>
              <a:ea typeface="Arial" pitchFamily="1" charset="-52"/>
              <a:cs typeface="Arial" pitchFamily="1" charset="-52"/>
            </a:endParaRPr>
          </a:p>
          <a:p>
            <a:pPr marL="176213">
              <a:lnSpc>
                <a:spcPct val="90000"/>
              </a:lnSpc>
              <a:buFont typeface="Wingdings" pitchFamily="1" charset="2"/>
              <a:buChar char="ü"/>
              <a:defRPr/>
            </a:pPr>
            <a:r>
              <a:rPr lang="id-ID" sz="2100" b="1">
                <a:solidFill>
                  <a:schemeClr val="tx1"/>
                </a:solidFill>
                <a:latin typeface="Arial" pitchFamily="1" charset="-52"/>
                <a:ea typeface="Arial" pitchFamily="1" charset="-52"/>
                <a:cs typeface="Arial" pitchFamily="1" charset="-52"/>
              </a:rPr>
              <a:t>Ketenangan dan Kelangsungan Berusaha</a:t>
            </a:r>
            <a:endParaRPr lang="en-US" sz="2100" b="1">
              <a:solidFill>
                <a:schemeClr val="tx1"/>
              </a:solidFill>
              <a:latin typeface="Arial" pitchFamily="1" charset="-52"/>
              <a:ea typeface="Arial" pitchFamily="1" charset="-52"/>
              <a:cs typeface="Arial" pitchFamily="1" charset="-52"/>
            </a:endParaRPr>
          </a:p>
          <a:p>
            <a:pPr marL="176213" lvl="1">
              <a:lnSpc>
                <a:spcPct val="90000"/>
              </a:lnSpc>
              <a:buClr>
                <a:schemeClr val="tx1"/>
              </a:buClr>
              <a:defRPr/>
            </a:pPr>
            <a:endParaRPr lang="en-US" sz="2100" b="1">
              <a:solidFill>
                <a:srgbClr val="1E1C11"/>
              </a:solidFill>
              <a:latin typeface="Arial" pitchFamily="1" charset="-52"/>
              <a:ea typeface="Arial" pitchFamily="1" charset="-52"/>
              <a:cs typeface="Arial" pitchFamily="1" charset="-52"/>
            </a:endParaRPr>
          </a:p>
          <a:p>
            <a:pPr marL="176213" algn="just">
              <a:spcBef>
                <a:spcPct val="20000"/>
              </a:spcBef>
              <a:defRPr/>
            </a:pPr>
            <a:endParaRPr lang="en-US" sz="2100">
              <a:solidFill>
                <a:srgbClr val="1E1C11"/>
              </a:solidFill>
              <a:latin typeface="Arial" pitchFamily="1" charset="-52"/>
              <a:ea typeface="Arial" pitchFamily="1" charset="-52"/>
              <a:cs typeface="Arial" pitchFamily="1" charset="-52"/>
            </a:endParaRPr>
          </a:p>
        </p:txBody>
      </p:sp>
      <p:grpSp>
        <p:nvGrpSpPr>
          <p:cNvPr id="17422" name="Group 11"/>
          <p:cNvGrpSpPr>
            <a:grpSpLocks/>
          </p:cNvGrpSpPr>
          <p:nvPr/>
        </p:nvGrpSpPr>
        <p:grpSpPr bwMode="auto">
          <a:xfrm>
            <a:off x="6286500" y="153988"/>
            <a:ext cx="3619500" cy="1158875"/>
            <a:chOff x="1997" y="1314"/>
            <a:chExt cx="1889" cy="1009"/>
          </a:xfrm>
        </p:grpSpPr>
        <p:grpSp>
          <p:nvGrpSpPr>
            <p:cNvPr id="17426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6" name="Oval 13"/>
              <p:cNvSpPr>
                <a:spLocks noChangeArrowheads="1"/>
              </p:cNvSpPr>
              <p:nvPr/>
            </p:nvSpPr>
            <p:spPr bwMode="gray">
              <a:xfrm>
                <a:off x="1994" y="1056"/>
                <a:ext cx="1905" cy="908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8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tint val="44314"/>
                      <a:invGamma/>
                    </a:schemeClr>
                  </a:gs>
                  <a:gs pos="100000">
                    <a:schemeClr val="fol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2" name="Oval 11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gray">
            <a:xfrm>
              <a:off x="2108" y="1320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gray">
            <a:xfrm>
              <a:off x="2125" y="1326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gray">
            <a:xfrm>
              <a:off x="2208" y="1343"/>
              <a:ext cx="1377" cy="62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253" name="Text Box 19"/>
          <p:cNvSpPr txBox="1">
            <a:spLocks noChangeArrowheads="1"/>
          </p:cNvSpPr>
          <p:nvPr/>
        </p:nvSpPr>
        <p:spPr bwMode="auto">
          <a:xfrm>
            <a:off x="6748463" y="365125"/>
            <a:ext cx="2581275" cy="46672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xtLst/>
        </p:spPr>
        <p:txBody>
          <a:bodyPr lIns="97182" tIns="48591" rIns="97182" bIns="48591">
            <a:spAutoFit/>
          </a:bodyPr>
          <a:lstStyle/>
          <a:p>
            <a:pPr algn="ctr">
              <a:defRPr/>
            </a:pPr>
            <a:r>
              <a:rPr lang="id-ID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1" charset="-52"/>
                <a:ea typeface="Arial" pitchFamily="1" charset="-52"/>
                <a:cs typeface="Arial" pitchFamily="1" charset="-52"/>
              </a:rPr>
              <a:t>Bagi Pengusaha</a:t>
            </a:r>
            <a:endParaRPr lang="en-US" sz="240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1" charset="-52"/>
              <a:ea typeface="Arial" pitchFamily="1" charset="-52"/>
              <a:cs typeface="Arial" pitchFamily="1" charset="-52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495800" y="4824413"/>
            <a:ext cx="1219200" cy="50323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25" name="TextBox 2"/>
          <p:cNvSpPr txBox="1">
            <a:spLocks noChangeArrowheads="1"/>
          </p:cNvSpPr>
          <p:nvPr/>
        </p:nvSpPr>
        <p:spPr bwMode="auto">
          <a:xfrm>
            <a:off x="5867400" y="4443413"/>
            <a:ext cx="2209800" cy="922337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altLang="en-US" b="1">
                <a:solidFill>
                  <a:schemeClr val="bg1"/>
                </a:solidFill>
              </a:rPr>
              <a:t>PENINGKATAN DAYA SAING PERUSAHAAN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>
          <a:xfrm>
            <a:off x="1577975" y="277813"/>
            <a:ext cx="8250238" cy="1158875"/>
          </a:xfrm>
        </p:spPr>
        <p:txBody>
          <a:bodyPr/>
          <a:lstStyle/>
          <a:p>
            <a:r>
              <a:rPr lang="en-US" altLang="en-US" smtClean="0"/>
              <a:t>Tabel Struktur Dan Skala Upah</a:t>
            </a:r>
          </a:p>
        </p:txBody>
      </p:sp>
      <p:sp>
        <p:nvSpPr>
          <p:cNvPr id="71683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9FF9793A-545E-4092-BF88-62859E1DF615}" type="slidenum">
              <a:rPr lang="en-US" altLang="en-US">
                <a:cs typeface="Arial" charset="0"/>
              </a:rPr>
              <a:pPr/>
              <a:t>80</a:t>
            </a:fld>
            <a:endParaRPr lang="en-US" altLang="en-US">
              <a:cs typeface="Arial" charset="0"/>
            </a:endParaRPr>
          </a:p>
        </p:txBody>
      </p:sp>
      <p:pic>
        <p:nvPicPr>
          <p:cNvPr id="9933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9025" y="1852613"/>
            <a:ext cx="8634413" cy="45561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1685" name="TextBox 4"/>
          <p:cNvSpPr txBox="1">
            <a:spLocks noChangeArrowheads="1"/>
          </p:cNvSpPr>
          <p:nvPr/>
        </p:nvSpPr>
        <p:spPr bwMode="auto">
          <a:xfrm>
            <a:off x="1425575" y="2008188"/>
            <a:ext cx="8191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182" tIns="48591" rIns="97182" bIns="48591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UPAH</a:t>
            </a:r>
          </a:p>
        </p:txBody>
      </p:sp>
      <p:sp>
        <p:nvSpPr>
          <p:cNvPr id="71686" name="TextBox 5"/>
          <p:cNvSpPr txBox="1">
            <a:spLocks noChangeArrowheads="1"/>
          </p:cNvSpPr>
          <p:nvPr/>
        </p:nvSpPr>
        <p:spPr bwMode="auto">
          <a:xfrm>
            <a:off x="8047038" y="5019675"/>
            <a:ext cx="15303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182" tIns="48591" rIns="97182" bIns="48591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" charset="-52"/>
              </a:rPr>
              <a:t>GOLONGAN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>
          <a:xfrm>
            <a:off x="533400" y="2560638"/>
            <a:ext cx="9051925" cy="1158875"/>
          </a:xfrm>
        </p:spPr>
        <p:txBody>
          <a:bodyPr/>
          <a:lstStyle/>
          <a:p>
            <a:r>
              <a:rPr lang="en-US" altLang="en-US" sz="3600" smtClean="0">
                <a:latin typeface="Franklin Gothic Demi" pitchFamily="34" charset="0"/>
              </a:rPr>
              <a:t>PENYUSUNAN POIN FAKTOR MENGGUNAKAN KOMPUTER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LANGKAH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417638"/>
            <a:ext cx="8839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-52"/>
              </a:rPr>
              <a:t>Susun Tabel Struktur dan Skala Upah dengan cara mengikuti Langkah 1 s.d Langkah 3 pada Penyusunan Metode Dua Titik Menggunakan Komputer.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38200" y="2713038"/>
          <a:ext cx="8229600" cy="3749675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/>
                  </a:extLst>
                </a:gridCol>
                <a:gridCol w="1752600">
                  <a:extLst>
                    <a:ext uri="{9D8B030D-6E8A-4147-A177-3AD203B41FA5}"/>
                  </a:extLst>
                </a:gridCol>
                <a:gridCol w="2667000">
                  <a:extLst>
                    <a:ext uri="{9D8B030D-6E8A-4147-A177-3AD203B41FA5}"/>
                  </a:extLst>
                </a:gridCol>
                <a:gridCol w="2133600">
                  <a:extLst>
                    <a:ext uri="{9D8B030D-6E8A-4147-A177-3AD203B41FA5}"/>
                  </a:extLst>
                </a:gridCol>
              </a:tblGrid>
              <a:tr h="371475">
                <a:tc gridSpan="4"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" charset="0"/>
                          <a:ea typeface="Calibri" pitchFamily="1" charset="0"/>
                          <a:cs typeface="Times New Roman" pitchFamily="1" charset="0"/>
                        </a:rPr>
                        <a:t>Tabel Struktur dan Skala Upah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" charset="0"/>
                          <a:ea typeface="Calibri" pitchFamily="1" charset="0"/>
                          <a:cs typeface="Times New Roman" pitchFamily="1" charset="0"/>
                        </a:rPr>
                        <a:t>Golongan Upah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" charset="0"/>
                          <a:ea typeface="Calibri" pitchFamily="1" charset="0"/>
                          <a:cs typeface="Times New Roman" pitchFamily="1" charset="0"/>
                        </a:rPr>
                        <a:t>Upah Terkecil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" charset="0"/>
                          <a:ea typeface="Calibri" pitchFamily="1" charset="0"/>
                          <a:cs typeface="Times New Roman" pitchFamily="1" charset="0"/>
                        </a:rPr>
                        <a:t>Upah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" charset="0"/>
                          <a:ea typeface="Calibri" pitchFamily="1" charset="0"/>
                          <a:cs typeface="Times New Roman" pitchFamily="1" charset="0"/>
                        </a:rPr>
                        <a:t>Tengah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ea typeface="Calibri" pitchFamily="1" charset="0"/>
                          <a:cs typeface="Times New Roman" pitchFamily="1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" charset="0"/>
                          <a:ea typeface="Calibri" pitchFamily="1" charset="0"/>
                          <a:cs typeface="Times New Roman" pitchFamily="1" charset="0"/>
                        </a:rPr>
                        <a:t>(</a:t>
                      </a: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" charset="0"/>
                          <a:ea typeface="Calibri" pitchFamily="1" charset="0"/>
                          <a:cs typeface="Times New Roman" pitchFamily="1" charset="0"/>
                        </a:rPr>
                        <a:t>Mid-Point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" charset="0"/>
                          <a:ea typeface="Calibri" pitchFamily="1" charset="0"/>
                          <a:cs typeface="Times New Roman" pitchFamily="1" charset="0"/>
                        </a:rPr>
                        <a:t>)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" charset="0"/>
                          <a:ea typeface="Calibri" pitchFamily="1" charset="0"/>
                          <a:cs typeface="Times New Roman" pitchFamily="1" charset="0"/>
                        </a:rPr>
                        <a:t>Upah Terbesar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/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" charset="0"/>
                          <a:ea typeface="Calibri" pitchFamily="1" charset="0"/>
                          <a:cs typeface="Times New Roman" pitchFamily="1" charset="0"/>
                        </a:rPr>
                        <a:t>1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" charset="0"/>
                          <a:ea typeface="Calibri" pitchFamily="1" charset="0"/>
                          <a:cs typeface="Times New Roman" pitchFamily="1" charset="0"/>
                        </a:rPr>
                        <a:t>1.708.333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" charset="0"/>
                          <a:ea typeface="Calibri" pitchFamily="1" charset="0"/>
                          <a:cs typeface="Times New Roman" pitchFamily="1" charset="0"/>
                        </a:rPr>
                        <a:t>2.050.000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" charset="0"/>
                          <a:ea typeface="Calibri" pitchFamily="1" charset="0"/>
                          <a:cs typeface="Times New Roman" pitchFamily="1" charset="0"/>
                        </a:rPr>
                        <a:t>2.391.667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/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" charset="0"/>
                          <a:ea typeface="Calibri" pitchFamily="1" charset="0"/>
                          <a:cs typeface="Times New Roman" pitchFamily="1" charset="0"/>
                        </a:rPr>
                        <a:t>2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" charset="0"/>
                          <a:ea typeface="Calibri" pitchFamily="1" charset="0"/>
                          <a:cs typeface="Times New Roman" pitchFamily="1" charset="0"/>
                        </a:rPr>
                        <a:t>3.845.238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" charset="0"/>
                          <a:ea typeface="Calibri" pitchFamily="1" charset="0"/>
                          <a:cs typeface="Times New Roman" pitchFamily="1" charset="0"/>
                        </a:rPr>
                        <a:t>4.614.286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" charset="0"/>
                          <a:ea typeface="Calibri" pitchFamily="1" charset="0"/>
                          <a:cs typeface="Times New Roman" pitchFamily="1" charset="0"/>
                        </a:rPr>
                        <a:t>5.383.333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/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" charset="0"/>
                          <a:ea typeface="Calibri" pitchFamily="1" charset="0"/>
                          <a:cs typeface="Times New Roman" pitchFamily="1" charset="0"/>
                        </a:rPr>
                        <a:t>3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" charset="0"/>
                          <a:ea typeface="Calibri" pitchFamily="1" charset="0"/>
                          <a:cs typeface="Times New Roman" pitchFamily="1" charset="0"/>
                        </a:rPr>
                        <a:t>5.982.143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" charset="0"/>
                          <a:ea typeface="Calibri" pitchFamily="1" charset="0"/>
                          <a:cs typeface="Times New Roman" pitchFamily="1" charset="0"/>
                        </a:rPr>
                        <a:t>7.178.571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" charset="0"/>
                          <a:ea typeface="Calibri" pitchFamily="1" charset="0"/>
                          <a:cs typeface="Times New Roman" pitchFamily="1" charset="0"/>
                        </a:rPr>
                        <a:t>8.375.000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/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" charset="0"/>
                          <a:ea typeface="Calibri" pitchFamily="1" charset="0"/>
                          <a:cs typeface="Times New Roman" pitchFamily="1" charset="0"/>
                        </a:rPr>
                        <a:t>4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" charset="0"/>
                          <a:ea typeface="Calibri" pitchFamily="1" charset="0"/>
                          <a:cs typeface="Times New Roman" pitchFamily="1" charset="0"/>
                        </a:rPr>
                        <a:t>8.119.048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" charset="0"/>
                          <a:ea typeface="Calibri" pitchFamily="1" charset="0"/>
                          <a:cs typeface="Times New Roman" pitchFamily="1" charset="0"/>
                        </a:rPr>
                        <a:t>9.742.857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" charset="0"/>
                          <a:ea typeface="Calibri" pitchFamily="1" charset="0"/>
                          <a:cs typeface="Times New Roman" pitchFamily="1" charset="0"/>
                        </a:rPr>
                        <a:t>11.366.667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/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" charset="0"/>
                          <a:ea typeface="Calibri" pitchFamily="1" charset="0"/>
                          <a:cs typeface="Times New Roman" pitchFamily="1" charset="0"/>
                        </a:rPr>
                        <a:t>5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" charset="0"/>
                          <a:ea typeface="Calibri" pitchFamily="1" charset="0"/>
                          <a:cs typeface="Times New Roman" pitchFamily="1" charset="0"/>
                        </a:rPr>
                        <a:t>8.790.815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" charset="0"/>
                          <a:ea typeface="Calibri" pitchFamily="1" charset="0"/>
                          <a:cs typeface="Times New Roman" pitchFamily="1" charset="0"/>
                        </a:rPr>
                        <a:t>12.307.143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" charset="0"/>
                          <a:ea typeface="Calibri" pitchFamily="1" charset="0"/>
                          <a:cs typeface="Times New Roman" pitchFamily="1" charset="0"/>
                        </a:rPr>
                        <a:t>15.823.469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/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" charset="0"/>
                          <a:ea typeface="Calibri" pitchFamily="1" charset="0"/>
                          <a:cs typeface="Times New Roman" pitchFamily="1" charset="0"/>
                        </a:rPr>
                        <a:t>6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" charset="0"/>
                          <a:ea typeface="Calibri" pitchFamily="1" charset="0"/>
                          <a:cs typeface="Times New Roman" pitchFamily="1" charset="0"/>
                        </a:rPr>
                        <a:t>9.914.286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" charset="0"/>
                          <a:ea typeface="Calibri" pitchFamily="1" charset="0"/>
                          <a:cs typeface="Times New Roman" pitchFamily="1" charset="0"/>
                        </a:rPr>
                        <a:t>14.871.429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" charset="0"/>
                          <a:ea typeface="Calibri" pitchFamily="1" charset="0"/>
                          <a:cs typeface="Times New Roman" pitchFamily="1" charset="0"/>
                        </a:rPr>
                        <a:t>19.828.571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/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" charset="0"/>
                          <a:ea typeface="Calibri" pitchFamily="1" charset="0"/>
                          <a:cs typeface="Times New Roman" pitchFamily="1" charset="0"/>
                        </a:rPr>
                        <a:t>7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" charset="0"/>
                          <a:ea typeface="Calibri" pitchFamily="1" charset="0"/>
                          <a:cs typeface="Times New Roman" pitchFamily="1" charset="0"/>
                        </a:rPr>
                        <a:t>11.623.810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" charset="0"/>
                          <a:ea typeface="Calibri" pitchFamily="1" charset="0"/>
                          <a:cs typeface="Times New Roman" pitchFamily="1" charset="0"/>
                        </a:rPr>
                        <a:t>17.435.714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" charset="0"/>
                          <a:ea typeface="Calibri" pitchFamily="1" charset="0"/>
                          <a:cs typeface="Times New Roman" pitchFamily="1" charset="0"/>
                        </a:rPr>
                        <a:t>23.247.619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/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" charset="0"/>
                          <a:ea typeface="Calibri" pitchFamily="1" charset="0"/>
                          <a:cs typeface="Times New Roman" pitchFamily="1" charset="0"/>
                        </a:rPr>
                        <a:t>8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" charset="0"/>
                          <a:ea typeface="Calibri" pitchFamily="1" charset="0"/>
                          <a:cs typeface="Times New Roman" pitchFamily="1" charset="0"/>
                        </a:rPr>
                        <a:t>13.333.333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" charset="0"/>
                          <a:ea typeface="Calibri" pitchFamily="1" charset="0"/>
                          <a:cs typeface="Times New Roman" pitchFamily="1" charset="0"/>
                        </a:rPr>
                        <a:t>20.000.000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" charset="0"/>
                          <a:ea typeface="Calibri" pitchFamily="1" charset="0"/>
                          <a:cs typeface="Times New Roman" pitchFamily="1" charset="0"/>
                        </a:rPr>
                        <a:t>26.666.667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  <a:ea typeface="Calibri" pitchFamily="1" charset="0"/>
                        <a:cs typeface="Times New Roman" pitchFamily="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>
          <a:xfrm>
            <a:off x="503238" y="-30163"/>
            <a:ext cx="9051925" cy="1158876"/>
          </a:xfrm>
        </p:spPr>
        <p:txBody>
          <a:bodyPr/>
          <a:lstStyle/>
          <a:p>
            <a:r>
              <a:rPr lang="en-US" altLang="en-US" smtClean="0"/>
              <a:t>LANGKAH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884238"/>
            <a:ext cx="8839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Tx/>
              <a:buAutoNum type="alphaUcPeriod"/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Membuat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Garis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Kebijakan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Upah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dimulai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dengan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menyisipkan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 Total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Poin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hasil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Evaluasi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Jabatan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kedalam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Jabatan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dan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Upah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-52"/>
            </a:endParaRPr>
          </a:p>
        </p:txBody>
      </p:sp>
      <p:pic>
        <p:nvPicPr>
          <p:cNvPr id="10240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027238"/>
            <a:ext cx="7772400" cy="4800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503238" y="-106363"/>
            <a:ext cx="9051925" cy="1158876"/>
          </a:xfrm>
        </p:spPr>
        <p:txBody>
          <a:bodyPr/>
          <a:lstStyle/>
          <a:p>
            <a:r>
              <a:rPr lang="en-US" altLang="en-US" smtClean="0"/>
              <a:t>Continue….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120775"/>
            <a:ext cx="8839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-52"/>
              </a:rPr>
              <a:t>B. Pilih area (block). Klik menu </a:t>
            </a:r>
            <a:r>
              <a:rPr lang="en-US" sz="2400" i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-52"/>
              </a:rPr>
              <a:t>INSERT – CHART – SCATTER</a:t>
            </a:r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-52"/>
              </a:rPr>
              <a:t>, </a:t>
            </a:r>
          </a:p>
          <a:p>
            <a:pPr marL="457200" indent="-457200">
              <a:defRPr/>
            </a:pPr>
            <a:endParaRPr lang="en-US" sz="2400">
              <a:effectLst>
                <a:outerShdw blurRad="38100" dist="38100" dir="2700000" algn="tl">
                  <a:srgbClr val="DDDDDD"/>
                </a:outerShdw>
              </a:effectLst>
              <a:latin typeface="Arial" charset="-52"/>
            </a:endParaRPr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98638"/>
            <a:ext cx="8534400" cy="48006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503238" y="-106363"/>
            <a:ext cx="9051925" cy="1158876"/>
          </a:xfrm>
        </p:spPr>
        <p:txBody>
          <a:bodyPr/>
          <a:lstStyle/>
          <a:p>
            <a:r>
              <a:rPr lang="en-US" altLang="en-US" smtClean="0"/>
              <a:t>Continue….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884238"/>
            <a:ext cx="9220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5600" indent="-355600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C.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Klik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 menu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DESIGN – ADD CHART ELEMENT – TRENDLINE – LINEAR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 </a:t>
            </a:r>
          </a:p>
          <a:p>
            <a:pPr marL="457200" indent="-457200"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-52"/>
            </a:endParaRPr>
          </a:p>
        </p:txBody>
      </p:sp>
      <p:pic>
        <p:nvPicPr>
          <p:cNvPr id="10445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74838"/>
            <a:ext cx="8458200" cy="47244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xfrm>
            <a:off x="503238" y="46038"/>
            <a:ext cx="9051925" cy="1158875"/>
          </a:xfrm>
        </p:spPr>
        <p:txBody>
          <a:bodyPr/>
          <a:lstStyle/>
          <a:p>
            <a:r>
              <a:rPr lang="en-US" altLang="en-US" smtClean="0"/>
              <a:t>LANGKAH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903288"/>
            <a:ext cx="88392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Buat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Grafik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Struktur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dan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Skala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Upah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Menggunakan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-52"/>
              </a:rPr>
              <a:t> OPEN-HIGH-LOW-CLOSE CHART</a:t>
            </a:r>
          </a:p>
        </p:txBody>
      </p:sp>
      <p:pic>
        <p:nvPicPr>
          <p:cNvPr id="10547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74838"/>
            <a:ext cx="8382000" cy="48006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6286500" y="400050"/>
            <a:ext cx="3309938" cy="1177925"/>
          </a:xfrm>
        </p:spPr>
        <p:txBody>
          <a:bodyPr/>
          <a:lstStyle/>
          <a:p>
            <a:pPr eaLnBrk="1" hangingPunct="1"/>
            <a:endParaRPr lang="id-ID" altLang="en-US" smtClean="0"/>
          </a:p>
        </p:txBody>
      </p:sp>
      <p:sp>
        <p:nvSpPr>
          <p:cNvPr id="106499" name="Content Placeholder 3"/>
          <p:cNvSpPr>
            <a:spLocks noGrp="1"/>
          </p:cNvSpPr>
          <p:nvPr>
            <p:ph idx="1"/>
          </p:nvPr>
        </p:nvSpPr>
        <p:spPr>
          <a:xfrm>
            <a:off x="1006475" y="385763"/>
            <a:ext cx="5280025" cy="6022975"/>
          </a:xfrm>
        </p:spPr>
        <p:txBody>
          <a:bodyPr lIns="97159" tIns="48580" rIns="97159" bIns="48580"/>
          <a:lstStyle/>
          <a:p>
            <a:pPr eaLnBrk="1" hangingPunct="1"/>
            <a:endParaRPr lang="id-ID" altLang="en-US" smtClean="0"/>
          </a:p>
        </p:txBody>
      </p:sp>
      <p:sp>
        <p:nvSpPr>
          <p:cNvPr id="106500" name="Text Placeholder 2"/>
          <p:cNvSpPr>
            <a:spLocks noGrp="1"/>
          </p:cNvSpPr>
          <p:nvPr>
            <p:ph type="body" sz="half" idx="2"/>
          </p:nvPr>
        </p:nvSpPr>
        <p:spPr>
          <a:xfrm>
            <a:off x="6286500" y="1577975"/>
            <a:ext cx="3309938" cy="4445000"/>
          </a:xfrm>
        </p:spPr>
        <p:txBody>
          <a:bodyPr/>
          <a:lstStyle/>
          <a:p>
            <a:pPr eaLnBrk="1" hangingPunct="1"/>
            <a:endParaRPr lang="id-ID" altLang="en-US" smtClean="0"/>
          </a:p>
        </p:txBody>
      </p:sp>
      <p:sp>
        <p:nvSpPr>
          <p:cNvPr id="46085" name="AutoShape 2" descr="https://encrypted-tbn1.gstatic.com/images?q=tbn:ANd9GcSHYUyugVf5M3G5LRhMyQ1SiPq3MAnjxOMmLljtxRSfnoNQFSY5tw"/>
          <p:cNvSpPr>
            <a:spLocks noChangeAspect="1" noChangeArrowheads="1"/>
          </p:cNvSpPr>
          <p:nvPr/>
        </p:nvSpPr>
        <p:spPr bwMode="auto">
          <a:xfrm>
            <a:off x="171450" y="-146050"/>
            <a:ext cx="334963" cy="307975"/>
          </a:xfrm>
          <a:prstGeom prst="rect">
            <a:avLst/>
          </a:prstGeom>
          <a:noFill/>
          <a:ln>
            <a:noFill/>
          </a:ln>
          <a:extLst/>
        </p:spPr>
        <p:txBody>
          <a:bodyPr lIns="97159" tIns="48580" rIns="97159" bIns="48580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6086" name="AutoShape 5" descr="https://encrypted-tbn1.gstatic.com/images?q=tbn:ANd9GcTFRWgeUpC0omcEiU5NSLiLjPr0xLaXRJepXwtnTyTBvlnvYgjhtA"/>
          <p:cNvSpPr>
            <a:spLocks noChangeAspect="1" noChangeArrowheads="1"/>
          </p:cNvSpPr>
          <p:nvPr/>
        </p:nvSpPr>
        <p:spPr bwMode="auto">
          <a:xfrm>
            <a:off x="338138" y="7938"/>
            <a:ext cx="336550" cy="309562"/>
          </a:xfrm>
          <a:prstGeom prst="rect">
            <a:avLst/>
          </a:prstGeom>
          <a:noFill/>
          <a:ln>
            <a:noFill/>
          </a:ln>
          <a:extLst/>
        </p:spPr>
        <p:txBody>
          <a:bodyPr lIns="97159" tIns="48580" rIns="97159" bIns="48580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065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738" y="317500"/>
            <a:ext cx="9469437" cy="62452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811463" y="2306638"/>
            <a:ext cx="6970712" cy="1431925"/>
          </a:xfrm>
          <a:prstGeom prst="rect">
            <a:avLst/>
          </a:prstGeom>
          <a:gradFill rotWithShape="0">
            <a:gsLst>
              <a:gs pos="0">
                <a:srgbClr val="DAFDA7"/>
              </a:gs>
              <a:gs pos="100000">
                <a:srgbClr val="E4FDC2"/>
              </a:gs>
            </a:gsLst>
            <a:lin ang="16200000"/>
          </a:gradFill>
          <a:ln w="9528">
            <a:solidFill>
              <a:srgbClr val="98B954"/>
            </a:solidFill>
            <a:miter lim="800000"/>
            <a:headEnd/>
            <a:tailEnd/>
          </a:ln>
          <a:effectLst>
            <a:outerShdw blurRad="63500" dist="19997" dir="5400000" algn="tl" rotWithShape="0">
              <a:srgbClr val="000000">
                <a:alpha val="37999"/>
              </a:srgbClr>
            </a:outerShdw>
          </a:effectLst>
        </p:spPr>
        <p:txBody>
          <a:bodyPr lIns="97159" tIns="48580" rIns="97159" bIns="48580" anchor="ctr" anchorCtr="1"/>
          <a:lstStyle/>
          <a:p>
            <a:pPr algn="ctr">
              <a:tabLst>
                <a:tab pos="2914786" algn="ctr"/>
                <a:tab pos="5829573" algn="r"/>
              </a:tabLst>
              <a:defRPr/>
            </a:pPr>
            <a:r>
              <a:rPr lang="sv-SE" sz="4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  <a:ea typeface="Times New Roman" pitchFamily="18" charset="0"/>
                <a:cs typeface="Tahoma" pitchFamily="34" charset="0"/>
              </a:rPr>
              <a:t>SEKIAN DAN </a:t>
            </a:r>
            <a:endParaRPr lang="id-ID" sz="47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itchFamily="82" charset="0"/>
              <a:ea typeface="Times New Roman" pitchFamily="18" charset="0"/>
              <a:cs typeface="Tahoma" pitchFamily="34" charset="0"/>
            </a:endParaRPr>
          </a:p>
          <a:p>
            <a:pPr algn="ctr">
              <a:tabLst>
                <a:tab pos="2914786" algn="ctr"/>
                <a:tab pos="5829573" algn="r"/>
              </a:tabLst>
              <a:defRPr/>
            </a:pPr>
            <a:r>
              <a:rPr lang="sv-SE" sz="4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  <a:ea typeface="Times New Roman" pitchFamily="18" charset="0"/>
                <a:cs typeface="Tahoma" pitchFamily="34" charset="0"/>
              </a:rPr>
              <a:t>TERIMA KASIH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 Name\Desktop\New Folder\bijak-melabu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10058400" cy="69500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78325"/>
            <a:ext cx="9052560" cy="1158346"/>
          </a:xfrm>
          <a:prstGeom prst="round2SameRect">
            <a:avLst>
              <a:gd name="adj1" fmla="val 25025"/>
              <a:gd name="adj2" fmla="val 0"/>
            </a:avLst>
          </a:prstGeom>
          <a:gradFill flip="none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8100000"/>
            <a:tileRect/>
          </a:gra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id-ID" sz="4000" b="1">
                <a:solidFill>
                  <a:srgbClr val="7030A0"/>
                </a:solidFill>
              </a:rPr>
              <a:t>MANFAAT</a:t>
            </a:r>
            <a:br>
              <a:rPr lang="id-ID" sz="4000" b="1">
                <a:solidFill>
                  <a:srgbClr val="7030A0"/>
                </a:solidFill>
              </a:rPr>
            </a:br>
            <a:r>
              <a:rPr lang="id-ID" sz="3200" b="1" i="1">
                <a:solidFill>
                  <a:srgbClr val="7030A0"/>
                </a:solidFill>
              </a:rPr>
              <a:t>(Bagi Pemerintah)</a:t>
            </a:r>
            <a:endParaRPr lang="en-US" sz="3200" b="1" i="1">
              <a:solidFill>
                <a:srgbClr val="7030A0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419100" y="1621684"/>
          <a:ext cx="9304020" cy="5019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439" name="Picture 3" descr="E:\images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7375" y="4389438"/>
            <a:ext cx="20034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239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239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8435</TotalTime>
  <Words>6174</Words>
  <Application>Microsoft Office PowerPoint</Application>
  <PresentationFormat>Custom</PresentationFormat>
  <Paragraphs>1935</Paragraphs>
  <Slides>87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0" baseType="lpstr">
      <vt:lpstr>Beam</vt:lpstr>
      <vt:lpstr>Office Theme</vt:lpstr>
      <vt:lpstr>Picture</vt:lpstr>
      <vt:lpstr>Slide 1</vt:lpstr>
      <vt:lpstr>Slide 2</vt:lpstr>
      <vt:lpstr>Slide 3</vt:lpstr>
      <vt:lpstr>Slide 4</vt:lpstr>
      <vt:lpstr> </vt:lpstr>
      <vt:lpstr>Slide 6</vt:lpstr>
      <vt:lpstr>Slide 7</vt:lpstr>
      <vt:lpstr>MANFAAT</vt:lpstr>
      <vt:lpstr>MANFAAT (Bagi Pemerintah)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METODE UMUM DALAM  STRUKTUR DAN SKALA UPAH</vt:lpstr>
      <vt:lpstr>COTOH PENYUSUNAN STRUKTUR DAN SKALA UPAH DENGAN BEBERAPA  METODE UMUM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EVALUASI JABATAN</vt:lpstr>
      <vt:lpstr>METODE EVALUASI JABATAN</vt:lpstr>
      <vt:lpstr>POINT FACTOR TABLE</vt:lpstr>
      <vt:lpstr>POINT FACTOR TABLE</vt:lpstr>
      <vt:lpstr>POINT FACTOR TABLE</vt:lpstr>
      <vt:lpstr>TURUNAN FAKTOR KOMPENSASI</vt:lpstr>
      <vt:lpstr>TURUNAN FAKTOR KOMPENSASI</vt:lpstr>
      <vt:lpstr>TURUNAN FAKTOR KOMPENSASI</vt:lpstr>
      <vt:lpstr>TURUNAN FAKTOR KOMPENSASI</vt:lpstr>
      <vt:lpstr>CONTOH:  POINT FACTOR TABLE</vt:lpstr>
      <vt:lpstr>Slide 75</vt:lpstr>
      <vt:lpstr>Slide 76</vt:lpstr>
      <vt:lpstr>Lanjutan…</vt:lpstr>
      <vt:lpstr>Lanjutan…</vt:lpstr>
      <vt:lpstr>Lanjutan…</vt:lpstr>
      <vt:lpstr>Tabel Struktur Dan Skala Upah</vt:lpstr>
      <vt:lpstr>PENYUSUNAN POIN FAKTOR MENGGUNAKAN KOMPUTER</vt:lpstr>
      <vt:lpstr>LANGKAH 1</vt:lpstr>
      <vt:lpstr>LANGKAH 2</vt:lpstr>
      <vt:lpstr>Continue….</vt:lpstr>
      <vt:lpstr>Continue….</vt:lpstr>
      <vt:lpstr>LANGKAH 3</vt:lpstr>
      <vt:lpstr>Slide 87</vt:lpstr>
    </vt:vector>
  </TitlesOfParts>
  <Company>HKLN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PERAN DEPARTEMEN TENAGA KERJA R.I  UNTUK PENYEDIAAN LAPANGAN KERJA DALAM RANGKA PEMENUHAN HAK ATAS PEKERJAAN BAGI SETIAP WARGA NEGARA</dc:title>
  <dc:creator>Isnarti</dc:creator>
  <cp:lastModifiedBy>Dr K S Fong</cp:lastModifiedBy>
  <cp:revision>603</cp:revision>
  <cp:lastPrinted>2015-09-01T10:08:09Z</cp:lastPrinted>
  <dcterms:created xsi:type="dcterms:W3CDTF">2017-03-22T05:55:47Z</dcterms:created>
  <dcterms:modified xsi:type="dcterms:W3CDTF">2018-08-06T02:38:57Z</dcterms:modified>
</cp:coreProperties>
</file>